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75" r:id="rId3"/>
    <p:sldId id="280" r:id="rId4"/>
    <p:sldId id="281" r:id="rId5"/>
    <p:sldId id="276" r:id="rId6"/>
    <p:sldId id="285" r:id="rId7"/>
    <p:sldId id="286" r:id="rId8"/>
    <p:sldId id="277" r:id="rId9"/>
    <p:sldId id="283" r:id="rId10"/>
    <p:sldId id="267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43" autoAdjust="0"/>
  </p:normalViewPr>
  <p:slideViewPr>
    <p:cSldViewPr snapToGrid="0">
      <p:cViewPr varScale="1">
        <p:scale>
          <a:sx n="72" d="100"/>
          <a:sy n="72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D6496-2865-4D44-976A-BE0B68105C6B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12B8-13AE-439A-8595-A70C655F8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092BA-C808-4F51-941B-397602C2A5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1CCA6C-F6DE-4F5B-8876-CE7B5A49F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9113DB-F97C-442E-9F87-B0E52AD3E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EF916D-2346-4ECC-AC2F-70615484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AB5894-61EA-42FC-AA69-870BD19A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D72F86-8199-4514-9925-07C5022F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8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90129-8CED-45BB-A019-2E98B0DA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7301A9-6E90-4DEE-804A-EA3FF64E4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19D826-A7A3-4C5A-BC57-A426CE9F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DC4B81-8C40-4F87-81D3-65A22464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92DD97-2136-4035-9D88-33B39BF9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6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2F98BA0-9A1A-41EF-9AA5-F4FD74A4D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42BE221-3808-4C50-AE93-A541F64A4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C4D11B-39AD-44B0-AA33-ED0B2E8C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E0B984-85A7-44F8-912F-6924BA7B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696035-2EDC-45CC-959B-7494DB4B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0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351E8-23D8-41B9-A709-C3E3F682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26FE4A-F688-407F-91BE-B880468D5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F67F6F-775D-4519-9302-506883D6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02ECF5-7DA7-4A6D-9727-33034042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61CF7E-FDAE-4B53-8054-8EDBD6C1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7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2004C3-5CAA-407F-9118-D04084CC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3B98D1-96F9-4298-85FB-34A33DC9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176C17-53A7-4243-82F2-94E290AD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140404-1E4E-4532-B63F-C34C86FE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F9A72C-A5AF-45A3-A1B9-88295DBD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B51EA1-E657-4960-B6A7-466ED022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FF627B-8E16-4004-9A60-0F2F17FFB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47242B-C39D-45FF-98B2-F48D6779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91C39B-A0DB-4566-8832-1337BE7D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E1DE21-132F-4DCF-B491-0C25791D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ECB8F9-49E7-451C-96B8-2ADB853E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50EABB-DA01-4F08-9C10-F2CD7D22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BA400E-0041-4AB4-B307-53E3986A3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5BFCF0-0AE1-47E7-9AE8-8460E19A8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FCAC76A-4B78-4702-8F8A-FC6C5B053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A4BC71-43D8-4561-8813-69092F05D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4979A22-8887-424E-904C-F8246C73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527B94-3027-4656-A329-FACC4027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FF3700-787D-40E9-A554-CF3E73A6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6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57369F-AD9B-453D-9F85-B5FEE929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13C579B-C151-40B6-9594-09C1096A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E15092-2E10-438B-98B1-1748F363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8FBA190-33E7-44D3-808C-B939218F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1B18B44-5A83-4D4D-9759-82A6CDD7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F3E8322-0265-4360-A110-C4D6F947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D651C7-8B0C-4ABB-89D9-03B9099A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E9C6A7-3D39-4180-843F-05270670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67340D-D15E-4938-A941-8D423C7BA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62889D-B1E2-4B88-8851-6A21CBDC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08CAD1-23ED-4473-AF66-959DF320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475FDA-08C5-4C71-90A0-46DC056A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C0B1B8-5F4B-4498-831E-92CD2B8C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3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7F8DD6-23E1-438B-8BA9-4C22F1EC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F5FB1C2-8841-4783-8B64-8D018D48B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4EA8F6-1B37-4F19-AF4A-AE5E53BD8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632862-0CE3-40B9-A2F9-2A53CE07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59C770-F8D0-40BA-83B7-64FF8FC2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9AA702-487E-4717-9782-1C654D58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ADB19-F59B-4692-9654-D0E850237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7EB071-7896-4167-A8CB-6DAEDA050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6B3633-1A7A-4CC9-83B6-5E45C1F12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E155-7052-46B0-BD93-55B58A9ECBF0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5DDAEC-06BE-4966-8095-E41552AD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8677BD-A734-4218-AE43-74B6121DA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="" xmlns:a16="http://schemas.microsoft.com/office/drawing/2014/main" id="{A6787EB4-A96F-4345-9F33-A618069F211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279" y="1953491"/>
            <a:ext cx="6915252" cy="3889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4035" y="192067"/>
            <a:ext cx="607249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</a:rPr>
              <a:t>স্বাগতম</a:t>
            </a:r>
            <a:endParaRPr lang="en-US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403809-0854-4ED0-AE96-B5765A97AF28}"/>
              </a:ext>
            </a:extLst>
          </p:cNvPr>
          <p:cNvSpPr txBox="1">
            <a:spLocks/>
          </p:cNvSpPr>
          <p:nvPr/>
        </p:nvSpPr>
        <p:spPr>
          <a:xfrm>
            <a:off x="4545496" y="324853"/>
            <a:ext cx="6210736" cy="20333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923710"/>
            <a:ext cx="8241631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/>
              <a:t>কার্যকরী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/>
              <a:t>নাইট্রাইল</a:t>
            </a:r>
            <a:r>
              <a:rPr lang="en-US" sz="4000" dirty="0" smtClean="0"/>
              <a:t>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ক্রিয়াদর্শী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মূলক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4" name="Picture 2" descr="taking test clipart - Clip Art Library">
            <a:extLst>
              <a:ext uri="{FF2B5EF4-FFF2-40B4-BE49-F238E27FC236}">
                <a16:creationId xmlns:a16="http://schemas.microsoft.com/office/drawing/2014/main" xmlns="" id="{80F97CDA-9FA6-48AC-A07F-7A4DEC6F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109" y1="57296" x2="48242" y2="67597"/>
                        <a14:foregroundMark x1="49609" y1="72103" x2="57422" y2="77039"/>
                        <a14:foregroundMark x1="75000" y1="66524" x2="80078" y2="68026"/>
                        <a14:foregroundMark x1="37109" y1="80258" x2="60742" y2="85193"/>
                        <a14:foregroundMark x1="22070" y1="80258" x2="27539" y2="85193"/>
                        <a14:foregroundMark x1="21094" y1="91416" x2="84766" y2="89914"/>
                        <a14:foregroundMark x1="94336" y1="82618" x2="82422" y2="98498"/>
                        <a14:foregroundMark x1="84180" y1="76609" x2="84180" y2="76609"/>
                        <a14:foregroundMark x1="92969" y1="92918" x2="92969" y2="92918"/>
                        <a14:foregroundMark x1="74023" y1="85837" x2="97656" y2="80258"/>
                        <a14:foregroundMark x1="67578" y1="69957" x2="77734" y2="68455"/>
                        <a14:foregroundMark x1="95313" y1="85193" x2="94336" y2="97425"/>
                        <a14:foregroundMark x1="58789" y1="95279" x2="81055" y2="96996"/>
                        <a14:foregroundMark x1="39453" y1="11159" x2="24219" y2="14807"/>
                        <a14:foregroundMark x1="43164" y1="7296" x2="35742" y2="32618"/>
                        <a14:foregroundMark x1="28516" y1="7296" x2="53320" y2="15880"/>
                        <a14:foregroundMark x1="32617" y1="3219" x2="47266" y2="9227"/>
                        <a14:foregroundMark x1="27539" y1="17382" x2="23828" y2="34549"/>
                        <a14:foregroundMark x1="71289" y1="82618" x2="89258" y2="74034"/>
                        <a14:foregroundMark x1="48242" y1="94850" x2="25195" y2="97854"/>
                        <a14:foregroundMark x1="7617" y1="56867" x2="2148" y2="62446"/>
                        <a14:foregroundMark x1="20508" y1="96996" x2="14063" y2="90773"/>
                        <a14:foregroundMark x1="5469" y1="91845" x2="11914" y2="86695"/>
                        <a14:foregroundMark x1="42773" y1="62017" x2="54297" y2="62446"/>
                        <a14:foregroundMark x1="89258" y1="64378" x2="93945" y2="64378"/>
                        <a14:foregroundMark x1="90625" y1="77682" x2="97266" y2="7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18" y="324853"/>
            <a:ext cx="2769540" cy="20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0013DD-89B9-4EBC-97D7-1BFC0C6BB165}"/>
              </a:ext>
            </a:extLst>
          </p:cNvPr>
          <p:cNvSpPr txBox="1">
            <a:spLocks/>
          </p:cNvSpPr>
          <p:nvPr/>
        </p:nvSpPr>
        <p:spPr>
          <a:xfrm>
            <a:off x="6453809" y="156410"/>
            <a:ext cx="4982817" cy="18491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দলীয় কাজ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2863" y="3167390"/>
            <a:ext cx="806115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/>
              <a:t>বিভিন্ন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শ্রেনির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অ্যালকোহল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চেনার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উপায়</a:t>
            </a:r>
            <a:r>
              <a:rPr lang="en-US" sz="4000" dirty="0" smtClean="0"/>
              <a:t> -</a:t>
            </a:r>
            <a:r>
              <a:rPr lang="en-US" sz="4000" dirty="0" err="1" smtClean="0"/>
              <a:t>ব্যাখ্যা</a:t>
            </a:r>
            <a:r>
              <a:rPr lang="en-US" sz="4000" dirty="0" smtClean="0"/>
              <a:t> </a:t>
            </a:r>
            <a:r>
              <a:rPr lang="en-US" sz="4000" dirty="0" err="1"/>
              <a:t>কর</a:t>
            </a:r>
            <a:r>
              <a:rPr lang="en-US" sz="4000" dirty="0"/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129907"/>
            <a:ext cx="4439479" cy="187566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C1656A-740F-495B-994A-E02CDEA5DBCB}"/>
              </a:ext>
            </a:extLst>
          </p:cNvPr>
          <p:cNvSpPr txBox="1">
            <a:spLocks/>
          </p:cNvSpPr>
          <p:nvPr/>
        </p:nvSpPr>
        <p:spPr>
          <a:xfrm>
            <a:off x="4598504" y="938463"/>
            <a:ext cx="4449243" cy="9865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বাড়ীর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7695" y="2673021"/>
            <a:ext cx="10046368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/>
              <a:t>অ্যালডিহাইড,কার্বক্সিলিক</a:t>
            </a:r>
            <a:r>
              <a:rPr lang="en-US" sz="3200" dirty="0" smtClean="0"/>
              <a:t>  </a:t>
            </a:r>
            <a:r>
              <a:rPr lang="en-US" sz="3200" dirty="0" err="1" smtClean="0"/>
              <a:t>এসিড</a:t>
            </a:r>
            <a:r>
              <a:rPr lang="en-US" sz="3200" dirty="0" smtClean="0"/>
              <a:t>, </a:t>
            </a:r>
            <a:r>
              <a:rPr lang="en-US" sz="3200" dirty="0" err="1" smtClean="0"/>
              <a:t>অ্যামাইড</a:t>
            </a:r>
            <a:r>
              <a:rPr lang="en-US" sz="3200" dirty="0" smtClean="0"/>
              <a:t>, </a:t>
            </a:r>
            <a:r>
              <a:rPr lang="en-US" sz="3200" dirty="0" err="1" smtClean="0"/>
              <a:t>এস্টার,প্রাইমারি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অ্যামিন</a:t>
            </a:r>
            <a:r>
              <a:rPr lang="en-US" sz="3200" dirty="0" smtClean="0"/>
              <a:t> ,</a:t>
            </a:r>
            <a:r>
              <a:rPr lang="en-US" sz="3200" dirty="0" err="1" smtClean="0"/>
              <a:t>সেকেন্ডারি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অ্যামিন</a:t>
            </a:r>
            <a:r>
              <a:rPr lang="en-US" sz="3200" dirty="0" smtClean="0"/>
              <a:t>, </a:t>
            </a:r>
            <a:r>
              <a:rPr lang="en-US" sz="3200" dirty="0" err="1" smtClean="0"/>
              <a:t>টারশিইয়ারী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অ্যামিন</a:t>
            </a:r>
            <a:r>
              <a:rPr lang="en-US" sz="3200" dirty="0" smtClean="0"/>
              <a:t> </a:t>
            </a:r>
            <a:r>
              <a:rPr lang="en-US" sz="3200" dirty="0" err="1" smtClean="0"/>
              <a:t>ইত্যাদি</a:t>
            </a:r>
            <a:r>
              <a:rPr lang="en-US" sz="3200" dirty="0" smtClean="0"/>
              <a:t> </a:t>
            </a:r>
            <a:r>
              <a:rPr lang="en-US" sz="3200" dirty="0" err="1" smtClean="0"/>
              <a:t>যৌগের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কার্যকরী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মূলকের</a:t>
            </a:r>
            <a:r>
              <a:rPr lang="en-US" sz="3200" dirty="0" smtClean="0"/>
              <a:t>  </a:t>
            </a:r>
            <a:r>
              <a:rPr lang="en-US" sz="3200" dirty="0" err="1" smtClean="0"/>
              <a:t>গাঠনিক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সংকেত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</a:t>
            </a:r>
            <a:r>
              <a:rPr lang="en-US" sz="3200" dirty="0" smtClean="0"/>
              <a:t>।  </a:t>
            </a:r>
            <a:endParaRPr lang="en-US" sz="3200" dirty="0"/>
          </a:p>
        </p:txBody>
      </p:sp>
      <p:pic>
        <p:nvPicPr>
          <p:cNvPr id="4" name="Picture 3" descr="3d-home-icon-png-mfvjcc8wj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386" y="409740"/>
            <a:ext cx="3070232" cy="165656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</a:rPr>
              <a:t>ধন্যবাদ</a:t>
            </a:r>
            <a:r>
              <a:rPr lang="en-US" sz="7200" b="1" dirty="0" smtClean="0">
                <a:solidFill>
                  <a:schemeClr val="tx1"/>
                </a:solidFill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</a:rPr>
              <a:t>সবাইকে</a:t>
            </a:r>
            <a:r>
              <a:rPr lang="en-US" sz="7200" b="1" dirty="0" smtClean="0">
                <a:solidFill>
                  <a:schemeClr val="tx1"/>
                </a:solidFill>
              </a:rPr>
              <a:t> 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772"/>
            <a:ext cx="12192000" cy="57445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44621" y="228601"/>
            <a:ext cx="2760365" cy="861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76197" tIns="38098" rIns="76197" bIns="38098">
            <a:spAutoFit/>
          </a:bodyPr>
          <a:lstStyle/>
          <a:p>
            <a:r>
              <a:rPr lang="bn-BD" sz="5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5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5100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1494693"/>
            <a:ext cx="6373092" cy="40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সলাম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                           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রসায়ন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বদিউল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কলেজ      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র,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nazrulcvc@gmail.com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86" y="1494693"/>
            <a:ext cx="3349159" cy="4044462"/>
          </a:xfrm>
        </p:spPr>
      </p:pic>
    </p:spTree>
    <p:extLst>
      <p:ext uri="{BB962C8B-B14F-4D97-AF65-F5344CB8AC3E}">
        <p14:creationId xmlns:p14="http://schemas.microsoft.com/office/powerpoint/2010/main" val="858132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0" y="0"/>
            <a:ext cx="4695536" cy="106189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709564" cy="1489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অধ্যায়ের নামঃ জৈব রসায়ন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তারিখঃ২১/০৭/২০২৬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300" y="4667947"/>
            <a:ext cx="5588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রসায়ন ২য় পত্র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সরোজ কান্তি সিংহ হাজারী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অধ্যাপক হারাধন নাগ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3708" y="4650053"/>
            <a:ext cx="5624945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রসায়ন ২য় পত্র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প্রফেসর 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জয়নাল আবেদীন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প্রফেসর 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এস এম ওয়াহিদুজ্জামান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প্রফেসর সায়েন উদ্দিন আহমেদ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আব্দুল মান্নান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62300" y="3219162"/>
            <a:ext cx="4429991" cy="10618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রেফারেন্স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/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1818"/>
            <a:ext cx="12192000" cy="51261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…</a:t>
            </a:r>
          </a:p>
          <a:p>
            <a:pPr marL="0" indent="0">
              <a:buNone/>
            </a:pPr>
            <a:r>
              <a:rPr lang="en-US" dirty="0" smtClean="0"/>
              <a:t>০১)</a:t>
            </a:r>
            <a:r>
              <a:rPr lang="en-US" dirty="0" err="1" smtClean="0"/>
              <a:t>কার্যকরী</a:t>
            </a:r>
            <a:r>
              <a:rPr lang="en-US" dirty="0" smtClean="0"/>
              <a:t> </a:t>
            </a:r>
            <a:r>
              <a:rPr lang="en-US" dirty="0" err="1" smtClean="0"/>
              <a:t>মূলক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 </a:t>
            </a:r>
          </a:p>
          <a:p>
            <a:pPr marL="0" indent="0">
              <a:buNone/>
            </a:pPr>
            <a:r>
              <a:rPr lang="en-US" dirty="0" smtClean="0"/>
              <a:t>০২</a:t>
            </a:r>
            <a:r>
              <a:rPr lang="en-US" dirty="0"/>
              <a:t>) </a:t>
            </a:r>
            <a:r>
              <a:rPr lang="en-US" dirty="0" err="1"/>
              <a:t>কার্যকরী</a:t>
            </a:r>
            <a:r>
              <a:rPr lang="en-US" dirty="0"/>
              <a:t> </a:t>
            </a:r>
            <a:r>
              <a:rPr lang="en-US" dirty="0" err="1"/>
              <a:t>মূলক</a:t>
            </a:r>
            <a:r>
              <a:rPr lang="en-US" dirty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গাঠনিক</a:t>
            </a:r>
            <a:r>
              <a:rPr lang="en-US" dirty="0" smtClean="0"/>
              <a:t> </a:t>
            </a:r>
            <a:r>
              <a:rPr lang="en-US" dirty="0" err="1" smtClean="0"/>
              <a:t>সংকেত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0" indent="0">
              <a:buNone/>
            </a:pPr>
            <a:r>
              <a:rPr lang="en-US" dirty="0" smtClean="0"/>
              <a:t>০৩</a:t>
            </a:r>
            <a:r>
              <a:rPr lang="en-US" dirty="0"/>
              <a:t>) </a:t>
            </a:r>
            <a:r>
              <a:rPr lang="en-US" dirty="0" err="1"/>
              <a:t>কার্যকরী</a:t>
            </a:r>
            <a:r>
              <a:rPr lang="en-US" dirty="0"/>
              <a:t> </a:t>
            </a:r>
            <a:r>
              <a:rPr lang="en-US" dirty="0" err="1"/>
              <a:t>মূলক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বিশিষ্ট</a:t>
            </a:r>
            <a:r>
              <a:rPr lang="en-US" dirty="0" smtClean="0"/>
              <a:t> </a:t>
            </a:r>
            <a:r>
              <a:rPr lang="en-US" dirty="0" err="1" smtClean="0"/>
              <a:t>যৌগ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0" indent="0">
              <a:buNone/>
            </a:pPr>
            <a:r>
              <a:rPr lang="en-US" dirty="0" smtClean="0"/>
              <a:t>০৪) </a:t>
            </a:r>
            <a:r>
              <a:rPr lang="en-US" dirty="0" err="1" smtClean="0"/>
              <a:t>সমগোত্রীয়</a:t>
            </a:r>
            <a:r>
              <a:rPr lang="en-US" dirty="0" smtClean="0"/>
              <a:t> </a:t>
            </a:r>
            <a:r>
              <a:rPr lang="en-US" dirty="0" err="1" smtClean="0"/>
              <a:t>যৌগের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/>
              <a:t> </a:t>
            </a:r>
            <a:r>
              <a:rPr lang="en-US" dirty="0" err="1"/>
              <a:t>কার্যকরী</a:t>
            </a:r>
            <a:r>
              <a:rPr lang="en-US" dirty="0"/>
              <a:t> </a:t>
            </a:r>
            <a:r>
              <a:rPr lang="en-US" dirty="0" err="1"/>
              <a:t>মূলক</a:t>
            </a:r>
            <a:r>
              <a:rPr lang="en-US" dirty="0"/>
              <a:t>  </a:t>
            </a:r>
            <a:r>
              <a:rPr lang="en-US" dirty="0" err="1"/>
              <a:t>বিশিষ্ট</a:t>
            </a:r>
            <a:r>
              <a:rPr lang="en-US" dirty="0"/>
              <a:t> </a:t>
            </a:r>
            <a:r>
              <a:rPr lang="en-US" dirty="0" err="1"/>
              <a:t>যৌগ</a:t>
            </a:r>
            <a:r>
              <a:rPr lang="en-US" dirty="0"/>
              <a:t> </a:t>
            </a:r>
            <a:r>
              <a:rPr lang="en-US" dirty="0" err="1" smtClean="0"/>
              <a:t>তুলনা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736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ক্রিয়াদর্শী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80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5345"/>
            <a:ext cx="12192000" cy="56526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পরমানুগুচ্ছ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300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baseline="30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76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8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মূলকঃ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710"/>
            <a:ext cx="12192000" cy="60682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baseline="30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583330"/>
                  </p:ext>
                </p:extLst>
              </p:nvPr>
            </p:nvGraphicFramePr>
            <p:xfrm>
              <a:off x="40359" y="848138"/>
              <a:ext cx="12178145" cy="6615129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4091931"/>
                    <a:gridCol w="4091931"/>
                    <a:gridCol w="3994283"/>
                  </a:tblGrid>
                  <a:tr h="595796"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/>
                            <a:t>সমগোত্রীয়</a:t>
                          </a:r>
                          <a:r>
                            <a:rPr lang="en-US" sz="2800" baseline="0" dirty="0" smtClean="0"/>
                            <a:t>  </a:t>
                          </a:r>
                          <a:r>
                            <a:rPr lang="en-US" sz="2800" baseline="0" dirty="0" err="1" smtClean="0"/>
                            <a:t>যৌগ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err="1" smtClean="0"/>
                            <a:t>শ্রেনি</a:t>
                          </a:r>
                          <a:r>
                            <a:rPr lang="en-US" sz="2800" baseline="0" dirty="0" smtClean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/>
                            <a:t>কার্যকরী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err="1" smtClean="0"/>
                            <a:t>মূলকের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err="1" smtClean="0"/>
                            <a:t>নাম</a:t>
                          </a:r>
                          <a:r>
                            <a:rPr lang="en-US" sz="2800" baseline="0" dirty="0" smtClean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/>
                            <a:t>উদাহরন</a:t>
                          </a:r>
                          <a:r>
                            <a:rPr lang="en-US" sz="2800" dirty="0" smtClean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834028"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/>
                            <a:t>অ্যালকিন</a:t>
                          </a:r>
                          <a:r>
                            <a:rPr lang="en-US" sz="2800" baseline="0" dirty="0" smtClean="0"/>
                            <a:t>   </a:t>
                          </a:r>
                          <a:r>
                            <a:rPr lang="en-US" sz="2800" dirty="0" smtClean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কার্বন-কার্বন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err="1" smtClean="0"/>
                            <a:t>দ্বিবন্ধন</a:t>
                          </a:r>
                          <a:r>
                            <a:rPr lang="en-US" sz="2800" baseline="0" dirty="0" smtClean="0"/>
                            <a:t> </a:t>
                          </a:r>
                        </a:p>
                        <a:p>
                          <a:r>
                            <a:rPr lang="en-US" sz="2800" baseline="0" dirty="0" smtClean="0"/>
                            <a:t> (-C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baseline="0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800" baseline="0" dirty="0" smtClean="0"/>
                            <a:t>C- )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CH</a:t>
                          </a:r>
                          <a:r>
                            <a:rPr lang="en-US" sz="2800" baseline="-25000" dirty="0" smtClean="0"/>
                            <a:t>3</a:t>
                          </a:r>
                          <a:r>
                            <a:rPr lang="en-US" sz="2800" baseline="0" dirty="0" smtClean="0"/>
                            <a:t>CH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baseline="0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800" baseline="0" dirty="0" smtClean="0"/>
                            <a:t>CH</a:t>
                          </a:r>
                          <a:r>
                            <a:rPr lang="en-US" sz="2800" baseline="-25000" dirty="0" smtClean="0"/>
                            <a:t>2</a:t>
                          </a:r>
                          <a:r>
                            <a:rPr lang="en-US" sz="2800" dirty="0" smtClean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137480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err="1" smtClean="0"/>
                            <a:t>অ্যালকাইন</a:t>
                          </a:r>
                          <a:r>
                            <a:rPr lang="en-US" sz="2400" baseline="0" dirty="0" smtClean="0"/>
                            <a:t>  </a:t>
                          </a:r>
                          <a:endParaRPr lang="en-US" sz="2400" dirty="0" smtClean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err="1" smtClean="0"/>
                            <a:t>কার্বন-কার্বন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ত্রিবন্ধন</a:t>
                          </a:r>
                          <a:r>
                            <a:rPr lang="en-US" sz="2400" baseline="0" dirty="0" smtClean="0"/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/>
                            <a:t> (-C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smtClean="0">
                                  <a:latin typeface="Cambria Math"/>
                                  <a:ea typeface="Cambria Math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sz="2400" baseline="0" dirty="0" smtClean="0"/>
                            <a:t>C- )</a:t>
                          </a:r>
                          <a:endParaRPr lang="en-US" sz="24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CH</a:t>
                          </a:r>
                          <a:r>
                            <a:rPr lang="en-US" sz="2400" baseline="-25000" dirty="0" smtClean="0"/>
                            <a:t>3</a:t>
                          </a:r>
                          <a:r>
                            <a:rPr lang="en-US" sz="2400" baseline="0" dirty="0" smtClean="0"/>
                            <a:t>-C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smtClean="0">
                                  <a:latin typeface="Cambria Math"/>
                                  <a:ea typeface="Cambria Math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sz="2400" baseline="0" dirty="0" smtClean="0"/>
                            <a:t>CH</a:t>
                          </a:r>
                          <a:endParaRPr lang="en-US" sz="2400" baseline="-25000" dirty="0"/>
                        </a:p>
                      </a:txBody>
                      <a:tcPr/>
                    </a:tc>
                  </a:tr>
                  <a:tr h="1366825">
                    <a:tc>
                      <a:txBody>
                        <a:bodyPr/>
                        <a:lstStyle/>
                        <a:p>
                          <a:r>
                            <a:rPr lang="en-US" sz="2400" baseline="0" dirty="0" err="1" smtClean="0"/>
                            <a:t>এস্টার</a:t>
                          </a:r>
                          <a:r>
                            <a:rPr lang="en-US" sz="2400" baseline="0" dirty="0" smtClean="0"/>
                            <a:t>  </a:t>
                          </a:r>
                          <a:r>
                            <a:rPr lang="en-US" sz="2400" dirty="0" smtClean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err="1" smtClean="0"/>
                            <a:t>এস্টার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err="1" smtClean="0"/>
                            <a:t>মূলক</a:t>
                          </a:r>
                          <a:r>
                            <a:rPr lang="en-US" sz="2400" dirty="0" smtClean="0"/>
                            <a:t>  (-COOR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)</a:t>
                          </a:r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CH</a:t>
                          </a:r>
                          <a:r>
                            <a:rPr lang="en-US" sz="2400" baseline="-25000" dirty="0" smtClean="0"/>
                            <a:t>3</a:t>
                          </a:r>
                          <a:r>
                            <a:rPr lang="en-US" sz="2400" dirty="0" smtClean="0"/>
                            <a:t>-COOR</a:t>
                          </a:r>
                          <a:endParaRPr lang="en-US" sz="2400" baseline="-25000" dirty="0" smtClean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1787388">
                    <a:tc>
                      <a:txBody>
                        <a:bodyPr/>
                        <a:lstStyle/>
                        <a:p>
                          <a:r>
                            <a:rPr lang="en-US" sz="2400" baseline="0" dirty="0" err="1" smtClean="0"/>
                            <a:t>অ্যামাইড</a:t>
                          </a:r>
                          <a:r>
                            <a:rPr lang="en-US" sz="2400" baseline="0" dirty="0" smtClean="0"/>
                            <a:t> 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err="1" smtClean="0"/>
                            <a:t>অ্যামাইড</a:t>
                          </a:r>
                          <a:r>
                            <a:rPr lang="en-US" sz="2400" baseline="0" dirty="0" smtClean="0"/>
                            <a:t>  </a:t>
                          </a:r>
                          <a:r>
                            <a:rPr lang="en-US" sz="2400" dirty="0" err="1" smtClean="0"/>
                            <a:t>মূলক</a:t>
                          </a:r>
                          <a:r>
                            <a:rPr lang="en-US" sz="2400" dirty="0" smtClean="0"/>
                            <a:t>   (-CONH</a:t>
                          </a:r>
                          <a:r>
                            <a:rPr lang="en-US" sz="2400" baseline="-25000" dirty="0" smtClean="0"/>
                            <a:t>2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)</a:t>
                          </a:r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CH</a:t>
                          </a:r>
                          <a:r>
                            <a:rPr lang="en-US" sz="2400" baseline="-25000" dirty="0" smtClean="0"/>
                            <a:t>3</a:t>
                          </a:r>
                          <a:r>
                            <a:rPr lang="en-US" sz="2400" baseline="0" dirty="0" smtClean="0"/>
                            <a:t>CO</a:t>
                          </a:r>
                          <a:r>
                            <a:rPr lang="en-US" sz="2400" dirty="0" smtClean="0"/>
                            <a:t>NH</a:t>
                          </a:r>
                          <a:r>
                            <a:rPr lang="en-US" sz="2400" baseline="-25000" dirty="0" smtClean="0"/>
                            <a:t>2</a:t>
                          </a:r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583330"/>
                  </p:ext>
                </p:extLst>
              </p:nvPr>
            </p:nvGraphicFramePr>
            <p:xfrm>
              <a:off x="40359" y="848138"/>
              <a:ext cx="12178145" cy="6615129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4091931"/>
                    <a:gridCol w="4091931"/>
                    <a:gridCol w="3994283"/>
                  </a:tblGrid>
                  <a:tr h="595796"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/>
                            <a:t>সমগোত্রীয়</a:t>
                          </a:r>
                          <a:r>
                            <a:rPr lang="en-US" sz="2800" baseline="0" dirty="0" smtClean="0"/>
                            <a:t>  </a:t>
                          </a:r>
                          <a:r>
                            <a:rPr lang="en-US" sz="2800" baseline="0" dirty="0" err="1" smtClean="0"/>
                            <a:t>যৌগ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err="1" smtClean="0"/>
                            <a:t>শ্রেনি</a:t>
                          </a:r>
                          <a:r>
                            <a:rPr lang="en-US" sz="2800" baseline="0" dirty="0" smtClean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/>
                            <a:t>কার্যকরী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err="1" smtClean="0"/>
                            <a:t>মূলকের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err="1" smtClean="0"/>
                            <a:t>নাম</a:t>
                          </a:r>
                          <a:r>
                            <a:rPr lang="en-US" sz="2800" baseline="0" dirty="0" smtClean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/>
                            <a:t>উদাহরন</a:t>
                          </a:r>
                          <a:r>
                            <a:rPr lang="en-US" sz="2800" dirty="0" smtClean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/>
                            <a:t>অ্যালকিন</a:t>
                          </a:r>
                          <a:r>
                            <a:rPr lang="en-US" sz="2800" baseline="0" dirty="0" smtClean="0"/>
                            <a:t>   </a:t>
                          </a:r>
                          <a:r>
                            <a:rPr lang="en-US" sz="2800" dirty="0" smtClean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49" t="-70968" r="-97765" b="-53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5038" t="-70968" r="-153" b="-537419"/>
                          </a:stretch>
                        </a:blipFill>
                      </a:tcPr>
                    </a:tc>
                  </a:tr>
                  <a:tr h="19202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dirty="0" err="1" smtClean="0"/>
                            <a:t>অ্যালকাইন</a:t>
                          </a:r>
                          <a:r>
                            <a:rPr lang="en-US" sz="2400" baseline="0" dirty="0" smtClean="0"/>
                            <a:t>  </a:t>
                          </a:r>
                          <a:endParaRPr lang="en-US" sz="2400" dirty="0" smtClean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49" t="-84127" r="-97765" b="-16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5038" t="-84127" r="-153" b="-164444"/>
                          </a:stretch>
                        </a:blipFill>
                      </a:tcPr>
                    </a:tc>
                  </a:tr>
                  <a:tr h="1366825">
                    <a:tc>
                      <a:txBody>
                        <a:bodyPr/>
                        <a:lstStyle/>
                        <a:p>
                          <a:r>
                            <a:rPr lang="en-US" sz="2400" baseline="0" dirty="0" err="1" smtClean="0"/>
                            <a:t>এস্টার</a:t>
                          </a:r>
                          <a:r>
                            <a:rPr lang="en-US" sz="2400" baseline="0" dirty="0" smtClean="0"/>
                            <a:t>  </a:t>
                          </a:r>
                          <a:r>
                            <a:rPr lang="en-US" sz="2400" dirty="0" smtClean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err="1" smtClean="0"/>
                            <a:t>এস্টার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err="1" smtClean="0"/>
                            <a:t>মূলক</a:t>
                          </a:r>
                          <a:r>
                            <a:rPr lang="en-US" sz="2400" dirty="0" smtClean="0"/>
                            <a:t>  (-COOR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)</a:t>
                          </a:r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CH</a:t>
                          </a:r>
                          <a:r>
                            <a:rPr lang="en-US" sz="2400" baseline="-25000" dirty="0" smtClean="0"/>
                            <a:t>3</a:t>
                          </a:r>
                          <a:r>
                            <a:rPr lang="en-US" sz="2400" dirty="0" smtClean="0"/>
                            <a:t>-COOR</a:t>
                          </a:r>
                          <a:endParaRPr lang="en-US" sz="2400" baseline="-25000" dirty="0" smtClean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1787388">
                    <a:tc>
                      <a:txBody>
                        <a:bodyPr/>
                        <a:lstStyle/>
                        <a:p>
                          <a:r>
                            <a:rPr lang="en-US" sz="2400" baseline="0" dirty="0" err="1" smtClean="0"/>
                            <a:t>অ্যামাইড</a:t>
                          </a:r>
                          <a:r>
                            <a:rPr lang="en-US" sz="2400" baseline="0" dirty="0" smtClean="0"/>
                            <a:t> 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err="1" smtClean="0"/>
                            <a:t>অ্যামাইড</a:t>
                          </a:r>
                          <a:r>
                            <a:rPr lang="en-US" sz="2400" baseline="0" dirty="0" smtClean="0"/>
                            <a:t>  </a:t>
                          </a:r>
                          <a:r>
                            <a:rPr lang="en-US" sz="2400" dirty="0" err="1" smtClean="0"/>
                            <a:t>মূলক</a:t>
                          </a:r>
                          <a:r>
                            <a:rPr lang="en-US" sz="2400" dirty="0" smtClean="0"/>
                            <a:t>   (-CONH</a:t>
                          </a:r>
                          <a:r>
                            <a:rPr lang="en-US" sz="2400" baseline="-25000" dirty="0" smtClean="0"/>
                            <a:t>2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)</a:t>
                          </a:r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CH</a:t>
                          </a:r>
                          <a:r>
                            <a:rPr lang="en-US" sz="2400" baseline="-25000" dirty="0" smtClean="0"/>
                            <a:t>3</a:t>
                          </a:r>
                          <a:r>
                            <a:rPr lang="en-US" sz="2400" baseline="0" dirty="0" smtClean="0"/>
                            <a:t>CO</a:t>
                          </a:r>
                          <a:r>
                            <a:rPr lang="en-US" sz="2400" dirty="0" smtClean="0"/>
                            <a:t>NH</a:t>
                          </a:r>
                          <a:r>
                            <a:rPr lang="en-US" sz="2400" baseline="-25000" dirty="0" smtClean="0"/>
                            <a:t>2</a:t>
                          </a:r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5" name="Straight Connector 4"/>
          <p:cNvCxnSpPr/>
          <p:nvPr/>
        </p:nvCxnSpPr>
        <p:spPr>
          <a:xfrm>
            <a:off x="4625009" y="2239617"/>
            <a:ext cx="0" cy="159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88835" y="2239617"/>
            <a:ext cx="0" cy="159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99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8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মূলকঃ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710"/>
            <a:ext cx="12192000" cy="60682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baseline="30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935783"/>
              </p:ext>
            </p:extLst>
          </p:nvPr>
        </p:nvGraphicFramePr>
        <p:xfrm>
          <a:off x="40359" y="848138"/>
          <a:ext cx="12178145" cy="648227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091931"/>
                <a:gridCol w="4091931"/>
                <a:gridCol w="3994283"/>
              </a:tblGrid>
              <a:tr h="59579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সমগোত্রীয়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baseline="0" dirty="0" err="1" smtClean="0"/>
                        <a:t>যৌগ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শ্রেনি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কার্যকরী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মূলকের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নাম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উদাহরন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  <a:tr h="83402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অ্যালডিহাইড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অ্যালডিহাইড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baseline="0" dirty="0" err="1" smtClean="0"/>
                        <a:t>মূলক</a:t>
                      </a:r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 (-CHO)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baseline="0" dirty="0" smtClean="0"/>
                        <a:t>CH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baseline="0" dirty="0" smtClean="0"/>
                        <a:t>CHO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  <a:tr h="1787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কিটোন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কিটোন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মূলক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baseline="0" dirty="0" smtClean="0"/>
                        <a:t>  C=O)</a:t>
                      </a:r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-CO-CH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</a:tr>
              <a:tr h="1366825">
                <a:tc>
                  <a:txBody>
                    <a:bodyPr/>
                    <a:lstStyle/>
                    <a:p>
                      <a:r>
                        <a:rPr lang="en-US" sz="2400" baseline="0" dirty="0" err="1" smtClean="0"/>
                        <a:t>কার্বক্সিলিক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এসিড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/>
                        <a:t>কার্বক্সিল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মূলক</a:t>
                      </a:r>
                      <a:r>
                        <a:rPr lang="en-US" sz="2400" dirty="0" smtClean="0"/>
                        <a:t>  (-COOH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CH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-COOH</a:t>
                      </a:r>
                      <a:endParaRPr lang="en-US" sz="2400" baseline="-250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1787388">
                <a:tc>
                  <a:txBody>
                    <a:bodyPr/>
                    <a:lstStyle/>
                    <a:p>
                      <a:r>
                        <a:rPr lang="en-US" sz="2400" baseline="0" dirty="0" err="1" smtClean="0"/>
                        <a:t>নাইট্রাইল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/>
                        <a:t>নাইট্রাইল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বা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সায়ানাইড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মূলক</a:t>
                      </a:r>
                      <a:r>
                        <a:rPr lang="en-US" sz="2400" dirty="0" smtClean="0"/>
                        <a:t>   (-CN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CH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0" dirty="0" smtClean="0"/>
                        <a:t>C</a:t>
                      </a:r>
                      <a:r>
                        <a:rPr lang="en-US" sz="2400" dirty="0" smtClean="0"/>
                        <a:t>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6096000" y="2729948"/>
            <a:ext cx="278296" cy="225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215270" y="2319130"/>
            <a:ext cx="159026" cy="198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99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8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অ্যালকোহলের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মূলকঃ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710"/>
            <a:ext cx="12192000" cy="60682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baseline="30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909604"/>
              </p:ext>
            </p:extLst>
          </p:nvPr>
        </p:nvGraphicFramePr>
        <p:xfrm>
          <a:off x="0" y="858982"/>
          <a:ext cx="12178145" cy="640033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091931"/>
                <a:gridCol w="4091931"/>
                <a:gridCol w="3994283"/>
              </a:tblGrid>
              <a:tr h="5985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সমগোত্রীয়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baseline="0" dirty="0" err="1" smtClean="0"/>
                        <a:t>যৌগ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শ্রেনি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কার্যকরী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মূলকের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নাম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উদাহরন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  <a:tr h="83781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অ্যালকোহল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অ্যালকোহল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মূলক</a:t>
                      </a:r>
                      <a:r>
                        <a:rPr lang="en-US" sz="2800" baseline="0" dirty="0" smtClean="0"/>
                        <a:t> (-OH)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OH </a:t>
                      </a:r>
                      <a:endParaRPr lang="en-US" sz="2800" dirty="0"/>
                    </a:p>
                  </a:txBody>
                  <a:tcPr/>
                </a:tc>
              </a:tr>
              <a:tr h="1795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 1</a:t>
                      </a:r>
                      <a:r>
                        <a:rPr lang="en-US" sz="2400" baseline="30000" dirty="0" smtClean="0"/>
                        <a:t>0 </a:t>
                      </a:r>
                      <a:r>
                        <a:rPr lang="en-US" sz="2400" dirty="0" err="1" smtClean="0"/>
                        <a:t>অ্যালকোহল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প্রাইমারী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অ্যালকোহল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  <a:r>
                        <a:rPr lang="en-US" sz="2400" baseline="30000" dirty="0" smtClean="0"/>
                        <a:t>0 </a:t>
                      </a:r>
                      <a:r>
                        <a:rPr lang="en-US" sz="2400" dirty="0" err="1" smtClean="0"/>
                        <a:t>অ্যালকোহল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প্রাইমারী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অ্যালকোহল</a:t>
                      </a:r>
                      <a:r>
                        <a:rPr lang="en-US" sz="2400" dirty="0" smtClean="0"/>
                        <a:t>  </a:t>
                      </a:r>
                      <a:r>
                        <a:rPr lang="en-US" sz="2400" dirty="0" err="1" smtClean="0"/>
                        <a:t>মূলক</a:t>
                      </a:r>
                      <a:r>
                        <a:rPr lang="en-US" sz="2400" dirty="0" smtClean="0"/>
                        <a:t> (-CH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-OH)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-CH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-OH</a:t>
                      </a:r>
                      <a:endParaRPr lang="en-US" sz="2400" dirty="0"/>
                    </a:p>
                  </a:txBody>
                  <a:tcPr/>
                </a:tc>
              </a:tr>
              <a:tr h="1373028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</a:t>
                      </a:r>
                      <a:r>
                        <a:rPr lang="en-US" sz="2400" baseline="30000" dirty="0" smtClean="0"/>
                        <a:t>0 </a:t>
                      </a:r>
                      <a:r>
                        <a:rPr lang="en-US" sz="2400" dirty="0" err="1" smtClean="0"/>
                        <a:t>অ্যালকোহল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সেকেন্ডারী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অ্যালকোহল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2</a:t>
                      </a:r>
                      <a:r>
                        <a:rPr lang="en-US" sz="2400" baseline="30000" dirty="0" smtClean="0"/>
                        <a:t>0 </a:t>
                      </a:r>
                      <a:r>
                        <a:rPr lang="en-US" sz="2400" dirty="0" err="1" smtClean="0"/>
                        <a:t>অ্যালকোহল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সেকেন্ডারী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অ্যালকোহল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মূলক</a:t>
                      </a:r>
                      <a:r>
                        <a:rPr lang="en-US" sz="2400" dirty="0" smtClean="0"/>
                        <a:t>  (-CH-OH)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(CH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-CH-OH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1795499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3</a:t>
                      </a:r>
                      <a:r>
                        <a:rPr lang="en-US" sz="2400" baseline="30000" dirty="0" smtClean="0"/>
                        <a:t>0 </a:t>
                      </a:r>
                      <a:r>
                        <a:rPr lang="en-US" sz="2400" dirty="0" err="1" smtClean="0"/>
                        <a:t>অ্যালকোহল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টারশিয়ারী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অ্যালকোহল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3</a:t>
                      </a:r>
                      <a:r>
                        <a:rPr lang="en-US" sz="2400" baseline="30000" dirty="0" smtClean="0"/>
                        <a:t>0 </a:t>
                      </a:r>
                      <a:r>
                        <a:rPr lang="en-US" sz="2400" dirty="0" err="1" smtClean="0"/>
                        <a:t>অ্যালকোহল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টারশিয়ারী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অ্যালকোহল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মূলক</a:t>
                      </a:r>
                      <a:r>
                        <a:rPr lang="en-US" sz="2400" dirty="0" smtClean="0"/>
                        <a:t>   (-C-OH)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(CH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-C-OH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6996545" y="4807528"/>
            <a:ext cx="0" cy="110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96545" y="6200812"/>
            <a:ext cx="0" cy="193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996545" y="5830958"/>
            <a:ext cx="0" cy="146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49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8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অ্যামিনের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মূলকঃ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710"/>
            <a:ext cx="12192000" cy="60682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baseline="30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37378"/>
              </p:ext>
            </p:extLst>
          </p:nvPr>
        </p:nvGraphicFramePr>
        <p:xfrm>
          <a:off x="0" y="858982"/>
          <a:ext cx="12178145" cy="640033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091931"/>
                <a:gridCol w="4091931"/>
                <a:gridCol w="3994283"/>
              </a:tblGrid>
              <a:tr h="5985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সমগোত্রীয়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baseline="0" dirty="0" err="1" smtClean="0"/>
                        <a:t>যৌগ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শ্রেনি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কার্যকরী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মূলকের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নাম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উদাহরন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  <a:tr h="83781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অ্যামিন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অ্যামিনো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মূলক</a:t>
                      </a:r>
                      <a:r>
                        <a:rPr lang="en-US" sz="2800" baseline="0" dirty="0" smtClean="0"/>
                        <a:t> (-NH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baseline="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baseline="0" dirty="0" smtClean="0"/>
                        <a:t>N</a:t>
                      </a:r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  <a:tr h="1795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 1</a:t>
                      </a:r>
                      <a:r>
                        <a:rPr lang="en-US" sz="2400" baseline="30000" dirty="0" smtClean="0"/>
                        <a:t>0 </a:t>
                      </a:r>
                      <a:r>
                        <a:rPr lang="en-US" sz="2400" dirty="0" err="1" smtClean="0"/>
                        <a:t>অ্যামিন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প্রাইমারী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অ্যামিন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  <a:r>
                        <a:rPr lang="en-US" sz="2400" baseline="30000" dirty="0" smtClean="0"/>
                        <a:t>0 </a:t>
                      </a:r>
                      <a:r>
                        <a:rPr lang="en-US" sz="2400" dirty="0" err="1" smtClean="0"/>
                        <a:t>অ্যামিনো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প্রাইমারী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অ্যামিনো</a:t>
                      </a:r>
                      <a:r>
                        <a:rPr lang="en-US" sz="2400" dirty="0" smtClean="0"/>
                        <a:t>  </a:t>
                      </a:r>
                      <a:r>
                        <a:rPr lang="en-US" sz="2400" dirty="0" err="1" smtClean="0"/>
                        <a:t>মূলক</a:t>
                      </a:r>
                      <a:r>
                        <a:rPr lang="en-US" sz="2400" dirty="0" smtClean="0"/>
                        <a:t> (-NH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-CH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-NH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</a:tr>
              <a:tr h="1373028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</a:t>
                      </a:r>
                      <a:r>
                        <a:rPr lang="en-US" sz="2400" baseline="30000" dirty="0" smtClean="0"/>
                        <a:t>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অ্যামিন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সেকেন্ডারী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অ্যামিন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2</a:t>
                      </a:r>
                      <a:r>
                        <a:rPr lang="en-US" sz="2400" baseline="30000" dirty="0" smtClean="0"/>
                        <a:t>0 </a:t>
                      </a:r>
                      <a:r>
                        <a:rPr lang="en-US" sz="2400" dirty="0" err="1" smtClean="0"/>
                        <a:t>অ্যামিন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সেকেন্ডারী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অ্যামিনো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মূলক</a:t>
                      </a:r>
                      <a:r>
                        <a:rPr lang="en-US" sz="2400" dirty="0" smtClean="0"/>
                        <a:t>  (-NH-)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CH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-NH-CH</a:t>
                      </a:r>
                      <a:r>
                        <a:rPr lang="en-US" sz="2400" baseline="-25000" dirty="0" smtClean="0"/>
                        <a:t>3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1795499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3</a:t>
                      </a:r>
                      <a:r>
                        <a:rPr lang="en-US" sz="2400" baseline="30000" dirty="0" smtClean="0"/>
                        <a:t>0 </a:t>
                      </a:r>
                      <a:r>
                        <a:rPr lang="en-US" sz="2400" dirty="0" err="1" smtClean="0"/>
                        <a:t>অ্যামিন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টারশিয়ারী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অ্যামিন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3</a:t>
                      </a:r>
                      <a:r>
                        <a:rPr lang="en-US" sz="2400" baseline="30000" dirty="0" smtClean="0"/>
                        <a:t>0 </a:t>
                      </a:r>
                      <a:r>
                        <a:rPr lang="en-US" sz="2400" dirty="0" err="1" smtClean="0"/>
                        <a:t>অ্যামিনো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টারশিয়ারী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অ্যামিনো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মূলক</a:t>
                      </a:r>
                      <a:r>
                        <a:rPr lang="en-US" sz="2400" dirty="0" smtClean="0"/>
                        <a:t>   (-N-)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(CH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-N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691745" y="6158345"/>
            <a:ext cx="0" cy="24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300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473</Words>
  <Application>Microsoft Office PowerPoint</Application>
  <PresentationFormat>Custom</PresentationFormat>
  <Paragraphs>123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পাঠ পরিচিতি </vt:lpstr>
      <vt:lpstr>শিখনফল </vt:lpstr>
      <vt:lpstr>কার্যকরী মূলক বা ক্রিয়াদর্শী মূলক কি ? </vt:lpstr>
      <vt:lpstr>বিভিন্ন যৌগের কার্যকরী মূলকঃ </vt:lpstr>
      <vt:lpstr>বিভিন্ন যৌগের কার্যকরী মূলকঃ </vt:lpstr>
      <vt:lpstr>বিভিন্ন শ্রেনির অ্যালকোহলের কার্যকরী মূলকঃ </vt:lpstr>
      <vt:lpstr>বিভিন্ন শ্রেনির অ্যামিনের কার্যকরী মূলকঃ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124</cp:revision>
  <dcterms:created xsi:type="dcterms:W3CDTF">2020-09-24T12:45:01Z</dcterms:created>
  <dcterms:modified xsi:type="dcterms:W3CDTF">2026-07-21T01:27:26Z</dcterms:modified>
</cp:coreProperties>
</file>