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8" r:id="rId3"/>
    <p:sldId id="262" r:id="rId4"/>
    <p:sldId id="263" r:id="rId5"/>
    <p:sldId id="272" r:id="rId6"/>
    <p:sldId id="297" r:id="rId7"/>
    <p:sldId id="299" r:id="rId8"/>
    <p:sldId id="290" r:id="rId9"/>
    <p:sldId id="292" r:id="rId10"/>
    <p:sldId id="300" r:id="rId11"/>
    <p:sldId id="296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4ykm+xCA9E3gElsoNImgYw==" hashData="UVYNMafXPn72Jf6TRYL3gW+nWOhHDHgtIpy6PrDnEezAvi/NspYlSGbP80/l34zrnzTwns9Wuiu7zufScJJqT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562" autoAdjust="0"/>
  </p:normalViewPr>
  <p:slideViewPr>
    <p:cSldViewPr snapToGrid="0">
      <p:cViewPr varScale="1">
        <p:scale>
          <a:sx n="92" d="100"/>
          <a:sy n="92" d="100"/>
        </p:scale>
        <p:origin x="43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9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708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37002A-1626-61B6-F8CC-587FFEFD07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AD1F71-8A9E-6738-AB29-F135A5BA54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90F24-0468-4501-9480-DDE81620027A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2D6A52-BBBE-2E0D-3512-6D2D7DC59D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A8AB4-EEAA-CDA8-2DA4-DD34264509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7288A-8987-4ED3-B512-4597AB591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504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F76A6-10FC-4F98-976A-325BA8F0CCFE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E074D-357D-4272-9526-F78E58BC1D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56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948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616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60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652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472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358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036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636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728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208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231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891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50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281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0588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753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4513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93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063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791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867E03F-E966-6FD9-44C3-CF11F628B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10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67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93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28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729D4ED-C3CC-4174-8BC7-466EA69FC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73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82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61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81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697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9BCA1-22C7-4571-99E0-3E83552A2B5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21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B4E213B-0FDE-E9C3-2680-BF9EA7D324E0}"/>
              </a:ext>
            </a:extLst>
          </p:cNvPr>
          <p:cNvSpPr/>
          <p:nvPr/>
        </p:nvSpPr>
        <p:spPr>
          <a:xfrm>
            <a:off x="4240717" y="966355"/>
            <a:ext cx="776302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tabLst>
                <a:tab pos="2865755" algn="ctr"/>
                <a:tab pos="5731510" algn="r"/>
              </a:tabLst>
            </a:pPr>
            <a:r>
              <a:rPr lang="en-GB" sz="2400" b="1" kern="100" dirty="0" err="1">
                <a:solidFill>
                  <a:srgbClr val="00B0F0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তথ্য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ও </a:t>
            </a:r>
            <a:r>
              <a:rPr lang="en-GB" sz="2400" b="1" kern="100" dirty="0" err="1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যোগাযোগ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lang="en-GB" sz="2400" b="1" kern="100" dirty="0" err="1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প্রযুক্তি</a:t>
            </a:r>
            <a:endParaRPr lang="en-GB" sz="2400" b="1" kern="100" dirty="0">
              <a:solidFill>
                <a:srgbClr val="00B0F0"/>
              </a:solidFill>
              <a:latin typeface="NikoshBAN" panose="02000000000000000000" pitchFamily="2" charset="0"/>
              <a:ea typeface="Aptos" panose="020B0004020202020204" pitchFamily="34" charset="0"/>
              <a:cs typeface="NikoshBAN" panose="02000000000000000000" pitchFamily="2" charset="0"/>
            </a:endParaRPr>
          </a:p>
          <a:p>
            <a:pPr algn="ctr">
              <a:tabLst>
                <a:tab pos="2865755" algn="ctr"/>
                <a:tab pos="5731510" algn="r"/>
              </a:tabLst>
            </a:pPr>
            <a:r>
              <a:rPr lang="en-GB" sz="2400" b="1" kern="100" dirty="0">
                <a:solidFill>
                  <a:srgbClr val="00B0F0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শ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্রেণি-৭ম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8141D2-3E2D-FA9D-741D-F45594CF1C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34704" cy="5829301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107C73-DDA5-AFD6-79DB-6E2D305D10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528" y="1559199"/>
            <a:ext cx="4914396" cy="29291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perspectiveRelaxedModerately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2278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707">
        <p15:prstTrans prst="curtains"/>
      </p:transition>
    </mc:Choice>
    <mc:Fallback xmlns="">
      <p:transition spd="slow" advTm="670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6BF6483E-D989-6606-31A3-9E6067417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779" y="1274127"/>
            <a:ext cx="4881701" cy="181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বহুনির্বাচনী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MCQ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অস্থায়ী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HDD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SSD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DVD</a:t>
            </a:r>
            <a:endParaRPr lang="en-GB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ED023C-79AF-6F39-4CBD-1EB3CE940708}"/>
              </a:ext>
            </a:extLst>
          </p:cNvPr>
          <p:cNvSpPr txBox="1">
            <a:spLocks/>
          </p:cNvSpPr>
          <p:nvPr/>
        </p:nvSpPr>
        <p:spPr>
          <a:xfrm>
            <a:off x="1855479" y="622854"/>
            <a:ext cx="8294002" cy="457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perspectiveRelaxed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0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r>
              <a:rPr lang="en-GB" sz="20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0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13376DE-FA49-6752-7569-BCE5C5E28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779" y="3278920"/>
            <a:ext cx="4881701" cy="1564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ROM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CPU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Pen Drive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96D8631-E2BD-9C58-FA6D-C79AC43E6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0325" y="1551126"/>
            <a:ext cx="4881701" cy="153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মুছে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ROM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 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SSD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HDD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62E199E3-B5DF-AAB6-9D12-589BA9CD3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0325" y="3429000"/>
            <a:ext cx="4881701" cy="153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GB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Cloud Storage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GB" sz="1200" b="1" dirty="0">
                <a:latin typeface="NikoshBAN" panose="02000000000000000000" pitchFamily="2" charset="0"/>
                <a:cs typeface="NikoshBAN" panose="02000000000000000000" pitchFamily="2" charset="0"/>
              </a:rPr>
              <a:t>RAM</a:t>
            </a:r>
            <a:r>
              <a:rPr lang="en-GB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-এ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ROM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-এ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CPU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L-Shape 11">
            <a:extLst>
              <a:ext uri="{FF2B5EF4-FFF2-40B4-BE49-F238E27FC236}">
                <a16:creationId xmlns:a16="http://schemas.microsoft.com/office/drawing/2014/main" id="{324B0C73-7DBE-419C-1976-E57D6C294114}"/>
              </a:ext>
            </a:extLst>
          </p:cNvPr>
          <p:cNvSpPr/>
          <p:nvPr/>
        </p:nvSpPr>
        <p:spPr>
          <a:xfrm rot="18814315">
            <a:off x="1918026" y="2437542"/>
            <a:ext cx="309231" cy="129395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43A7A0F1-B790-6A8D-2C79-E40C86FB3FBA}"/>
              </a:ext>
            </a:extLst>
          </p:cNvPr>
          <p:cNvSpPr/>
          <p:nvPr/>
        </p:nvSpPr>
        <p:spPr>
          <a:xfrm rot="18814315">
            <a:off x="2371750" y="4437455"/>
            <a:ext cx="309231" cy="129395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14" name="L-Shape 13">
            <a:extLst>
              <a:ext uri="{FF2B5EF4-FFF2-40B4-BE49-F238E27FC236}">
                <a16:creationId xmlns:a16="http://schemas.microsoft.com/office/drawing/2014/main" id="{1D9ECE65-B7DF-02FD-DF8D-B47F87A370D1}"/>
              </a:ext>
            </a:extLst>
          </p:cNvPr>
          <p:cNvSpPr/>
          <p:nvPr/>
        </p:nvSpPr>
        <p:spPr>
          <a:xfrm rot="18814315">
            <a:off x="6247572" y="2124314"/>
            <a:ext cx="309231" cy="129395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15" name="L-Shape 14">
            <a:extLst>
              <a:ext uri="{FF2B5EF4-FFF2-40B4-BE49-F238E27FC236}">
                <a16:creationId xmlns:a16="http://schemas.microsoft.com/office/drawing/2014/main" id="{D8DC4F2F-E39D-9195-BE2C-BD115A196C39}"/>
              </a:ext>
            </a:extLst>
          </p:cNvPr>
          <p:cNvSpPr/>
          <p:nvPr/>
        </p:nvSpPr>
        <p:spPr>
          <a:xfrm rot="18814315">
            <a:off x="6539562" y="4314900"/>
            <a:ext cx="309231" cy="129395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92D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8897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8810">
        <p14:switch dir="r"/>
      </p:transition>
    </mc:Choice>
    <mc:Fallback>
      <p:transition spd="slow" advTm="8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animBg="1"/>
      <p:bldP spid="8" grpId="0"/>
      <p:bldP spid="10" grpId="0"/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0C1CDE-56C5-1816-03B1-85F67D098963}"/>
              </a:ext>
            </a:extLst>
          </p:cNvPr>
          <p:cNvSpPr txBox="1">
            <a:spLocks/>
          </p:cNvSpPr>
          <p:nvPr/>
        </p:nvSpPr>
        <p:spPr>
          <a:xfrm>
            <a:off x="1865871" y="905436"/>
            <a:ext cx="8169311" cy="457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perspectiveRelaxed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en-GB" sz="2000" b="1" kern="1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GB" sz="2000" b="1" kern="1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kern="1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bn-IN" sz="2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0D55F25-F55C-6915-EC21-2D708CCCB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63" y="1591775"/>
            <a:ext cx="8767491" cy="97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৪টি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৫টি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ROM-</a:t>
            </a:r>
            <a:r>
              <a:rPr lang="en-GB" sz="1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1BC0AECB-3BA5-B45A-3BBC-882247B58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63" y="2727901"/>
            <a:ext cx="9884001" cy="125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ROM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প্রয়োজনীয়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অস্থায়ী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ROM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স্থায়ী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HDD, SSD, Pen Drive, Memory Card, CD/DVD, Cloud Storage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দীর্ঘ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নিরাপদে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দীর্ঘদিন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7817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8810">
        <p14:gallery dir="l"/>
      </p:transition>
    </mc:Choice>
    <mc:Fallback>
      <p:transition spd="slow" advTm="8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103A0C-E7AA-550A-FF8B-4228EE097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71" y="1111395"/>
            <a:ext cx="6557458" cy="41623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840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43">
        <p14:window dir="vert"/>
      </p:transition>
    </mc:Choice>
    <mc:Fallback xmlns="">
      <p:transition spd="slow" advTm="8043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96C87C7-3811-2045-886D-0082042115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664478">
            <a:off x="1411793" y="1141027"/>
            <a:ext cx="9348317" cy="923330"/>
          </a:xfrm>
          <a:prstGeom prst="rect">
            <a:avLst/>
          </a:prstGeom>
          <a:ln/>
          <a:scene3d>
            <a:camera prst="isometricOffAxis1Right"/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6394C44-FE4E-A64E-AB30-8E6049F27B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 rot="694988">
            <a:off x="1477074" y="2230493"/>
            <a:ext cx="4160016" cy="857105"/>
          </a:xfrm>
          <a:prstGeom prst="rect">
            <a:avLst/>
          </a:prstGeom>
          <a:noFill/>
          <a:ln w="9525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scene3d>
            <a:camera prst="isometricOffAxis1Righ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4DEBA6-AFFF-AE48-B2B1-3988F20A4F2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 rot="678201">
            <a:off x="6038081" y="2473299"/>
            <a:ext cx="4333405" cy="857104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scene3d>
            <a:camera prst="isometricOffAxis1Righ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C9C460-1385-FA09-560A-5DBD38A2402F}"/>
              </a:ext>
            </a:extLst>
          </p:cNvPr>
          <p:cNvSpPr txBox="1"/>
          <p:nvPr/>
        </p:nvSpPr>
        <p:spPr>
          <a:xfrm rot="739753">
            <a:off x="1176190" y="3217114"/>
            <a:ext cx="4150697" cy="1907646"/>
          </a:xfrm>
          <a:prstGeom prst="rect">
            <a:avLst/>
          </a:prstGeom>
          <a:noFill/>
          <a:ln w="12700">
            <a:solidFill>
              <a:schemeClr val="tx1"/>
            </a:solidFill>
          </a:ln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ছায়েদ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উল্যাহ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আরিফ</a:t>
            </a:r>
            <a:endParaRPr lang="bn-IN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আইসিটি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bn-IN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আদর্শ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bn-IN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সদর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নোয়াখালী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ইমেইল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asulymoon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84@gmail.com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GB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B7093C-F84C-489B-0BE1-C6B6EA09B416}"/>
              </a:ext>
            </a:extLst>
          </p:cNvPr>
          <p:cNvSpPr txBox="1"/>
          <p:nvPr/>
        </p:nvSpPr>
        <p:spPr>
          <a:xfrm rot="667778">
            <a:off x="5625669" y="3509839"/>
            <a:ext cx="4380581" cy="1908215"/>
          </a:xfrm>
          <a:prstGeom prst="rect">
            <a:avLst/>
          </a:prstGeom>
          <a:noFill/>
          <a:ln w="12700">
            <a:solidFill>
              <a:schemeClr val="accent6"/>
            </a:solidFill>
          </a:ln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bn-IN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তথ্য ও যোগাযোগ প্রযুক্তি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২য়</a:t>
            </a:r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মেমরি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endParaRPr lang="en-GB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৪5 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মিনিট  </a:t>
            </a:r>
          </a:p>
          <a:p>
            <a:endParaRPr lang="en-GB" b="1" dirty="0"/>
          </a:p>
        </p:txBody>
      </p:sp>
      <p:pic>
        <p:nvPicPr>
          <p:cNvPr id="5" name="Picture 4" descr="A person in a suit and tie&#10;&#10;AI-generated content may be incorrect.">
            <a:extLst>
              <a:ext uri="{FF2B5EF4-FFF2-40B4-BE49-F238E27FC236}">
                <a16:creationId xmlns:a16="http://schemas.microsoft.com/office/drawing/2014/main" id="{C5B5DDE7-2DEB-BC6B-A805-6D0122F51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8025">
            <a:off x="1618534" y="3285762"/>
            <a:ext cx="708660" cy="9220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800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9">
        <p14:ferris dir="l"/>
      </p:transition>
    </mc:Choice>
    <mc:Fallback xmlns="">
      <p:transition spd="slow" advTm="9669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3F445-C0F5-F041-9E59-D05A94CFF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850" y="2836661"/>
            <a:ext cx="8801100" cy="1184678"/>
          </a:xfrm>
          <a:ln w="57150">
            <a:noFill/>
          </a:ln>
        </p:spPr>
        <p:txBody>
          <a:bodyPr anchor="ctr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GB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GB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GB" sz="2000" b="1" dirty="0"/>
              <a:t>			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মেমরি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endParaRPr lang="en-GB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402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3">
        <p14:prism isContent="1"/>
      </p:transition>
    </mc:Choice>
    <mc:Fallback xmlns="">
      <p:transition spd="slow" advTm="47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A899-C227-9243-B98C-C7A5269BA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618" y="1812246"/>
            <a:ext cx="8169311" cy="645344"/>
          </a:xfrm>
          <a:solidFill>
            <a:srgbClr val="0070C0"/>
          </a:solidFill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en-US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bn-IN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শিক্ষার্থীরা--- 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953C8-13F1-E646-AF07-C17B0804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122" y="2340345"/>
            <a:ext cx="5936159" cy="1963883"/>
          </a:xfrm>
          <a:noFill/>
          <a:ln w="57150">
            <a:noFill/>
          </a:ln>
          <a:scene3d>
            <a:camera prst="perspectiveRelaxedModerately"/>
            <a:lightRig rig="threePt" dir="t"/>
          </a:scene3d>
        </p:spPr>
        <p:txBody>
          <a:bodyPr anchor="ctr">
            <a:normAutofit/>
          </a:bodyPr>
          <a:lstStyle/>
          <a:p>
            <a:pPr lvl="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8D742F-EC42-69D1-A1AB-8BD5CCABC348}"/>
              </a:ext>
            </a:extLst>
          </p:cNvPr>
          <p:cNvSpPr txBox="1"/>
          <p:nvPr/>
        </p:nvSpPr>
        <p:spPr>
          <a:xfrm>
            <a:off x="997755" y="1040928"/>
            <a:ext cx="143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শিখনফলঃ</a:t>
            </a:r>
            <a:endParaRPr lang="en-GB" sz="2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0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808">
        <p15:prstTrans prst="airplane"/>
      </p:transition>
    </mc:Choice>
    <mc:Fallback xmlns="">
      <p:transition spd="slow" advTm="98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0521CB-4698-E192-C4BB-17D95EA1E1F5}"/>
              </a:ext>
            </a:extLst>
          </p:cNvPr>
          <p:cNvSpPr txBox="1"/>
          <p:nvPr/>
        </p:nvSpPr>
        <p:spPr>
          <a:xfrm>
            <a:off x="1968924" y="782261"/>
            <a:ext cx="93369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বন্ধ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</a:t>
            </a:r>
            <a:r>
              <a:rPr lang="en-GB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GB" sz="1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GB" sz="1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Pendrive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D09DACF-4021-9A7B-37F1-581D1CA3A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8924" y="192047"/>
            <a:ext cx="8169311" cy="535383"/>
          </a:xfrm>
          <a:solidFill>
            <a:schemeClr val="accent1">
              <a:lumMod val="60000"/>
              <a:lumOff val="40000"/>
            </a:schemeClr>
          </a:solidFill>
          <a:scene3d>
            <a:camera prst="perspectiveRelaxedModerately"/>
            <a:lightRig rig="threePt" dir="t"/>
          </a:scene3d>
        </p:spPr>
        <p:txBody>
          <a:bodyPr>
            <a:normAutofit fontScale="90000"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9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GB" sz="29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9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GB" sz="2900" b="1" dirty="0">
                <a:latin typeface="NikoshBAN" panose="02000000000000000000" pitchFamily="2" charset="0"/>
                <a:cs typeface="NikoshBAN" panose="02000000000000000000" pitchFamily="2" charset="0"/>
              </a:rPr>
              <a:t> (৫ </a:t>
            </a:r>
            <a:r>
              <a:rPr lang="en-GB" sz="29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GB" sz="2900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GB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A5F240-FE20-BA5D-03C8-DB0042568DCC}"/>
              </a:ext>
            </a:extLst>
          </p:cNvPr>
          <p:cNvSpPr txBox="1">
            <a:spLocks/>
          </p:cNvSpPr>
          <p:nvPr/>
        </p:nvSpPr>
        <p:spPr>
          <a:xfrm>
            <a:off x="1757638" y="2005694"/>
            <a:ext cx="8169311" cy="5353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perspectiveRelaxedModerately"/>
            <a:lightRig rig="threePt" dir="t"/>
          </a:scene3d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as-IN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GB" sz="26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2000" dirty="0">
                <a:latin typeface="NikoshBAN" panose="02000000000000000000" pitchFamily="2" charset="0"/>
                <a:cs typeface="NikoshBAN" panose="02000000000000000000" pitchFamily="2" charset="0"/>
              </a:rPr>
              <a:t>Memory</a:t>
            </a:r>
            <a:r>
              <a:rPr lang="en-GB" sz="26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GB" sz="2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sz="2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IN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78C014-DACC-205B-E893-B237DEC5B83F}"/>
              </a:ext>
            </a:extLst>
          </p:cNvPr>
          <p:cNvSpPr txBox="1"/>
          <p:nvPr/>
        </p:nvSpPr>
        <p:spPr>
          <a:xfrm>
            <a:off x="1433943" y="2437052"/>
            <a:ext cx="9660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যেখানে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সাময়িকভাবে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CPU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0D9112-6A6F-1F00-DF67-39D549AE30DC}"/>
              </a:ext>
            </a:extLst>
          </p:cNvPr>
          <p:cNvSpPr txBox="1"/>
          <p:nvPr/>
        </p:nvSpPr>
        <p:spPr>
          <a:xfrm>
            <a:off x="1595788" y="2836691"/>
            <a:ext cx="93369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বেশিরভাগ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অস্থায়ী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Temporary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BDA9CF6-3A8D-3E2B-1143-03C9C022C6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520756"/>
              </p:ext>
            </p:extLst>
          </p:nvPr>
        </p:nvGraphicFramePr>
        <p:xfrm>
          <a:off x="1599419" y="4170956"/>
          <a:ext cx="8953168" cy="16253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05605">
                  <a:extLst>
                    <a:ext uri="{9D8B030D-6E8A-4147-A177-3AD203B41FA5}">
                      <a16:colId xmlns:a16="http://schemas.microsoft.com/office/drawing/2014/main" val="1258175741"/>
                    </a:ext>
                  </a:extLst>
                </a:gridCol>
                <a:gridCol w="4747563">
                  <a:extLst>
                    <a:ext uri="{9D8B030D-6E8A-4147-A177-3AD203B41FA5}">
                      <a16:colId xmlns:a16="http://schemas.microsoft.com/office/drawing/2014/main" val="20377522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>
                          <a:solidFill>
                            <a:srgbClr val="FFFF00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RAM (Random Access Memory)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>
                          <a:solidFill>
                            <a:srgbClr val="FFFF00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ROM (Read Only Memory)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611174"/>
                  </a:ext>
                </a:extLst>
              </a:tr>
              <a:tr h="48740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1.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এটি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অস্থায়ী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মেমোরি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।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1.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এটি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স্থায়ী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মেমোরি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।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87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2.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কম্পিউটার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চালু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থাকলে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তথ্য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সংরক্ষণ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করে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।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2.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কম্পিউটার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চালু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হওয়ার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জন্য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প্রয়োজনীয়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নির্দেশনা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থাকে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।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615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3.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বিদ্যু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ৎ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চলে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গেলে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তথ্য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মুছে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যায়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।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3.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বিদ্যু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ৎ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চলে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গেলেও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তথ্য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নষ্ট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হয়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না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।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63444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1978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9460">
        <p14:switch dir="r"/>
      </p:transition>
    </mc:Choice>
    <mc:Fallback xmlns="">
      <p:transition spd="slow" advTm="94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0521CB-4698-E192-C4BB-17D95EA1E1F5}"/>
              </a:ext>
            </a:extLst>
          </p:cNvPr>
          <p:cNvSpPr txBox="1"/>
          <p:nvPr/>
        </p:nvSpPr>
        <p:spPr>
          <a:xfrm>
            <a:off x="3640282" y="727430"/>
            <a:ext cx="6709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দীর্ঘ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D09DACF-4021-9A7B-37F1-581D1CA3A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8924" y="192047"/>
            <a:ext cx="8169311" cy="535383"/>
          </a:xfrm>
          <a:solidFill>
            <a:schemeClr val="accent3">
              <a:lumMod val="40000"/>
              <a:lumOff val="60000"/>
            </a:schemeClr>
          </a:solidFill>
          <a:scene3d>
            <a:camera prst="perspectiveRelaxedModerately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r>
              <a:rPr lang="en-GB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7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GB" sz="1800" b="1" dirty="0">
                <a:latin typeface="NikoshBAN" panose="02000000000000000000" pitchFamily="2" charset="0"/>
                <a:cs typeface="NikoshBAN" panose="02000000000000000000" pitchFamily="2" charset="0"/>
              </a:rPr>
              <a:t>Storage Device</a:t>
            </a:r>
            <a:r>
              <a:rPr lang="en-GB" sz="27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GB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bn-IN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2566F8-893E-0EC8-9972-855272B4BA9D}"/>
              </a:ext>
            </a:extLst>
          </p:cNvPr>
          <p:cNvSpPr txBox="1"/>
          <p:nvPr/>
        </p:nvSpPr>
        <p:spPr>
          <a:xfrm>
            <a:off x="1031460" y="1016592"/>
            <a:ext cx="67090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বৈশিষ্ট্যঃ</a:t>
            </a:r>
            <a:endParaRPr lang="en-GB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দীর্ঘদিন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থাকলেও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ধারণক্ষমতা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89680A-3193-E2FF-3311-4EA1ECAFD805}"/>
              </a:ext>
            </a:extLst>
          </p:cNvPr>
          <p:cNvSpPr txBox="1"/>
          <p:nvPr/>
        </p:nvSpPr>
        <p:spPr>
          <a:xfrm>
            <a:off x="999259" y="2794785"/>
            <a:ext cx="10193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ডিস্ক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Hard Disk Drive - HDD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ভিতরে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ব্যবহারঃ</a:t>
            </a:r>
            <a:r>
              <a:rPr lang="en-GB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সফটওয়্যার</a:t>
            </a:r>
            <a:r>
              <a:rPr lang="en-GB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GB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GB" dirty="0" err="1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ডকুমেন্ট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F37D0DC-B2EA-F83A-B820-3E61A742FBFD}"/>
              </a:ext>
            </a:extLst>
          </p:cNvPr>
          <p:cNvSpPr txBox="1">
            <a:spLocks/>
          </p:cNvSpPr>
          <p:nvPr/>
        </p:nvSpPr>
        <p:spPr>
          <a:xfrm>
            <a:off x="1849582" y="2272836"/>
            <a:ext cx="8169311" cy="53538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perspectiveRelaxedModerately"/>
            <a:lightRig rig="threePt" dir="t"/>
          </a:scene3d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ডিভাইসের</a:t>
            </a:r>
            <a:r>
              <a:rPr lang="en-GB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GB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DA5B33-AB34-150D-999D-2FC8758F02AF}"/>
              </a:ext>
            </a:extLst>
          </p:cNvPr>
          <p:cNvSpPr txBox="1"/>
          <p:nvPr/>
        </p:nvSpPr>
        <p:spPr>
          <a:xfrm>
            <a:off x="999259" y="3962818"/>
            <a:ext cx="10193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SSD (Solid State Drive)</a:t>
            </a:r>
            <a:endParaRPr lang="en-GB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HDD-</a:t>
            </a:r>
            <a:r>
              <a:rPr lang="en-GB" sz="1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তুলনায়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অধিক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টেকসই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D1339D-3B67-224E-D87D-9B5E375CB4CE}"/>
              </a:ext>
            </a:extLst>
          </p:cNvPr>
          <p:cNvSpPr txBox="1"/>
          <p:nvPr/>
        </p:nvSpPr>
        <p:spPr>
          <a:xfrm>
            <a:off x="999259" y="5092972"/>
            <a:ext cx="10193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৩.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 Pen Drive</a:t>
            </a:r>
            <a:endParaRPr lang="en-GB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USB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বহন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নেওয়া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962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9460">
        <p14:gallery dir="l"/>
      </p:transition>
    </mc:Choice>
    <mc:Fallback xmlns="">
      <p:transition spd="slow" advTm="94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/>
      <p:bldP spid="12" grpId="0"/>
      <p:bldP spid="14" grpId="0" animBg="1"/>
      <p:bldP spid="21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989680A-3193-E2FF-3311-4EA1ECAFD805}"/>
              </a:ext>
            </a:extLst>
          </p:cNvPr>
          <p:cNvSpPr txBox="1"/>
          <p:nvPr/>
        </p:nvSpPr>
        <p:spPr>
          <a:xfrm>
            <a:off x="999259" y="776381"/>
            <a:ext cx="10193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Memory Card</a:t>
            </a:r>
            <a:endParaRPr lang="en-GB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ক্যামেরায়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আকারে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F37D0DC-B2EA-F83A-B820-3E61A742FBFD}"/>
              </a:ext>
            </a:extLst>
          </p:cNvPr>
          <p:cNvSpPr txBox="1">
            <a:spLocks/>
          </p:cNvSpPr>
          <p:nvPr/>
        </p:nvSpPr>
        <p:spPr>
          <a:xfrm>
            <a:off x="1537855" y="234661"/>
            <a:ext cx="8169311" cy="53538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perspectiveRelaxedModerately"/>
            <a:lightRig rig="threePt" dir="t"/>
          </a:scene3d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ডিভাইসের</a:t>
            </a:r>
            <a:r>
              <a:rPr lang="en-GB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GB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DA5B33-AB34-150D-999D-2FC8758F02AF}"/>
              </a:ext>
            </a:extLst>
          </p:cNvPr>
          <p:cNvSpPr txBox="1"/>
          <p:nvPr/>
        </p:nvSpPr>
        <p:spPr>
          <a:xfrm>
            <a:off x="999259" y="1955928"/>
            <a:ext cx="101934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৫.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CD/DVD</a:t>
            </a:r>
            <a:endParaRPr lang="en-GB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সিনেমা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সফটওয়্যার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বর্তমানে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গেছে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D1339D-3B67-224E-D87D-9B5E375CB4CE}"/>
              </a:ext>
            </a:extLst>
          </p:cNvPr>
          <p:cNvSpPr txBox="1"/>
          <p:nvPr/>
        </p:nvSpPr>
        <p:spPr>
          <a:xfrm>
            <a:off x="999259" y="2879258"/>
            <a:ext cx="101934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৬.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Cloud Storage</a:t>
            </a:r>
            <a:endParaRPr lang="en-GB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যেকোনো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E37FB4-E2C9-358A-9162-5C8C7F013FE2}"/>
              </a:ext>
            </a:extLst>
          </p:cNvPr>
          <p:cNvSpPr txBox="1"/>
          <p:nvPr/>
        </p:nvSpPr>
        <p:spPr>
          <a:xfrm>
            <a:off x="999259" y="3802588"/>
            <a:ext cx="10193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উদাহরণঃ</a:t>
            </a:r>
            <a:r>
              <a:rPr lang="en-GB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Google Drive</a:t>
            </a:r>
            <a:r>
              <a:rPr lang="en-GB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OneDrive</a:t>
            </a:r>
            <a:r>
              <a:rPr lang="en-GB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Dropbox</a:t>
            </a:r>
            <a:endParaRPr lang="en-GB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6DE6FF4-CD01-9D6C-0880-EBA5658A75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452149"/>
              </p:ext>
            </p:extLst>
          </p:nvPr>
        </p:nvGraphicFramePr>
        <p:xfrm>
          <a:off x="999259" y="4324783"/>
          <a:ext cx="8915400" cy="1485519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4457700">
                  <a:extLst>
                    <a:ext uri="{9D8B030D-6E8A-4147-A177-3AD203B41FA5}">
                      <a16:colId xmlns:a16="http://schemas.microsoft.com/office/drawing/2014/main" val="3669332596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20574835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মেমোরি</a:t>
                      </a:r>
                      <a:endParaRPr lang="en-GB" sz="20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স্টোরেজ</a:t>
                      </a:r>
                      <a:endParaRPr lang="en-GB" sz="20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40073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সাময়িক তথ্য সংরক্ষণ করে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দীর্ঘ সময় তথ্য সংরক্ষণ করে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51029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দ্রুত কাজ করে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তুলনামূলক ধীর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964440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ধারণক্ষমতা কম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ধারণক্ষমতা বেশি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88798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RAM, ROM</a:t>
                      </a:r>
                      <a:endParaRPr lang="en-GB" sz="14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HDD, SSD, Pen Drive, Memory Card</a:t>
                      </a:r>
                      <a:endParaRPr lang="en-GB" sz="14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6917855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411076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60">
        <p14:ferris dir="l"/>
      </p:transition>
    </mc:Choice>
    <mc:Fallback>
      <p:transition spd="slow" advTm="94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21" grpId="0"/>
      <p:bldP spid="2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386F407-035C-C95B-8A62-B1EB374953CC}"/>
              </a:ext>
            </a:extLst>
          </p:cNvPr>
          <p:cNvSpPr txBox="1"/>
          <p:nvPr/>
        </p:nvSpPr>
        <p:spPr>
          <a:xfrm>
            <a:off x="4250221" y="2690336"/>
            <a:ext cx="39897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স্কুলেঃ</a:t>
            </a:r>
            <a:r>
              <a:rPr lang="en-GB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ফলাফল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GB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প্রশ্নপত্র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হাসপাতালেঃ</a:t>
            </a:r>
            <a:r>
              <a:rPr lang="en-GB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রোগীর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ব্যাংকেঃ</a:t>
            </a:r>
            <a:r>
              <a:rPr lang="en-GB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গ্রাহকের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বাসায়ঃ</a:t>
            </a:r>
            <a:r>
              <a:rPr lang="en-GB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4827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9808">
        <p14:prism/>
      </p:transition>
    </mc:Choice>
    <mc:Fallback>
      <p:transition spd="slow" advTm="98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7ACE-0883-07B4-E225-8767AEB15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690" y="146834"/>
            <a:ext cx="8169311" cy="457200"/>
          </a:xfrm>
          <a:solidFill>
            <a:schemeClr val="accent1">
              <a:lumMod val="60000"/>
              <a:lumOff val="40000"/>
            </a:schemeClr>
          </a:solidFill>
          <a:scene3d>
            <a:camera prst="perspectiveRelaxed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0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GB" sz="20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sz="20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0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6BF6483E-D989-6606-31A3-9E6067417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3690" y="2957453"/>
            <a:ext cx="4881701" cy="181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ROM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৫.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Pen Drive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ED023C-79AF-6F39-4CBD-1EB3CE940708}"/>
              </a:ext>
            </a:extLst>
          </p:cNvPr>
          <p:cNvSpPr txBox="1">
            <a:spLocks/>
          </p:cNvSpPr>
          <p:nvPr/>
        </p:nvSpPr>
        <p:spPr>
          <a:xfrm>
            <a:off x="1948999" y="2500253"/>
            <a:ext cx="8294002" cy="457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perspectiveRelaxed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0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r>
              <a:rPr lang="en-GB" sz="20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0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DE863A9-EF47-D5E8-FF28-F6B07CD6A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3690" y="667444"/>
            <a:ext cx="8696964" cy="918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–১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ডিভাইসগুলোকে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</a:t>
            </a:r>
            <a:r>
              <a:rPr lang="en-GB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ROM</a:t>
            </a:r>
            <a:r>
              <a:rPr lang="en-GB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HDD</a:t>
            </a:r>
            <a:r>
              <a:rPr lang="en-GB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SSD</a:t>
            </a:r>
            <a:r>
              <a:rPr lang="en-GB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Pen Drive</a:t>
            </a:r>
            <a:r>
              <a:rPr lang="en-GB" sz="1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Memory Card</a:t>
            </a:r>
            <a:endParaRPr lang="en-GB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6E779A6-0A5A-C867-1C12-5B6DC4CF0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3690" y="1520530"/>
            <a:ext cx="8696964" cy="97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–২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952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8810">
        <p14:flip dir="r"/>
      </p:transition>
    </mc:Choice>
    <mc:Fallback>
      <p:transition spd="slow" advTm="8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6" grpId="0" animBg="1"/>
      <p:bldP spid="7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|1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2.9|1.1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|2.3|2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|2.3|2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|1.6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2196</TotalTime>
  <Words>802</Words>
  <Application>Microsoft Office PowerPoint</Application>
  <PresentationFormat>Widescreen</PresentationFormat>
  <Paragraphs>125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NikoshBAN</vt:lpstr>
      <vt:lpstr>Wingdings</vt:lpstr>
      <vt:lpstr>Wingdings 3</vt:lpstr>
      <vt:lpstr>Wisp</vt:lpstr>
      <vt:lpstr>PowerPoint Presentation</vt:lpstr>
      <vt:lpstr>পরিচিতি</vt:lpstr>
      <vt:lpstr>PowerPoint Presentation</vt:lpstr>
      <vt:lpstr>---এই পাঠ শেষে শিক্ষার্থীরা---  </vt:lpstr>
      <vt:lpstr>--- পূর্বজ্ঞান যাচাই (৫ মিনিট) ---  </vt:lpstr>
      <vt:lpstr>--- স্টোরেজ ডিভাইস (Storage Device) কী? ---  </vt:lpstr>
      <vt:lpstr>PowerPoint Presentation</vt:lpstr>
      <vt:lpstr>PowerPoint Presentation</vt:lpstr>
      <vt:lpstr>--- শ্রেণি কার্যক্রম ---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Md. Latfur Rahman Rubel</dc:creator>
  <cp:lastModifiedBy>MD. Sayed Arif</cp:lastModifiedBy>
  <cp:revision>394</cp:revision>
  <dcterms:created xsi:type="dcterms:W3CDTF">2025-11-16T12:57:25Z</dcterms:created>
  <dcterms:modified xsi:type="dcterms:W3CDTF">2026-07-21T16:28:24Z</dcterms:modified>
</cp:coreProperties>
</file>