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7" r:id="rId2"/>
    <p:sldId id="302" r:id="rId3"/>
    <p:sldId id="298" r:id="rId4"/>
    <p:sldId id="284" r:id="rId5"/>
    <p:sldId id="259" r:id="rId6"/>
    <p:sldId id="268" r:id="rId7"/>
    <p:sldId id="269" r:id="rId8"/>
    <p:sldId id="270" r:id="rId9"/>
    <p:sldId id="273" r:id="rId10"/>
    <p:sldId id="274" r:id="rId11"/>
    <p:sldId id="271" r:id="rId12"/>
    <p:sldId id="272" r:id="rId13"/>
    <p:sldId id="295" r:id="rId14"/>
    <p:sldId id="288" r:id="rId15"/>
    <p:sldId id="296" r:id="rId16"/>
    <p:sldId id="301" r:id="rId17"/>
    <p:sldId id="287" r:id="rId18"/>
    <p:sldId id="286" r:id="rId19"/>
    <p:sldId id="290" r:id="rId20"/>
    <p:sldId id="30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-2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2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3C255-43D9-467A-BFE4-C3F50E8BC9EC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EA43E-F642-4859-833A-66545D07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48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0D4ED2-B42D-4F45-8CE8-710286219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434943E-F8DC-4F6A-8D4E-E72762BBE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6D9101-A038-452E-A2FC-C1A463314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EF05-E70A-4B5B-93D3-8E342E88F737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9F9D71-E306-4E7F-A8B4-9EB1E3B4A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934BD9-1279-41E7-871C-442071162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70AF-EA62-4A8F-B6FB-90431613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4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D5BB44-A8E4-4EE9-993A-2D7938622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7199371-9F98-4410-A7AD-5D8EDB752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B61264-ACC2-4791-BEB1-D1DAE5909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EF05-E70A-4B5B-93D3-8E342E88F737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D442B1-D7DA-451B-B525-D898BDB1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41FC93-0A57-42DB-8871-CE5374DC7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70AF-EA62-4A8F-B6FB-90431613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2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A9538B2-9F3C-486C-A74F-EF8A4AC48B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4D8FA9-0D68-4FC6-BF86-42B3438C7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5EAD35-DED6-46FE-9935-AA298487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EF05-E70A-4B5B-93D3-8E342E88F737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FDD95B-655E-4097-98AF-667D7E74C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5D1D19-92C8-4D39-9690-EA569B86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70AF-EA62-4A8F-B6FB-90431613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6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D5381F-A608-4220-9A48-D1D167B7C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305491-851C-4442-82E4-20013FA44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17926A-00D0-4A58-94F3-A4573052B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EF05-E70A-4B5B-93D3-8E342E88F737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BDE4C8-43D2-498A-8755-4367FE4A6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826B93-B343-4B0D-86ED-457DE5F5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70AF-EA62-4A8F-B6FB-90431613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27F991-B01D-42F0-9515-F7E837EC6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CD7E8F-2E0B-4E47-B444-8B51252B1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9A3B8B-4E5E-47F9-8FCE-BB725641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EF05-E70A-4B5B-93D3-8E342E88F737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5836DC-7F31-4325-AB86-42C6000AE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5899BE-FD1F-4E12-ADA8-47C0B07D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70AF-EA62-4A8F-B6FB-90431613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1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8F44C9-D182-4CCE-8CA7-3AA3EF11A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FAA07C-0ED3-4BB1-9EB7-F0648008B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3237F8-4903-4E9B-9717-20DFCFA8B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A52AF7-9B34-4DDC-9FC1-A832F413E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EF05-E70A-4B5B-93D3-8E342E88F737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F78B12-C304-4C54-AD03-C14FA871F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59A7DE-CE1E-4EC1-877F-64A14A71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70AF-EA62-4A8F-B6FB-90431613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4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35E3BD-618D-4146-8AF7-FF00B5AB8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4C1A9F-8DF4-4178-A522-8BA89B208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94E954-F7C0-413D-877C-A66C2644C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95E758-1E69-4DF9-B7EC-05FF4714D2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A5690B4-FA9E-468A-9785-63226EF3BF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7FD73EF-6366-4C78-80B7-1B7EAF973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EF05-E70A-4B5B-93D3-8E342E88F737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07E019C-272B-48CE-98B1-355DA20A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FE123E9-1723-4EA7-896A-7975F82E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70AF-EA62-4A8F-B6FB-90431613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03D17C-159B-4B59-A970-98B91E46F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77B2527-8D5D-4BC9-A621-AD18AF49F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EF05-E70A-4B5B-93D3-8E342E88F737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7136EF-7F5A-4B0E-9E4D-8FD0CF188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DACADFA-E54C-4162-93CD-A39333CC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70AF-EA62-4A8F-B6FB-90431613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4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C557C35-18F0-4E5E-8EC2-23C557AE6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EF05-E70A-4B5B-93D3-8E342E88F737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F80E99-798D-49D9-A863-BD2091A89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BCC5000-136A-4787-BAC0-D464BF21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70AF-EA62-4A8F-B6FB-90431613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5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BE9323-0CEB-49EC-B8B4-1A8717AA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925692-A235-425B-A2FC-94580ABD6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2BD7E5A-E9B0-4C5B-BA2E-430593DF8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9B82B7-C9C2-48A1-B2B9-95687DFE5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EF05-E70A-4B5B-93D3-8E342E88F737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4F8DF2-9D8E-4C9A-ADC1-C6AD31CEB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FD28B5-F71C-47A3-9B31-B4C7B519A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70AF-EA62-4A8F-B6FB-90431613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35EAEA-4986-4F91-BBDA-BC4C0D6A1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8580BA6-1DB2-4085-A95C-59AD6E703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E02095D-0A0F-4248-ADDD-3C1E85E29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FC5DF4-3D00-4AF7-831A-EE1BA5799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EF05-E70A-4B5B-93D3-8E342E88F737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D4225D-6504-4C28-AB2E-83C00670F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E3F111-A982-44EF-BFFF-DDA3AB8C6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70AF-EA62-4A8F-B6FB-90431613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3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96BBCA0-EB45-43B6-8CB0-EAEDA733A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7B0FC8-121A-4982-B69D-FD1EDBA5F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EF21AF-D430-47B2-8D9D-DA99FFB08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FEF05-E70A-4B5B-93D3-8E342E88F737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7FD155-0DE6-4C00-8AB8-744CB8A09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C38D75-2541-4676-A395-C64A5A157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870AF-EA62-4A8F-B6FB-90431613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8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বিশ্ব পরিবেশ দিবসের স্লোগান - World Environment Day Slogans In Bengali">
            <a:extLst>
              <a:ext uri="{FF2B5EF4-FFF2-40B4-BE49-F238E27FC236}">
                <a16:creationId xmlns:a16="http://schemas.microsoft.com/office/drawing/2014/main" xmlns="" id="{A714034E-F858-4AA9-8717-883671FCD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6702" y="1382847"/>
            <a:ext cx="9316681" cy="3959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5" descr="Green grass field and trees illustration, Poster Screensaver  High-definition television, Spring background, landscape, grass png | PNGEgg">
            <a:extLst>
              <a:ext uri="{FF2B5EF4-FFF2-40B4-BE49-F238E27FC236}">
                <a16:creationId xmlns:a16="http://schemas.microsoft.com/office/drawing/2014/main" xmlns="" id="{D617D979-04DE-6349-B81A-D539849F2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000" l="0" r="99667">
                        <a14:foregroundMark x1="14000" y1="76333" x2="111" y2="74833"/>
                        <a14:foregroundMark x1="56333" y1="85000" x2="57444" y2="98000"/>
                        <a14:foregroundMark x1="57444" y1="98000" x2="57444" y2="98000"/>
                        <a14:foregroundMark x1="86333" y1="69833" x2="99667" y2="7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57549"/>
            <a:ext cx="12192000" cy="284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" name="Group 69"/>
          <p:cNvGrpSpPr/>
          <p:nvPr/>
        </p:nvGrpSpPr>
        <p:grpSpPr>
          <a:xfrm>
            <a:off x="1337428" y="1479847"/>
            <a:ext cx="9183429" cy="564444"/>
            <a:chOff x="5638800" y="762000"/>
            <a:chExt cx="10744200" cy="762000"/>
          </a:xfrm>
          <a:solidFill>
            <a:srgbClr val="FFFF00"/>
          </a:solidFill>
        </p:grpSpPr>
        <p:sp>
          <p:nvSpPr>
            <p:cNvPr id="71" name="Rounded Rectangle 70"/>
            <p:cNvSpPr/>
            <p:nvPr/>
          </p:nvSpPr>
          <p:spPr>
            <a:xfrm>
              <a:off x="5638800" y="762000"/>
              <a:ext cx="10744200" cy="762000"/>
            </a:xfrm>
            <a:prstGeom prst="roundRect">
              <a:avLst>
                <a:gd name="adj" fmla="val 50000"/>
              </a:avLst>
            </a:prstGeom>
            <a:grpFill/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5769827" y="914400"/>
              <a:ext cx="10416633" cy="381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7875848" y="1515638"/>
            <a:ext cx="1253701" cy="3547385"/>
            <a:chOff x="7736597" y="1513971"/>
            <a:chExt cx="1253701" cy="3547385"/>
          </a:xfrm>
        </p:grpSpPr>
        <p:sp>
          <p:nvSpPr>
            <p:cNvPr id="79" name="Oval 78"/>
            <p:cNvSpPr/>
            <p:nvPr/>
          </p:nvSpPr>
          <p:spPr>
            <a:xfrm>
              <a:off x="7736597" y="3901109"/>
              <a:ext cx="1253701" cy="1160247"/>
            </a:xfrm>
            <a:prstGeom prst="ellipse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গ</a:t>
              </a:r>
              <a:endParaRPr lang="en-US" sz="8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grpSp>
          <p:nvGrpSpPr>
            <p:cNvPr id="111" name="Group 46"/>
            <p:cNvGrpSpPr/>
            <p:nvPr/>
          </p:nvGrpSpPr>
          <p:grpSpPr>
            <a:xfrm>
              <a:off x="8149610" y="1897800"/>
              <a:ext cx="369091" cy="2045486"/>
              <a:chOff x="6943725" y="1295400"/>
              <a:chExt cx="279400" cy="3578225"/>
            </a:xfrm>
          </p:grpSpPr>
          <p:cxnSp>
            <p:nvCxnSpPr>
              <p:cNvPr id="118" name="Straight Connector 117"/>
              <p:cNvCxnSpPr/>
              <p:nvPr/>
            </p:nvCxnSpPr>
            <p:spPr>
              <a:xfrm rot="5400000">
                <a:off x="5371306" y="3009106"/>
                <a:ext cx="3429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Freeform 118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8065757" y="1513971"/>
              <a:ext cx="585054" cy="3881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8195769" y="1600225"/>
              <a:ext cx="325030" cy="21563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9252025" y="1567382"/>
            <a:ext cx="1191016" cy="3514369"/>
            <a:chOff x="9115668" y="1524731"/>
            <a:chExt cx="1191016" cy="3514369"/>
          </a:xfrm>
        </p:grpSpPr>
        <p:sp>
          <p:nvSpPr>
            <p:cNvPr id="80" name="Oval 79"/>
            <p:cNvSpPr/>
            <p:nvPr/>
          </p:nvSpPr>
          <p:spPr>
            <a:xfrm>
              <a:off x="9115668" y="3878853"/>
              <a:ext cx="1191016" cy="1160247"/>
            </a:xfrm>
            <a:prstGeom prst="ellipse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ত </a:t>
              </a:r>
              <a:endParaRPr lang="en-US" sz="8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grpSp>
          <p:nvGrpSpPr>
            <p:cNvPr id="112" name="Group 46"/>
            <p:cNvGrpSpPr/>
            <p:nvPr/>
          </p:nvGrpSpPr>
          <p:grpSpPr>
            <a:xfrm>
              <a:off x="9579743" y="1912873"/>
              <a:ext cx="369091" cy="1988236"/>
              <a:chOff x="6943725" y="1397211"/>
              <a:chExt cx="279400" cy="3478076"/>
            </a:xfrm>
          </p:grpSpPr>
          <p:cxnSp>
            <p:nvCxnSpPr>
              <p:cNvPr id="116" name="Straight Connector 115"/>
              <p:cNvCxnSpPr>
                <a:stCxn id="103" idx="4"/>
              </p:cNvCxnSpPr>
              <p:nvPr/>
            </p:nvCxnSpPr>
            <p:spPr>
              <a:xfrm flipH="1">
                <a:off x="7087388" y="1397211"/>
                <a:ext cx="5837" cy="34780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Freeform 116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grpSp>
          <p:nvGrpSpPr>
            <p:cNvPr id="87" name="Group 20"/>
            <p:cNvGrpSpPr/>
            <p:nvPr/>
          </p:nvGrpSpPr>
          <p:grpSpPr>
            <a:xfrm>
              <a:off x="9434952" y="1524731"/>
              <a:ext cx="563252" cy="388143"/>
              <a:chOff x="6543893" y="788634"/>
              <a:chExt cx="685800" cy="685800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6543893" y="788634"/>
                <a:ext cx="685800" cy="6858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6696293" y="941034"/>
                <a:ext cx="381000" cy="381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943560" y="1570989"/>
            <a:ext cx="1191016" cy="3502195"/>
            <a:chOff x="3787438" y="1552784"/>
            <a:chExt cx="1191016" cy="3502195"/>
          </a:xfrm>
        </p:grpSpPr>
        <p:sp>
          <p:nvSpPr>
            <p:cNvPr id="75" name="Oval 74"/>
            <p:cNvSpPr/>
            <p:nvPr/>
          </p:nvSpPr>
          <p:spPr>
            <a:xfrm>
              <a:off x="3787438" y="3894732"/>
              <a:ext cx="1191016" cy="1160247"/>
            </a:xfrm>
            <a:prstGeom prst="ellipse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ই</a:t>
              </a:r>
            </a:p>
          </p:txBody>
        </p:sp>
        <p:grpSp>
          <p:nvGrpSpPr>
            <p:cNvPr id="121" name="Group 46"/>
            <p:cNvGrpSpPr/>
            <p:nvPr/>
          </p:nvGrpSpPr>
          <p:grpSpPr>
            <a:xfrm>
              <a:off x="4206844" y="1940927"/>
              <a:ext cx="355337" cy="2045486"/>
              <a:chOff x="6943725" y="1295400"/>
              <a:chExt cx="279400" cy="3578225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 rot="5400000">
                <a:off x="5371310" y="3009106"/>
                <a:ext cx="3429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Freeform 131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grpSp>
          <p:nvGrpSpPr>
            <p:cNvPr id="89" name="Group 20"/>
            <p:cNvGrpSpPr/>
            <p:nvPr/>
          </p:nvGrpSpPr>
          <p:grpSpPr>
            <a:xfrm>
              <a:off x="4120973" y="1552784"/>
              <a:ext cx="563252" cy="388143"/>
              <a:chOff x="6398342" y="685800"/>
              <a:chExt cx="685800" cy="685800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6398342" y="685800"/>
                <a:ext cx="685800" cy="6858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6550742" y="838200"/>
                <a:ext cx="381000" cy="381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</p:grpSp>
      <p:grpSp>
        <p:nvGrpSpPr>
          <p:cNvPr id="136" name="Group 135"/>
          <p:cNvGrpSpPr/>
          <p:nvPr/>
        </p:nvGrpSpPr>
        <p:grpSpPr>
          <a:xfrm>
            <a:off x="5229041" y="1574108"/>
            <a:ext cx="1211305" cy="3488877"/>
            <a:chOff x="5103824" y="1509657"/>
            <a:chExt cx="1211305" cy="3488877"/>
          </a:xfrm>
        </p:grpSpPr>
        <p:sp>
          <p:nvSpPr>
            <p:cNvPr id="77" name="Oval 76"/>
            <p:cNvSpPr/>
            <p:nvPr/>
          </p:nvSpPr>
          <p:spPr>
            <a:xfrm>
              <a:off x="5103824" y="3838287"/>
              <a:ext cx="1211305" cy="1160247"/>
            </a:xfrm>
            <a:prstGeom prst="ellipse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কে</a:t>
              </a:r>
              <a:endParaRPr lang="en-US" sz="8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grpSp>
          <p:nvGrpSpPr>
            <p:cNvPr id="123" name="Group 46"/>
            <p:cNvGrpSpPr/>
            <p:nvPr/>
          </p:nvGrpSpPr>
          <p:grpSpPr>
            <a:xfrm>
              <a:off x="5562414" y="1897800"/>
              <a:ext cx="355337" cy="2045486"/>
              <a:chOff x="6943725" y="1295400"/>
              <a:chExt cx="279400" cy="357822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>
                <a:off x="5371306" y="3009106"/>
                <a:ext cx="3429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Freeform 127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grpSp>
          <p:nvGrpSpPr>
            <p:cNvPr id="90" name="Group 20"/>
            <p:cNvGrpSpPr/>
            <p:nvPr/>
          </p:nvGrpSpPr>
          <p:grpSpPr>
            <a:xfrm>
              <a:off x="5477776" y="1509657"/>
              <a:ext cx="563252" cy="388143"/>
              <a:chOff x="6450147" y="685800"/>
              <a:chExt cx="685800" cy="685800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6450147" y="685800"/>
                <a:ext cx="685800" cy="6858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602547" y="838200"/>
                <a:ext cx="381000" cy="381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315564" y="1561964"/>
            <a:ext cx="1191015" cy="3545509"/>
            <a:chOff x="1315542" y="1561964"/>
            <a:chExt cx="1191015" cy="3545509"/>
          </a:xfrm>
        </p:grpSpPr>
        <p:grpSp>
          <p:nvGrpSpPr>
            <p:cNvPr id="4" name="Group 3"/>
            <p:cNvGrpSpPr/>
            <p:nvPr/>
          </p:nvGrpSpPr>
          <p:grpSpPr>
            <a:xfrm>
              <a:off x="1315542" y="1561964"/>
              <a:ext cx="1191015" cy="3545509"/>
              <a:chOff x="1315542" y="1561964"/>
              <a:chExt cx="1191015" cy="3545509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1315542" y="3947226"/>
                <a:ext cx="1191015" cy="1160247"/>
              </a:xfrm>
              <a:prstGeom prst="ellipse">
                <a:avLst/>
              </a:prstGeom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0" b="1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স</a:t>
                </a:r>
                <a:endParaRPr lang="en-US" sz="80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grpSp>
            <p:nvGrpSpPr>
              <p:cNvPr id="91" name="Group 20"/>
              <p:cNvGrpSpPr/>
              <p:nvPr/>
            </p:nvGrpSpPr>
            <p:grpSpPr>
              <a:xfrm>
                <a:off x="1599309" y="1561964"/>
                <a:ext cx="563252" cy="388143"/>
                <a:chOff x="6528435" y="702020"/>
                <a:chExt cx="685800" cy="685800"/>
              </a:xfrm>
            </p:grpSpPr>
            <p:sp>
              <p:nvSpPr>
                <p:cNvPr id="95" name="Oval 94"/>
                <p:cNvSpPr/>
                <p:nvPr/>
              </p:nvSpPr>
              <p:spPr>
                <a:xfrm>
                  <a:off x="6528435" y="702020"/>
                  <a:ext cx="685800" cy="6858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6680959" y="863127"/>
                  <a:ext cx="381000" cy="3810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</p:grpSp>
          <p:cxnSp>
            <p:nvCxnSpPr>
              <p:cNvPr id="133" name="Straight Connector 132"/>
              <p:cNvCxnSpPr>
                <a:endCxn id="134" idx="5"/>
              </p:cNvCxnSpPr>
              <p:nvPr/>
            </p:nvCxnSpPr>
            <p:spPr>
              <a:xfrm flipH="1">
                <a:off x="1861001" y="1641793"/>
                <a:ext cx="25926" cy="231827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1727750" y="3894732"/>
              <a:ext cx="355337" cy="128864"/>
            </a:xfrm>
            <a:custGeom>
              <a:avLst/>
              <a:gdLst>
                <a:gd name="connsiteX0" fmla="*/ 123825 w 279400"/>
                <a:gd name="connsiteY0" fmla="*/ 0 h 225425"/>
                <a:gd name="connsiteX1" fmla="*/ 47625 w 279400"/>
                <a:gd name="connsiteY1" fmla="*/ 190500 h 225425"/>
                <a:gd name="connsiteX2" fmla="*/ 47625 w 279400"/>
                <a:gd name="connsiteY2" fmla="*/ 209550 h 225425"/>
                <a:gd name="connsiteX3" fmla="*/ 276225 w 279400"/>
                <a:gd name="connsiteY3" fmla="*/ 171450 h 225425"/>
                <a:gd name="connsiteX4" fmla="*/ 28575 w 279400"/>
                <a:gd name="connsiteY4" fmla="*/ 38100 h 225425"/>
                <a:gd name="connsiteX5" fmla="*/ 104775 w 279400"/>
                <a:gd name="connsiteY5" fmla="*/ 114300 h 22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400" h="225425">
                  <a:moveTo>
                    <a:pt x="123825" y="0"/>
                  </a:moveTo>
                  <a:cubicBezTo>
                    <a:pt x="98425" y="63500"/>
                    <a:pt x="60325" y="155575"/>
                    <a:pt x="47625" y="190500"/>
                  </a:cubicBezTo>
                  <a:cubicBezTo>
                    <a:pt x="34925" y="225425"/>
                    <a:pt x="9525" y="212725"/>
                    <a:pt x="47625" y="209550"/>
                  </a:cubicBezTo>
                  <a:cubicBezTo>
                    <a:pt x="85725" y="206375"/>
                    <a:pt x="279400" y="200025"/>
                    <a:pt x="276225" y="171450"/>
                  </a:cubicBezTo>
                  <a:cubicBezTo>
                    <a:pt x="273050" y="142875"/>
                    <a:pt x="57150" y="47625"/>
                    <a:pt x="28575" y="38100"/>
                  </a:cubicBezTo>
                  <a:cubicBezTo>
                    <a:pt x="0" y="28575"/>
                    <a:pt x="104775" y="114300"/>
                    <a:pt x="104775" y="1143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38591" y="1595090"/>
            <a:ext cx="1191016" cy="3512423"/>
            <a:chOff x="2533737" y="1542557"/>
            <a:chExt cx="1191016" cy="3512422"/>
          </a:xfrm>
        </p:grpSpPr>
        <p:sp>
          <p:nvSpPr>
            <p:cNvPr id="76" name="Oval 75"/>
            <p:cNvSpPr/>
            <p:nvPr/>
          </p:nvSpPr>
          <p:spPr>
            <a:xfrm>
              <a:off x="2533737" y="3894732"/>
              <a:ext cx="1191016" cy="1160247"/>
            </a:xfrm>
            <a:prstGeom prst="ellipse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বা</a:t>
              </a:r>
              <a:endParaRPr lang="en-US" sz="8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grpSp>
          <p:nvGrpSpPr>
            <p:cNvPr id="122" name="Group 46"/>
            <p:cNvGrpSpPr/>
            <p:nvPr/>
          </p:nvGrpSpPr>
          <p:grpSpPr>
            <a:xfrm>
              <a:off x="2955173" y="1940927"/>
              <a:ext cx="355337" cy="2045486"/>
              <a:chOff x="6943725" y="1295400"/>
              <a:chExt cx="279400" cy="357822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>
                <a:off x="5371306" y="3009106"/>
                <a:ext cx="3429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Freeform 129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grpSp>
          <p:nvGrpSpPr>
            <p:cNvPr id="92" name="Group 20"/>
            <p:cNvGrpSpPr/>
            <p:nvPr/>
          </p:nvGrpSpPr>
          <p:grpSpPr>
            <a:xfrm>
              <a:off x="2872054" y="1542557"/>
              <a:ext cx="563252" cy="388143"/>
              <a:chOff x="6477893" y="667730"/>
              <a:chExt cx="685800" cy="685800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6477893" y="667730"/>
                <a:ext cx="685800" cy="6858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6630293" y="820130"/>
                <a:ext cx="381000" cy="381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84590"/>
            <a:ext cx="12192000" cy="2089856"/>
          </a:xfrm>
          <a:prstGeom prst="rect">
            <a:avLst/>
          </a:prstGeom>
        </p:spPr>
      </p:pic>
      <p:sp>
        <p:nvSpPr>
          <p:cNvPr id="65" name="Frame 64"/>
          <p:cNvSpPr/>
          <p:nvPr/>
        </p:nvSpPr>
        <p:spPr>
          <a:xfrm>
            <a:off x="33459" y="0"/>
            <a:ext cx="12265572" cy="6858000"/>
          </a:xfrm>
          <a:prstGeom prst="frame">
            <a:avLst>
              <a:gd name="adj1" fmla="val 5134"/>
            </a:avLst>
          </a:prstGeom>
          <a:gradFill flip="none" rotWithShape="1">
            <a:gsLst>
              <a:gs pos="24599">
                <a:srgbClr val="2F673A"/>
              </a:gs>
              <a:gs pos="59000">
                <a:srgbClr val="00B050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718" rIns="91382" bIns="45718" rtlCol="0" anchor="ctr"/>
          <a:lstStyle/>
          <a:p>
            <a:pPr algn="ctr"/>
            <a:endParaRPr lang="en-US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6597444" y="1531401"/>
            <a:ext cx="1191016" cy="3523617"/>
            <a:chOff x="6420211" y="1531362"/>
            <a:chExt cx="1191016" cy="3523617"/>
          </a:xfrm>
        </p:grpSpPr>
        <p:grpSp>
          <p:nvGrpSpPr>
            <p:cNvPr id="124" name="Group 46"/>
            <p:cNvGrpSpPr/>
            <p:nvPr/>
          </p:nvGrpSpPr>
          <p:grpSpPr>
            <a:xfrm>
              <a:off x="6835354" y="1940927"/>
              <a:ext cx="355337" cy="2045486"/>
              <a:chOff x="6943725" y="1295400"/>
              <a:chExt cx="279400" cy="3578225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 rot="5400000">
                <a:off x="5371306" y="3009106"/>
                <a:ext cx="3429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Freeform 125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grpSp>
          <p:nvGrpSpPr>
            <p:cNvPr id="85" name="Group 20"/>
            <p:cNvGrpSpPr/>
            <p:nvPr/>
          </p:nvGrpSpPr>
          <p:grpSpPr>
            <a:xfrm>
              <a:off x="6729835" y="1531362"/>
              <a:ext cx="563252" cy="388143"/>
              <a:chOff x="6526819" y="647950"/>
              <a:chExt cx="685800" cy="685800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6526819" y="647950"/>
                <a:ext cx="685800" cy="6858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6679219" y="800350"/>
                <a:ext cx="381000" cy="381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sp>
          <p:nvSpPr>
            <p:cNvPr id="78" name="Oval 77"/>
            <p:cNvSpPr/>
            <p:nvPr/>
          </p:nvSpPr>
          <p:spPr>
            <a:xfrm>
              <a:off x="6420211" y="3894732"/>
              <a:ext cx="1191016" cy="1160247"/>
            </a:xfrm>
            <a:prstGeom prst="ellipse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স্বা</a:t>
              </a:r>
              <a:endParaRPr lang="en-US" sz="8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42399" y="6515240"/>
            <a:ext cx="1084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প‌্রণয়নেঃ</a:t>
            </a:r>
            <a:r>
              <a:rPr lang="en-US" sz="1600" dirty="0"/>
              <a:t> </a:t>
            </a:r>
            <a:r>
              <a:rPr lang="en-US" sz="1600" dirty="0" err="1"/>
              <a:t>মোঃ</a:t>
            </a:r>
            <a:r>
              <a:rPr lang="en-US" sz="1600" dirty="0"/>
              <a:t> </a:t>
            </a:r>
            <a:r>
              <a:rPr lang="en-US" sz="1600" dirty="0" err="1"/>
              <a:t>সাজেদুল</a:t>
            </a:r>
            <a:r>
              <a:rPr lang="en-US" sz="1600" dirty="0"/>
              <a:t> </a:t>
            </a:r>
            <a:r>
              <a:rPr lang="en-US" sz="1600" dirty="0" err="1"/>
              <a:t>ইসলাম</a:t>
            </a:r>
            <a:r>
              <a:rPr lang="en-US" sz="1600" dirty="0"/>
              <a:t> </a:t>
            </a:r>
            <a:r>
              <a:rPr lang="en-US" sz="1600" dirty="0" err="1"/>
              <a:t>সাজ্জাদ</a:t>
            </a:r>
            <a:r>
              <a:rPr lang="en-US" sz="1600" dirty="0"/>
              <a:t> (</a:t>
            </a:r>
            <a:r>
              <a:rPr lang="en-US" sz="1600" dirty="0" err="1"/>
              <a:t>সহঃ</a:t>
            </a:r>
            <a:r>
              <a:rPr lang="en-US" sz="1600" dirty="0"/>
              <a:t> </a:t>
            </a:r>
            <a:r>
              <a:rPr lang="en-US" sz="1600" dirty="0" err="1"/>
              <a:t>শিক্ষক</a:t>
            </a:r>
            <a:r>
              <a:rPr lang="en-US" sz="1600" dirty="0"/>
              <a:t>) </a:t>
            </a:r>
            <a:r>
              <a:rPr lang="en-US" sz="1600" dirty="0" err="1"/>
              <a:t>বড়তিলাইন</a:t>
            </a:r>
            <a:r>
              <a:rPr lang="en-US" sz="1600" dirty="0"/>
              <a:t> </a:t>
            </a:r>
            <a:r>
              <a:rPr lang="en-US" sz="1600" dirty="0" err="1"/>
              <a:t>সরকারি</a:t>
            </a:r>
            <a:r>
              <a:rPr lang="en-US" sz="1600" dirty="0"/>
              <a:t> </a:t>
            </a:r>
            <a:r>
              <a:rPr lang="en-US" sz="1600" dirty="0" err="1"/>
              <a:t>প্রাথমিক</a:t>
            </a:r>
            <a:r>
              <a:rPr lang="en-US" sz="1600" dirty="0"/>
              <a:t> </a:t>
            </a:r>
            <a:r>
              <a:rPr lang="en-US" sz="1600" dirty="0" err="1"/>
              <a:t>বিদ‌্যালয়</a:t>
            </a:r>
            <a:r>
              <a:rPr lang="en-US" sz="1600" dirty="0"/>
              <a:t>। </a:t>
            </a:r>
            <a:r>
              <a:rPr lang="en-US" sz="1600" dirty="0" err="1"/>
              <a:t>বিরল</a:t>
            </a:r>
            <a:r>
              <a:rPr lang="en-US" sz="1600" dirty="0"/>
              <a:t>, </a:t>
            </a:r>
            <a:r>
              <a:rPr lang="en-US" sz="1600" dirty="0" err="1"/>
              <a:t>দিনাজপুর</a:t>
            </a:r>
            <a:r>
              <a:rPr lang="en-US" sz="1600" dirty="0"/>
              <a:t> । </a:t>
            </a:r>
            <a:r>
              <a:rPr lang="en-US" sz="1600" dirty="0" err="1"/>
              <a:t>মোবাইল</a:t>
            </a:r>
            <a:r>
              <a:rPr lang="en-US" sz="1600" dirty="0"/>
              <a:t> </a:t>
            </a:r>
            <a:r>
              <a:rPr lang="en-US" sz="1600" dirty="0" err="1"/>
              <a:t>নং</a:t>
            </a:r>
            <a:r>
              <a:rPr lang="en-US" sz="1600" dirty="0"/>
              <a:t>: ০১৭১০৫১৫৯৯৬( </a:t>
            </a:r>
            <a:r>
              <a:rPr lang="en-US" sz="1600" dirty="0" err="1"/>
              <a:t>ইমো+হোয়াটস</a:t>
            </a:r>
            <a:r>
              <a:rPr lang="en-US" sz="1600" dirty="0"/>
              <a:t> </a:t>
            </a:r>
            <a:r>
              <a:rPr lang="en-US" sz="1600" dirty="0" err="1"/>
              <a:t>অ‌্যাপস</a:t>
            </a:r>
            <a:r>
              <a:rPr lang="en-US" sz="1600" dirty="0"/>
              <a:t> 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404267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2346" y="240631"/>
            <a:ext cx="5811254" cy="3719446"/>
            <a:chOff x="132346" y="240631"/>
            <a:chExt cx="5811254" cy="37194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7" t="9298" r="18722" b="3685"/>
            <a:stretch/>
          </p:blipFill>
          <p:spPr>
            <a:xfrm>
              <a:off x="132346" y="240632"/>
              <a:ext cx="2887579" cy="3719445"/>
            </a:xfrm>
            <a:prstGeom prst="rect">
              <a:avLst/>
            </a:prstGeom>
            <a:ln w="38100" cap="sq">
              <a:solidFill>
                <a:srgbClr val="C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9926" y="240631"/>
              <a:ext cx="2923674" cy="3719446"/>
            </a:xfrm>
            <a:prstGeom prst="rect">
              <a:avLst/>
            </a:prstGeom>
            <a:ln w="38100" cap="sq">
              <a:solidFill>
                <a:srgbClr val="C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1180264" y="5226001"/>
            <a:ext cx="9687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/>
                <a:cs typeface="Kalpurush" panose="02000600000000000000" pitchFamily="2" charset="0"/>
              </a:rPr>
              <a:t>সিংহ</a:t>
            </a:r>
            <a:r>
              <a:rPr lang="en-US" sz="4400" b="1" dirty="0">
                <a:latin typeface="NikoshBAN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NikoshBAN"/>
                <a:cs typeface="Kalpurush" panose="02000600000000000000" pitchFamily="2" charset="0"/>
              </a:rPr>
              <a:t>বললেই</a:t>
            </a:r>
            <a:r>
              <a:rPr lang="en-US" sz="4400" b="1" dirty="0">
                <a:latin typeface="NikoshBAN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NikoshBAN"/>
                <a:cs typeface="Kalpurush" panose="02000600000000000000" pitchFamily="2" charset="0"/>
              </a:rPr>
              <a:t>মনে</a:t>
            </a:r>
            <a:r>
              <a:rPr lang="en-US" sz="4400" b="1" dirty="0">
                <a:latin typeface="NikoshBAN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NikoshBAN"/>
                <a:cs typeface="Kalpurush" panose="02000600000000000000" pitchFamily="2" charset="0"/>
              </a:rPr>
              <a:t>ভেসে</a:t>
            </a:r>
            <a:r>
              <a:rPr lang="en-US" sz="4400" b="1" dirty="0">
                <a:latin typeface="NikoshBAN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NikoshBAN"/>
                <a:cs typeface="Kalpurush" panose="02000600000000000000" pitchFamily="2" charset="0"/>
              </a:rPr>
              <a:t>ওঠে</a:t>
            </a:r>
            <a:r>
              <a:rPr lang="en-US" sz="4400" b="1" dirty="0">
                <a:latin typeface="NikoshBAN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NikoshBAN"/>
                <a:cs typeface="Kalpurush" panose="02000600000000000000" pitchFamily="2" charset="0"/>
              </a:rPr>
              <a:t>আফ্রিকার</a:t>
            </a:r>
            <a:r>
              <a:rPr lang="en-US" sz="4400" b="1" dirty="0">
                <a:latin typeface="NikoshBAN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NikoshBAN"/>
                <a:cs typeface="Kalpurush" panose="02000600000000000000" pitchFamily="2" charset="0"/>
              </a:rPr>
              <a:t>কথা</a:t>
            </a:r>
            <a:r>
              <a:rPr lang="en-US" sz="4400" b="1" dirty="0">
                <a:latin typeface="NikoshBAN"/>
                <a:cs typeface="Kalpurush" panose="02000600000000000000" pitchFamily="2" charset="0"/>
              </a:rPr>
              <a:t>।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241774" y="240631"/>
            <a:ext cx="5825987" cy="3719446"/>
            <a:chOff x="6241774" y="240631"/>
            <a:chExt cx="5825987" cy="37194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4" r="7797"/>
            <a:stretch/>
          </p:blipFill>
          <p:spPr>
            <a:xfrm>
              <a:off x="6241774" y="240631"/>
              <a:ext cx="2968487" cy="3719446"/>
            </a:xfrm>
            <a:prstGeom prst="rect">
              <a:avLst/>
            </a:prstGeom>
            <a:ln w="38100" cap="sq">
              <a:solidFill>
                <a:srgbClr val="C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0261" y="240631"/>
              <a:ext cx="2857500" cy="3719446"/>
            </a:xfrm>
            <a:prstGeom prst="rect">
              <a:avLst/>
            </a:prstGeom>
            <a:ln w="38100" cap="sq">
              <a:solidFill>
                <a:srgbClr val="C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" name="Rectangle 1"/>
          <p:cNvSpPr/>
          <p:nvPr/>
        </p:nvSpPr>
        <p:spPr>
          <a:xfrm>
            <a:off x="8486525" y="4223707"/>
            <a:ext cx="877163" cy="58477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bn-IN" sz="3200">
                <a:latin typeface="Kalpurush" panose="02000600000000000000" pitchFamily="2" charset="0"/>
                <a:cs typeface="Kalpurush" panose="02000600000000000000" pitchFamily="2" charset="0"/>
              </a:rPr>
              <a:t>সিংহ</a:t>
            </a:r>
            <a:endParaRPr lang="bn-BD" sz="32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399" y="6515240"/>
            <a:ext cx="1084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প‌্রণয়নেঃ</a:t>
            </a:r>
            <a:r>
              <a:rPr lang="en-US" sz="1600" dirty="0"/>
              <a:t> </a:t>
            </a:r>
            <a:r>
              <a:rPr lang="en-US" sz="1600" dirty="0" err="1"/>
              <a:t>মোঃ</a:t>
            </a:r>
            <a:r>
              <a:rPr lang="en-US" sz="1600" dirty="0"/>
              <a:t> </a:t>
            </a:r>
            <a:r>
              <a:rPr lang="en-US" sz="1600" dirty="0" err="1"/>
              <a:t>সাজেদুল</a:t>
            </a:r>
            <a:r>
              <a:rPr lang="en-US" sz="1600" dirty="0"/>
              <a:t> </a:t>
            </a:r>
            <a:r>
              <a:rPr lang="en-US" sz="1600" dirty="0" err="1"/>
              <a:t>ইসলাম</a:t>
            </a:r>
            <a:r>
              <a:rPr lang="en-US" sz="1600" dirty="0"/>
              <a:t> </a:t>
            </a:r>
            <a:r>
              <a:rPr lang="en-US" sz="1600" dirty="0" err="1"/>
              <a:t>সাজ্জাদ</a:t>
            </a:r>
            <a:r>
              <a:rPr lang="en-US" sz="1600" dirty="0"/>
              <a:t> (</a:t>
            </a:r>
            <a:r>
              <a:rPr lang="en-US" sz="1600" dirty="0" err="1"/>
              <a:t>সহঃ</a:t>
            </a:r>
            <a:r>
              <a:rPr lang="en-US" sz="1600" dirty="0"/>
              <a:t> </a:t>
            </a:r>
            <a:r>
              <a:rPr lang="en-US" sz="1600" dirty="0" err="1"/>
              <a:t>শিক্ষক</a:t>
            </a:r>
            <a:r>
              <a:rPr lang="en-US" sz="1600" dirty="0"/>
              <a:t>) </a:t>
            </a:r>
            <a:r>
              <a:rPr lang="en-US" sz="1600" dirty="0" err="1"/>
              <a:t>বড়তিলাইন</a:t>
            </a:r>
            <a:r>
              <a:rPr lang="en-US" sz="1600" dirty="0"/>
              <a:t> </a:t>
            </a:r>
            <a:r>
              <a:rPr lang="en-US" sz="1600" dirty="0" err="1"/>
              <a:t>সরকারি</a:t>
            </a:r>
            <a:r>
              <a:rPr lang="en-US" sz="1600" dirty="0"/>
              <a:t> </a:t>
            </a:r>
            <a:r>
              <a:rPr lang="en-US" sz="1600" dirty="0" err="1"/>
              <a:t>প্রাথমিক</a:t>
            </a:r>
            <a:r>
              <a:rPr lang="en-US" sz="1600" dirty="0"/>
              <a:t> </a:t>
            </a:r>
            <a:r>
              <a:rPr lang="en-US" sz="1600" dirty="0" err="1"/>
              <a:t>বিদ‌্যালয়</a:t>
            </a:r>
            <a:r>
              <a:rPr lang="en-US" sz="1600" dirty="0"/>
              <a:t>। </a:t>
            </a:r>
            <a:r>
              <a:rPr lang="en-US" sz="1600" dirty="0" err="1"/>
              <a:t>বিরল</a:t>
            </a:r>
            <a:r>
              <a:rPr lang="en-US" sz="1600" dirty="0"/>
              <a:t>, </a:t>
            </a:r>
            <a:r>
              <a:rPr lang="en-US" sz="1600" dirty="0" err="1"/>
              <a:t>দিনাজপুর</a:t>
            </a:r>
            <a:r>
              <a:rPr lang="en-US" sz="1600" dirty="0"/>
              <a:t> । </a:t>
            </a:r>
            <a:r>
              <a:rPr lang="en-US" sz="1600" dirty="0" err="1"/>
              <a:t>মোবাইল</a:t>
            </a:r>
            <a:r>
              <a:rPr lang="en-US" sz="1600" dirty="0"/>
              <a:t> </a:t>
            </a:r>
            <a:r>
              <a:rPr lang="en-US" sz="1600" dirty="0" err="1"/>
              <a:t>নং</a:t>
            </a:r>
            <a:r>
              <a:rPr lang="en-US" sz="1600" dirty="0"/>
              <a:t>: ০১৭১০৫১৫৯৯৬( </a:t>
            </a:r>
            <a:r>
              <a:rPr lang="en-US" sz="1600" dirty="0" err="1"/>
              <a:t>ইমো+হোয়াটস</a:t>
            </a:r>
            <a:r>
              <a:rPr lang="en-US" sz="1600" dirty="0"/>
              <a:t> </a:t>
            </a:r>
            <a:r>
              <a:rPr lang="en-US" sz="1600" dirty="0" err="1"/>
              <a:t>অ‌্যাপস</a:t>
            </a:r>
            <a:r>
              <a:rPr lang="en-US" sz="1600" dirty="0"/>
              <a:t> 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0402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1748" y="4915190"/>
            <a:ext cx="10813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তেমনি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বাংলাদেশের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নামের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সঙ্গে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জড়িয়ে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আছে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রয়েল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বেঙ্গল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টাইগার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বা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রাজকীয়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বাঘের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নাম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959" y="204536"/>
            <a:ext cx="5534526" cy="3970421"/>
          </a:xfrm>
          <a:prstGeom prst="rect">
            <a:avLst/>
          </a:prstGeom>
          <a:solidFill>
            <a:srgbClr val="00B0F0"/>
          </a:solidFill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8909865" y="4283463"/>
            <a:ext cx="636713" cy="52322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bn-IN" sz="2800">
                <a:latin typeface="Kalpurush" panose="02000600000000000000" pitchFamily="2" charset="0"/>
                <a:cs typeface="Kalpurush" panose="02000600000000000000" pitchFamily="2" charset="0"/>
              </a:rPr>
              <a:t>বাঘ</a:t>
            </a:r>
            <a:endParaRPr lang="bn-BD" sz="28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9"/>
            <a:ext cx="6357253" cy="40733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69368" y="4337717"/>
            <a:ext cx="1377300" cy="52322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bn-IN" sz="2800">
                <a:latin typeface="Kalpurush" panose="02000600000000000000" pitchFamily="2" charset="0"/>
                <a:cs typeface="Kalpurush" panose="02000600000000000000" pitchFamily="2" charset="0"/>
              </a:rPr>
              <a:t>বাংলাদেশ</a:t>
            </a:r>
            <a:endParaRPr lang="bn-BD" sz="28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2399" y="6515240"/>
            <a:ext cx="1084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প‌্রণয়নেঃ</a:t>
            </a:r>
            <a:r>
              <a:rPr lang="en-US" sz="1600" dirty="0"/>
              <a:t> </a:t>
            </a:r>
            <a:r>
              <a:rPr lang="en-US" sz="1600" dirty="0" err="1"/>
              <a:t>মোঃ</a:t>
            </a:r>
            <a:r>
              <a:rPr lang="en-US" sz="1600" dirty="0"/>
              <a:t> </a:t>
            </a:r>
            <a:r>
              <a:rPr lang="en-US" sz="1600" dirty="0" err="1"/>
              <a:t>সাজেদুল</a:t>
            </a:r>
            <a:r>
              <a:rPr lang="en-US" sz="1600" dirty="0"/>
              <a:t> </a:t>
            </a:r>
            <a:r>
              <a:rPr lang="en-US" sz="1600" dirty="0" err="1"/>
              <a:t>ইসলাম</a:t>
            </a:r>
            <a:r>
              <a:rPr lang="en-US" sz="1600" dirty="0"/>
              <a:t> </a:t>
            </a:r>
            <a:r>
              <a:rPr lang="en-US" sz="1600" dirty="0" err="1"/>
              <a:t>সাজ্জাদ</a:t>
            </a:r>
            <a:r>
              <a:rPr lang="en-US" sz="1600" dirty="0"/>
              <a:t> (</a:t>
            </a:r>
            <a:r>
              <a:rPr lang="en-US" sz="1600" dirty="0" err="1"/>
              <a:t>সহঃ</a:t>
            </a:r>
            <a:r>
              <a:rPr lang="en-US" sz="1600" dirty="0"/>
              <a:t> </a:t>
            </a:r>
            <a:r>
              <a:rPr lang="en-US" sz="1600" dirty="0" err="1"/>
              <a:t>শিক্ষক</a:t>
            </a:r>
            <a:r>
              <a:rPr lang="en-US" sz="1600" dirty="0"/>
              <a:t>) </a:t>
            </a:r>
            <a:r>
              <a:rPr lang="en-US" sz="1600" dirty="0" err="1"/>
              <a:t>বড়তিলাইন</a:t>
            </a:r>
            <a:r>
              <a:rPr lang="en-US" sz="1600" dirty="0"/>
              <a:t> </a:t>
            </a:r>
            <a:r>
              <a:rPr lang="en-US" sz="1600" dirty="0" err="1"/>
              <a:t>সরকারি</a:t>
            </a:r>
            <a:r>
              <a:rPr lang="en-US" sz="1600" dirty="0"/>
              <a:t> </a:t>
            </a:r>
            <a:r>
              <a:rPr lang="en-US" sz="1600" dirty="0" err="1"/>
              <a:t>প্রাথমিক</a:t>
            </a:r>
            <a:r>
              <a:rPr lang="en-US" sz="1600" dirty="0"/>
              <a:t> </a:t>
            </a:r>
            <a:r>
              <a:rPr lang="en-US" sz="1600" dirty="0" err="1"/>
              <a:t>বিদ‌্যালয়</a:t>
            </a:r>
            <a:r>
              <a:rPr lang="en-US" sz="1600" dirty="0"/>
              <a:t>। </a:t>
            </a:r>
            <a:r>
              <a:rPr lang="en-US" sz="1600" dirty="0" err="1"/>
              <a:t>বিরল</a:t>
            </a:r>
            <a:r>
              <a:rPr lang="en-US" sz="1600" dirty="0"/>
              <a:t>, </a:t>
            </a:r>
            <a:r>
              <a:rPr lang="en-US" sz="1600" dirty="0" err="1"/>
              <a:t>দিনাজপুর</a:t>
            </a:r>
            <a:r>
              <a:rPr lang="en-US" sz="1600" dirty="0"/>
              <a:t> । </a:t>
            </a:r>
            <a:r>
              <a:rPr lang="en-US" sz="1600" dirty="0" err="1"/>
              <a:t>মোবাইল</a:t>
            </a:r>
            <a:r>
              <a:rPr lang="en-US" sz="1600" dirty="0"/>
              <a:t> </a:t>
            </a:r>
            <a:r>
              <a:rPr lang="en-US" sz="1600" dirty="0" err="1"/>
              <a:t>নং</a:t>
            </a:r>
            <a:r>
              <a:rPr lang="en-US" sz="1600" dirty="0"/>
              <a:t>: ০১৭১০৫১৫৯৯৬( </a:t>
            </a:r>
            <a:r>
              <a:rPr lang="en-US" sz="1600" dirty="0" err="1"/>
              <a:t>ইমো+হোয়াটস</a:t>
            </a:r>
            <a:r>
              <a:rPr lang="en-US" sz="1600" dirty="0"/>
              <a:t> </a:t>
            </a:r>
            <a:r>
              <a:rPr lang="en-US" sz="1600" dirty="0" err="1"/>
              <a:t>অ‌্যাপস</a:t>
            </a:r>
            <a:r>
              <a:rPr lang="en-US" sz="1600" dirty="0"/>
              <a:t> 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0400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49" y="357809"/>
            <a:ext cx="5611947" cy="4225707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7" y="357809"/>
            <a:ext cx="5632177" cy="4141261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8244" y="4960350"/>
            <a:ext cx="426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/>
                <a:cs typeface="Kalpurush" panose="02000600000000000000" pitchFamily="2" charset="0"/>
              </a:rPr>
              <a:t>এই</a:t>
            </a:r>
            <a:r>
              <a:rPr lang="en-US" sz="3600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NikoshBAN" panose="02000000000000000000"/>
                <a:cs typeface="Kalpurush" panose="02000600000000000000" pitchFamily="2" charset="0"/>
              </a:rPr>
              <a:t>বাঘ</a:t>
            </a:r>
            <a:r>
              <a:rPr lang="en-US" sz="3600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NikoshBAN" panose="02000000000000000000"/>
                <a:cs typeface="Kalpurush" panose="02000600000000000000" pitchFamily="2" charset="0"/>
              </a:rPr>
              <a:t>থাকে</a:t>
            </a:r>
            <a:r>
              <a:rPr lang="en-US" sz="3600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NikoshBAN" panose="02000000000000000000"/>
                <a:cs typeface="Kalpurush" panose="02000600000000000000" pitchFamily="2" charset="0"/>
              </a:rPr>
              <a:t>সুন্দরবনে</a:t>
            </a:r>
            <a:r>
              <a:rPr lang="en-US" sz="3600" dirty="0">
                <a:latin typeface="NikoshBAN" panose="0200000000000000000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1958" y="4960350"/>
            <a:ext cx="6209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anose="02000000000000000000"/>
                <a:cs typeface="Kalpurush" panose="02000600000000000000" pitchFamily="2" charset="0"/>
              </a:rPr>
              <a:t>এ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/>
                <a:cs typeface="Kalpurush" panose="02000600000000000000" pitchFamily="2" charset="0"/>
              </a:rPr>
              <a:t>বাঘ</a:t>
            </a:r>
            <a:r>
              <a:rPr lang="en-US" sz="3200" dirty="0">
                <a:solidFill>
                  <a:srgbClr val="002060"/>
                </a:solidFill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/>
                <a:cs typeface="Kalpurush" panose="02000600000000000000" pitchFamily="2" charset="0"/>
              </a:rPr>
              <a:t>দেখতে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/>
                <a:cs typeface="Kalpurush" panose="02000600000000000000" pitchFamily="2" charset="0"/>
              </a:rPr>
              <a:t>যেমন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/>
                <a:cs typeface="Kalpurush" panose="02000600000000000000" pitchFamily="2" charset="0"/>
              </a:rPr>
              <a:t>সুন্দর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/>
                <a:cs typeface="Kalpurush" panose="02000600000000000000" pitchFamily="2" charset="0"/>
              </a:rPr>
              <a:t>তেমনি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/>
                <a:cs typeface="Kalpurush" panose="02000600000000000000" pitchFamily="2" charset="0"/>
              </a:rPr>
              <a:t>ভয়ঙ্কর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442399" y="6515240"/>
            <a:ext cx="1084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প‌্রণয়নেঃ</a:t>
            </a:r>
            <a:r>
              <a:rPr lang="en-US" sz="1600" dirty="0"/>
              <a:t> </a:t>
            </a:r>
            <a:r>
              <a:rPr lang="en-US" sz="1600" dirty="0" err="1"/>
              <a:t>মোঃ</a:t>
            </a:r>
            <a:r>
              <a:rPr lang="en-US" sz="1600" dirty="0"/>
              <a:t> </a:t>
            </a:r>
            <a:r>
              <a:rPr lang="en-US" sz="1600" dirty="0" err="1"/>
              <a:t>সাজেদুল</a:t>
            </a:r>
            <a:r>
              <a:rPr lang="en-US" sz="1600" dirty="0"/>
              <a:t> </a:t>
            </a:r>
            <a:r>
              <a:rPr lang="en-US" sz="1600" dirty="0" err="1"/>
              <a:t>ইসলাম</a:t>
            </a:r>
            <a:r>
              <a:rPr lang="en-US" sz="1600" dirty="0"/>
              <a:t> </a:t>
            </a:r>
            <a:r>
              <a:rPr lang="en-US" sz="1600" dirty="0" err="1"/>
              <a:t>সাজ্জাদ</a:t>
            </a:r>
            <a:r>
              <a:rPr lang="en-US" sz="1600" dirty="0"/>
              <a:t> (</a:t>
            </a:r>
            <a:r>
              <a:rPr lang="en-US" sz="1600" dirty="0" err="1"/>
              <a:t>সহঃ</a:t>
            </a:r>
            <a:r>
              <a:rPr lang="en-US" sz="1600" dirty="0"/>
              <a:t> </a:t>
            </a:r>
            <a:r>
              <a:rPr lang="en-US" sz="1600" dirty="0" err="1"/>
              <a:t>শিক্ষক</a:t>
            </a:r>
            <a:r>
              <a:rPr lang="en-US" sz="1600" dirty="0"/>
              <a:t>) </a:t>
            </a:r>
            <a:r>
              <a:rPr lang="en-US" sz="1600" dirty="0" err="1"/>
              <a:t>বড়তিলাইন</a:t>
            </a:r>
            <a:r>
              <a:rPr lang="en-US" sz="1600" dirty="0"/>
              <a:t> </a:t>
            </a:r>
            <a:r>
              <a:rPr lang="en-US" sz="1600" dirty="0" err="1"/>
              <a:t>সরকারি</a:t>
            </a:r>
            <a:r>
              <a:rPr lang="en-US" sz="1600" dirty="0"/>
              <a:t> </a:t>
            </a:r>
            <a:r>
              <a:rPr lang="en-US" sz="1600" dirty="0" err="1"/>
              <a:t>প্রাথমিক</a:t>
            </a:r>
            <a:r>
              <a:rPr lang="en-US" sz="1600" dirty="0"/>
              <a:t> </a:t>
            </a:r>
            <a:r>
              <a:rPr lang="en-US" sz="1600" dirty="0" err="1"/>
              <a:t>বিদ‌্যালয়</a:t>
            </a:r>
            <a:r>
              <a:rPr lang="en-US" sz="1600" dirty="0"/>
              <a:t>। </a:t>
            </a:r>
            <a:r>
              <a:rPr lang="en-US" sz="1600" dirty="0" err="1"/>
              <a:t>বিরল</a:t>
            </a:r>
            <a:r>
              <a:rPr lang="en-US" sz="1600" dirty="0"/>
              <a:t>, </a:t>
            </a:r>
            <a:r>
              <a:rPr lang="en-US" sz="1600" dirty="0" err="1"/>
              <a:t>দিনাজপুর</a:t>
            </a:r>
            <a:r>
              <a:rPr lang="en-US" sz="1600" dirty="0"/>
              <a:t> । </a:t>
            </a:r>
            <a:r>
              <a:rPr lang="en-US" sz="1600" dirty="0" err="1"/>
              <a:t>মোবাইল</a:t>
            </a:r>
            <a:r>
              <a:rPr lang="en-US" sz="1600" dirty="0"/>
              <a:t> </a:t>
            </a:r>
            <a:r>
              <a:rPr lang="en-US" sz="1600" dirty="0" err="1"/>
              <a:t>নং</a:t>
            </a:r>
            <a:r>
              <a:rPr lang="en-US" sz="1600" dirty="0"/>
              <a:t>: ০১৭১০৫১৫৯৯৬( </a:t>
            </a:r>
            <a:r>
              <a:rPr lang="en-US" sz="1600" dirty="0" err="1"/>
              <a:t>ইমো+হোয়াটস</a:t>
            </a:r>
            <a:r>
              <a:rPr lang="en-US" sz="1600" dirty="0"/>
              <a:t> </a:t>
            </a:r>
            <a:r>
              <a:rPr lang="en-US" sz="1600" dirty="0" err="1"/>
              <a:t>অ‌্যাপস</a:t>
            </a:r>
            <a:r>
              <a:rPr lang="en-US" sz="1600" dirty="0"/>
              <a:t> 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7029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2762250" y="69000"/>
            <a:ext cx="6667500" cy="1519518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  <a:latin typeface="NikoshBAN" panose="02000000000000000000"/>
                <a:cs typeface="Kalpurush" panose="02000600000000000000" pitchFamily="2" charset="0"/>
              </a:rPr>
              <a:t>শিক্ষকের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/>
                <a:cs typeface="Kalpurush" panose="02000600000000000000" pitchFamily="2" charset="0"/>
              </a:rPr>
              <a:t>পাঠ</a:t>
            </a:r>
            <a:endParaRPr lang="en-US" sz="6600" b="1" dirty="0">
              <a:solidFill>
                <a:srgbClr val="002060"/>
              </a:solidFill>
              <a:latin typeface="NikoshBAN" panose="02000000000000000000"/>
              <a:cs typeface="Kalpurush" panose="02000600000000000000" pitchFamily="2" charset="0"/>
            </a:endParaRPr>
          </a:p>
        </p:txBody>
      </p:sp>
      <p:pic>
        <p:nvPicPr>
          <p:cNvPr id="4" name="Picture 2" descr="An opportunity for students to express gratitude to teac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911" y="2133909"/>
            <a:ext cx="4750593" cy="349060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921" y="2298898"/>
            <a:ext cx="2599810" cy="332561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4" y="1713332"/>
            <a:ext cx="2621956" cy="35614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2399" y="6515240"/>
            <a:ext cx="1084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প‌্রণয়নেঃ</a:t>
            </a:r>
            <a:r>
              <a:rPr lang="en-US" sz="1600" dirty="0"/>
              <a:t> </a:t>
            </a:r>
            <a:r>
              <a:rPr lang="en-US" sz="1600" dirty="0" err="1"/>
              <a:t>মোঃ</a:t>
            </a:r>
            <a:r>
              <a:rPr lang="en-US" sz="1600" dirty="0"/>
              <a:t> </a:t>
            </a:r>
            <a:r>
              <a:rPr lang="en-US" sz="1600" dirty="0" err="1"/>
              <a:t>সাজেদুল</a:t>
            </a:r>
            <a:r>
              <a:rPr lang="en-US" sz="1600" dirty="0"/>
              <a:t> </a:t>
            </a:r>
            <a:r>
              <a:rPr lang="en-US" sz="1600" dirty="0" err="1"/>
              <a:t>ইসলাম</a:t>
            </a:r>
            <a:r>
              <a:rPr lang="en-US" sz="1600" dirty="0"/>
              <a:t> </a:t>
            </a:r>
            <a:r>
              <a:rPr lang="en-US" sz="1600" dirty="0" err="1"/>
              <a:t>সাজ্জাদ</a:t>
            </a:r>
            <a:r>
              <a:rPr lang="en-US" sz="1600" dirty="0"/>
              <a:t> (</a:t>
            </a:r>
            <a:r>
              <a:rPr lang="en-US" sz="1600" dirty="0" err="1"/>
              <a:t>সহঃ</a:t>
            </a:r>
            <a:r>
              <a:rPr lang="en-US" sz="1600" dirty="0"/>
              <a:t> </a:t>
            </a:r>
            <a:r>
              <a:rPr lang="en-US" sz="1600" dirty="0" err="1"/>
              <a:t>শিক্ষক</a:t>
            </a:r>
            <a:r>
              <a:rPr lang="en-US" sz="1600" dirty="0"/>
              <a:t>) </a:t>
            </a:r>
            <a:r>
              <a:rPr lang="en-US" sz="1600" dirty="0" err="1"/>
              <a:t>বড়তিলাইন</a:t>
            </a:r>
            <a:r>
              <a:rPr lang="en-US" sz="1600" dirty="0"/>
              <a:t> </a:t>
            </a:r>
            <a:r>
              <a:rPr lang="en-US" sz="1600" dirty="0" err="1"/>
              <a:t>সরকারি</a:t>
            </a:r>
            <a:r>
              <a:rPr lang="en-US" sz="1600" dirty="0"/>
              <a:t> </a:t>
            </a:r>
            <a:r>
              <a:rPr lang="en-US" sz="1600" dirty="0" err="1"/>
              <a:t>প্রাথমিক</a:t>
            </a:r>
            <a:r>
              <a:rPr lang="en-US" sz="1600" dirty="0"/>
              <a:t> </a:t>
            </a:r>
            <a:r>
              <a:rPr lang="en-US" sz="1600" dirty="0" err="1"/>
              <a:t>বিদ‌্যালয়</a:t>
            </a:r>
            <a:r>
              <a:rPr lang="en-US" sz="1600" dirty="0"/>
              <a:t>। </a:t>
            </a:r>
            <a:r>
              <a:rPr lang="en-US" sz="1600" dirty="0" err="1"/>
              <a:t>বিরল</a:t>
            </a:r>
            <a:r>
              <a:rPr lang="en-US" sz="1600" dirty="0"/>
              <a:t>, </a:t>
            </a:r>
            <a:r>
              <a:rPr lang="en-US" sz="1600" dirty="0" err="1"/>
              <a:t>দিনাজপুর</a:t>
            </a:r>
            <a:r>
              <a:rPr lang="en-US" sz="1600" dirty="0"/>
              <a:t> । </a:t>
            </a:r>
            <a:r>
              <a:rPr lang="en-US" sz="1600" dirty="0" err="1"/>
              <a:t>মোবাইল</a:t>
            </a:r>
            <a:r>
              <a:rPr lang="en-US" sz="1600" dirty="0"/>
              <a:t> </a:t>
            </a:r>
            <a:r>
              <a:rPr lang="en-US" sz="1600" dirty="0" err="1"/>
              <a:t>নং</a:t>
            </a:r>
            <a:r>
              <a:rPr lang="en-US" sz="1600" dirty="0"/>
              <a:t>: ০১৭১০৫১৫৯৯৬( </a:t>
            </a:r>
            <a:r>
              <a:rPr lang="en-US" sz="1600" dirty="0" err="1"/>
              <a:t>ইমো+হোয়াটস</a:t>
            </a:r>
            <a:r>
              <a:rPr lang="en-US" sz="1600" dirty="0"/>
              <a:t> </a:t>
            </a:r>
            <a:r>
              <a:rPr lang="en-US" sz="1600" dirty="0" err="1"/>
              <a:t>অ‌্যাপস</a:t>
            </a:r>
            <a:r>
              <a:rPr lang="en-US" sz="1600" dirty="0"/>
              <a:t> 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19091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Tilted Up 3">
            <a:extLst>
              <a:ext uri="{FF2B5EF4-FFF2-40B4-BE49-F238E27FC236}">
                <a16:creationId xmlns:a16="http://schemas.microsoft.com/office/drawing/2014/main" xmlns="" id="{269C9A07-12C0-439B-BC06-DC7B902F2851}"/>
              </a:ext>
            </a:extLst>
          </p:cNvPr>
          <p:cNvSpPr/>
          <p:nvPr/>
        </p:nvSpPr>
        <p:spPr>
          <a:xfrm>
            <a:off x="1730787" y="245513"/>
            <a:ext cx="8259580" cy="1139483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শিক্ষার্থীদের পাঠ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30787" y="1512728"/>
            <a:ext cx="8259580" cy="4684124"/>
            <a:chOff x="1555798" y="1808291"/>
            <a:chExt cx="8259580" cy="468412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913DF22E-D539-469D-90D4-5BE627E20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5798" y="1808291"/>
              <a:ext cx="8259580" cy="4684124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73092" y="1902690"/>
              <a:ext cx="1431618" cy="302952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Rounded Rectangle 4"/>
          <p:cNvSpPr/>
          <p:nvPr/>
        </p:nvSpPr>
        <p:spPr>
          <a:xfrm>
            <a:off x="1730787" y="1774327"/>
            <a:ext cx="1681018" cy="68254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/>
              <a:t>সরব পাঠ</a:t>
            </a:r>
            <a:endParaRPr lang="en-US" sz="3600" b="1"/>
          </a:p>
        </p:txBody>
      </p:sp>
      <p:sp>
        <p:nvSpPr>
          <p:cNvPr id="7" name="Rounded Rectangle 6"/>
          <p:cNvSpPr/>
          <p:nvPr/>
        </p:nvSpPr>
        <p:spPr>
          <a:xfrm>
            <a:off x="8144524" y="1691200"/>
            <a:ext cx="1681018" cy="68254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/>
              <a:t>নিরব পাঠ</a:t>
            </a:r>
            <a:endParaRPr lang="en-US" sz="3600" b="1"/>
          </a:p>
        </p:txBody>
      </p:sp>
      <p:sp>
        <p:nvSpPr>
          <p:cNvPr id="9" name="Rectangle 8"/>
          <p:cNvSpPr/>
          <p:nvPr/>
        </p:nvSpPr>
        <p:spPr>
          <a:xfrm>
            <a:off x="442399" y="6515240"/>
            <a:ext cx="1084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প‌্রণয়নেঃ</a:t>
            </a:r>
            <a:r>
              <a:rPr lang="en-US" sz="1600" dirty="0"/>
              <a:t> </a:t>
            </a:r>
            <a:r>
              <a:rPr lang="en-US" sz="1600" dirty="0" err="1"/>
              <a:t>মোঃ</a:t>
            </a:r>
            <a:r>
              <a:rPr lang="en-US" sz="1600" dirty="0"/>
              <a:t> </a:t>
            </a:r>
            <a:r>
              <a:rPr lang="en-US" sz="1600" dirty="0" err="1"/>
              <a:t>সাজেদুল</a:t>
            </a:r>
            <a:r>
              <a:rPr lang="en-US" sz="1600" dirty="0"/>
              <a:t> </a:t>
            </a:r>
            <a:r>
              <a:rPr lang="en-US" sz="1600" dirty="0" err="1"/>
              <a:t>ইসলাম</a:t>
            </a:r>
            <a:r>
              <a:rPr lang="en-US" sz="1600" dirty="0"/>
              <a:t> </a:t>
            </a:r>
            <a:r>
              <a:rPr lang="en-US" sz="1600" dirty="0" err="1"/>
              <a:t>সাজ্জাদ</a:t>
            </a:r>
            <a:r>
              <a:rPr lang="en-US" sz="1600" dirty="0"/>
              <a:t> (</a:t>
            </a:r>
            <a:r>
              <a:rPr lang="en-US" sz="1600" dirty="0" err="1"/>
              <a:t>সহঃ</a:t>
            </a:r>
            <a:r>
              <a:rPr lang="en-US" sz="1600" dirty="0"/>
              <a:t> </a:t>
            </a:r>
            <a:r>
              <a:rPr lang="en-US" sz="1600" dirty="0" err="1"/>
              <a:t>শিক্ষক</a:t>
            </a:r>
            <a:r>
              <a:rPr lang="en-US" sz="1600" dirty="0"/>
              <a:t>) </a:t>
            </a:r>
            <a:r>
              <a:rPr lang="en-US" sz="1600" dirty="0" err="1"/>
              <a:t>বড়তিলাইন</a:t>
            </a:r>
            <a:r>
              <a:rPr lang="en-US" sz="1600" dirty="0"/>
              <a:t> </a:t>
            </a:r>
            <a:r>
              <a:rPr lang="en-US" sz="1600" dirty="0" err="1"/>
              <a:t>সরকারি</a:t>
            </a:r>
            <a:r>
              <a:rPr lang="en-US" sz="1600" dirty="0"/>
              <a:t> </a:t>
            </a:r>
            <a:r>
              <a:rPr lang="en-US" sz="1600" dirty="0" err="1"/>
              <a:t>প্রাথমিক</a:t>
            </a:r>
            <a:r>
              <a:rPr lang="en-US" sz="1600" dirty="0"/>
              <a:t> </a:t>
            </a:r>
            <a:r>
              <a:rPr lang="en-US" sz="1600" dirty="0" err="1"/>
              <a:t>বিদ‌্যালয়</a:t>
            </a:r>
            <a:r>
              <a:rPr lang="en-US" sz="1600" dirty="0"/>
              <a:t>। </a:t>
            </a:r>
            <a:r>
              <a:rPr lang="en-US" sz="1600" dirty="0" err="1"/>
              <a:t>বিরল</a:t>
            </a:r>
            <a:r>
              <a:rPr lang="en-US" sz="1600" dirty="0"/>
              <a:t>, </a:t>
            </a:r>
            <a:r>
              <a:rPr lang="en-US" sz="1600" dirty="0" err="1"/>
              <a:t>দিনাজপুর</a:t>
            </a:r>
            <a:r>
              <a:rPr lang="en-US" sz="1600" dirty="0"/>
              <a:t> । </a:t>
            </a:r>
            <a:r>
              <a:rPr lang="en-US" sz="1600" dirty="0" err="1"/>
              <a:t>মোবাইল</a:t>
            </a:r>
            <a:r>
              <a:rPr lang="en-US" sz="1600" dirty="0"/>
              <a:t> </a:t>
            </a:r>
            <a:r>
              <a:rPr lang="en-US" sz="1600" dirty="0" err="1"/>
              <a:t>নং</a:t>
            </a:r>
            <a:r>
              <a:rPr lang="en-US" sz="1600" dirty="0"/>
              <a:t>: ০১৭১০৫১৫৯৯৬( </a:t>
            </a:r>
            <a:r>
              <a:rPr lang="en-US" sz="1600" dirty="0" err="1"/>
              <a:t>ইমো+হোয়াটস</a:t>
            </a:r>
            <a:r>
              <a:rPr lang="en-US" sz="1600" dirty="0"/>
              <a:t> </a:t>
            </a:r>
            <a:r>
              <a:rPr lang="en-US" sz="1600" dirty="0" err="1"/>
              <a:t>অ‌্যাপস</a:t>
            </a:r>
            <a:r>
              <a:rPr lang="en-US" sz="1600" dirty="0"/>
              <a:t> 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939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3963" y="267855"/>
            <a:ext cx="11877963" cy="96058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/>
              <a:t>আজকের পাঠের নতুন শব্দ খুঁজে বের করি এবং অর্থ জেনে নেই</a:t>
            </a:r>
            <a:endParaRPr lang="en-US" sz="4800"/>
          </a:p>
        </p:txBody>
      </p:sp>
      <p:sp>
        <p:nvSpPr>
          <p:cNvPr id="7" name="Rounded Rectangle 6"/>
          <p:cNvSpPr/>
          <p:nvPr/>
        </p:nvSpPr>
        <p:spPr>
          <a:xfrm>
            <a:off x="286328" y="1597892"/>
            <a:ext cx="2392218" cy="96058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/>
              <a:t>অপার</a:t>
            </a:r>
            <a:endParaRPr lang="en-US" sz="4800" b="1"/>
          </a:p>
        </p:txBody>
      </p:sp>
      <p:sp>
        <p:nvSpPr>
          <p:cNvPr id="3" name="Right Arrow 2"/>
          <p:cNvSpPr/>
          <p:nvPr/>
        </p:nvSpPr>
        <p:spPr>
          <a:xfrm>
            <a:off x="3472872" y="1824180"/>
            <a:ext cx="1495053" cy="508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297864" y="1597890"/>
            <a:ext cx="6617615" cy="96058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>
                <a:solidFill>
                  <a:schemeClr val="tx1"/>
                </a:solidFill>
              </a:rPr>
              <a:t>অগাধ, অসীম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6328" y="2927926"/>
            <a:ext cx="2392218" cy="96058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/>
              <a:t>সম্ভার </a:t>
            </a:r>
            <a:endParaRPr lang="en-US" sz="4800" b="1"/>
          </a:p>
        </p:txBody>
      </p:sp>
      <p:sp>
        <p:nvSpPr>
          <p:cNvPr id="10" name="Right Arrow 9"/>
          <p:cNvSpPr/>
          <p:nvPr/>
        </p:nvSpPr>
        <p:spPr>
          <a:xfrm>
            <a:off x="3472872" y="3154214"/>
            <a:ext cx="1495053" cy="508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297864" y="2927924"/>
            <a:ext cx="6617615" cy="96058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>
                <a:solidFill>
                  <a:schemeClr val="tx1"/>
                </a:solidFill>
              </a:rPr>
              <a:t>বিভিন্ন উপাদান, বিভিন্ন জিনিস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6328" y="4230250"/>
            <a:ext cx="2392218" cy="96058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/>
              <a:t>রয়্যাল </a:t>
            </a:r>
            <a:endParaRPr lang="en-US" sz="4800" b="1"/>
          </a:p>
        </p:txBody>
      </p:sp>
      <p:sp>
        <p:nvSpPr>
          <p:cNvPr id="13" name="Right Arrow 12"/>
          <p:cNvSpPr/>
          <p:nvPr/>
        </p:nvSpPr>
        <p:spPr>
          <a:xfrm>
            <a:off x="3472872" y="4456538"/>
            <a:ext cx="1495053" cy="508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297864" y="4230248"/>
            <a:ext cx="6617615" cy="96058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>
                <a:solidFill>
                  <a:schemeClr val="tx1"/>
                </a:solidFill>
              </a:rPr>
              <a:t>রাজকীয় 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86328" y="5634843"/>
            <a:ext cx="2392218" cy="96058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/>
              <a:t>ভয়ঙ্কর </a:t>
            </a:r>
            <a:endParaRPr lang="en-US" sz="4800" b="1"/>
          </a:p>
        </p:txBody>
      </p:sp>
      <p:sp>
        <p:nvSpPr>
          <p:cNvPr id="19" name="Right Arrow 18"/>
          <p:cNvSpPr/>
          <p:nvPr/>
        </p:nvSpPr>
        <p:spPr>
          <a:xfrm>
            <a:off x="3472872" y="5861131"/>
            <a:ext cx="1495053" cy="508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297864" y="5634841"/>
            <a:ext cx="6617615" cy="96058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>
                <a:solidFill>
                  <a:schemeClr val="tx1"/>
                </a:solidFill>
              </a:rPr>
              <a:t>ভীতিজনক, ভীষণ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2399" y="6515240"/>
            <a:ext cx="1084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প‌্রণয়নেঃ</a:t>
            </a:r>
            <a:r>
              <a:rPr lang="en-US" sz="1600" dirty="0"/>
              <a:t> </a:t>
            </a:r>
            <a:r>
              <a:rPr lang="en-US" sz="1600" dirty="0" err="1"/>
              <a:t>মোঃ</a:t>
            </a:r>
            <a:r>
              <a:rPr lang="en-US" sz="1600" dirty="0"/>
              <a:t> </a:t>
            </a:r>
            <a:r>
              <a:rPr lang="en-US" sz="1600" dirty="0" err="1"/>
              <a:t>সাজেদুল</a:t>
            </a:r>
            <a:r>
              <a:rPr lang="en-US" sz="1600" dirty="0"/>
              <a:t> </a:t>
            </a:r>
            <a:r>
              <a:rPr lang="en-US" sz="1600" dirty="0" err="1"/>
              <a:t>ইসলাম</a:t>
            </a:r>
            <a:r>
              <a:rPr lang="en-US" sz="1600" dirty="0"/>
              <a:t> </a:t>
            </a:r>
            <a:r>
              <a:rPr lang="en-US" sz="1600" dirty="0" err="1"/>
              <a:t>সাজ্জাদ</a:t>
            </a:r>
            <a:r>
              <a:rPr lang="en-US" sz="1600" dirty="0"/>
              <a:t> (</a:t>
            </a:r>
            <a:r>
              <a:rPr lang="en-US" sz="1600" dirty="0" err="1"/>
              <a:t>সহঃ</a:t>
            </a:r>
            <a:r>
              <a:rPr lang="en-US" sz="1600" dirty="0"/>
              <a:t> </a:t>
            </a:r>
            <a:r>
              <a:rPr lang="en-US" sz="1600" dirty="0" err="1"/>
              <a:t>শিক্ষক</a:t>
            </a:r>
            <a:r>
              <a:rPr lang="en-US" sz="1600" dirty="0"/>
              <a:t>) </a:t>
            </a:r>
            <a:r>
              <a:rPr lang="en-US" sz="1600" dirty="0" err="1"/>
              <a:t>বড়তিলাইন</a:t>
            </a:r>
            <a:r>
              <a:rPr lang="en-US" sz="1600" dirty="0"/>
              <a:t> </a:t>
            </a:r>
            <a:r>
              <a:rPr lang="en-US" sz="1600" dirty="0" err="1"/>
              <a:t>সরকারি</a:t>
            </a:r>
            <a:r>
              <a:rPr lang="en-US" sz="1600" dirty="0"/>
              <a:t> </a:t>
            </a:r>
            <a:r>
              <a:rPr lang="en-US" sz="1600" dirty="0" err="1"/>
              <a:t>প্রাথমিক</a:t>
            </a:r>
            <a:r>
              <a:rPr lang="en-US" sz="1600" dirty="0"/>
              <a:t> </a:t>
            </a:r>
            <a:r>
              <a:rPr lang="en-US" sz="1600" dirty="0" err="1"/>
              <a:t>বিদ‌্যালয়</a:t>
            </a:r>
            <a:r>
              <a:rPr lang="en-US" sz="1600" dirty="0"/>
              <a:t>। </a:t>
            </a:r>
            <a:r>
              <a:rPr lang="en-US" sz="1600" dirty="0" err="1"/>
              <a:t>বিরল</a:t>
            </a:r>
            <a:r>
              <a:rPr lang="en-US" sz="1600" dirty="0"/>
              <a:t>, </a:t>
            </a:r>
            <a:r>
              <a:rPr lang="en-US" sz="1600" dirty="0" err="1"/>
              <a:t>দিনাজপুর</a:t>
            </a:r>
            <a:r>
              <a:rPr lang="en-US" sz="1600" dirty="0"/>
              <a:t> । </a:t>
            </a:r>
            <a:r>
              <a:rPr lang="en-US" sz="1600" dirty="0" err="1"/>
              <a:t>মোবাইল</a:t>
            </a:r>
            <a:r>
              <a:rPr lang="en-US" sz="1600" dirty="0"/>
              <a:t> </a:t>
            </a:r>
            <a:r>
              <a:rPr lang="en-US" sz="1600" dirty="0" err="1"/>
              <a:t>নং</a:t>
            </a:r>
            <a:r>
              <a:rPr lang="en-US" sz="1600" dirty="0"/>
              <a:t>: ০১৭১০৫১৫৯৯৬( </a:t>
            </a:r>
            <a:r>
              <a:rPr lang="en-US" sz="1600" dirty="0" err="1"/>
              <a:t>ইমো+হোয়াটস</a:t>
            </a:r>
            <a:r>
              <a:rPr lang="en-US" sz="1600" dirty="0"/>
              <a:t> </a:t>
            </a:r>
            <a:r>
              <a:rPr lang="en-US" sz="1600" dirty="0" err="1"/>
              <a:t>অ‌্যাপস</a:t>
            </a:r>
            <a:r>
              <a:rPr lang="en-US" sz="1600" dirty="0"/>
              <a:t> 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977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Wave 4"/>
          <p:cNvSpPr/>
          <p:nvPr/>
        </p:nvSpPr>
        <p:spPr>
          <a:xfrm>
            <a:off x="3184575" y="80501"/>
            <a:ext cx="5217594" cy="1083733"/>
          </a:xfrm>
          <a:prstGeom prst="doubleWave">
            <a:avLst>
              <a:gd name="adj1" fmla="val 6250"/>
              <a:gd name="adj2" fmla="val 1404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FF00"/>
                </a:solidFill>
                <a:latin typeface="NikoshBAN"/>
                <a:cs typeface="Kalpurush" panose="02000600000000000000" pitchFamily="2" charset="0"/>
              </a:rPr>
              <a:t>দলীয়</a:t>
            </a:r>
            <a:r>
              <a:rPr lang="bn-BD" sz="6000" b="1" dirty="0">
                <a:solidFill>
                  <a:srgbClr val="FFFF00"/>
                </a:solidFill>
                <a:latin typeface="NikoshBAN"/>
                <a:cs typeface="Kalpurush" panose="02000600000000000000" pitchFamily="2" charset="0"/>
              </a:rPr>
              <a:t> কাজ</a:t>
            </a:r>
            <a:endParaRPr lang="en-US" sz="6000" b="1" dirty="0">
              <a:solidFill>
                <a:srgbClr val="FFFF00"/>
              </a:solidFill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494197" y="2170069"/>
            <a:ext cx="1634836" cy="15609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>
                <a:latin typeface="Kalpurush" panose="02000600000000000000" pitchFamily="2" charset="0"/>
                <a:cs typeface="Kalpurush" panose="02000600000000000000" pitchFamily="2" charset="0"/>
              </a:rPr>
              <a:t>বাঘ</a:t>
            </a:r>
            <a:endParaRPr lang="en-US" sz="44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172440" y="2170069"/>
            <a:ext cx="1634836" cy="15609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>
                <a:latin typeface="Kalpurush" panose="02000600000000000000" pitchFamily="2" charset="0"/>
                <a:cs typeface="Kalpurush" panose="02000600000000000000" pitchFamily="2" charset="0"/>
              </a:rPr>
              <a:t>সিংহ</a:t>
            </a:r>
            <a:endParaRPr lang="en-US" sz="44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646097" y="2122217"/>
            <a:ext cx="1866335" cy="15609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>
                <a:latin typeface="Kalpurush" panose="02000600000000000000" pitchFamily="2" charset="0"/>
                <a:cs typeface="Kalpurush" panose="02000600000000000000" pitchFamily="2" charset="0"/>
              </a:rPr>
              <a:t>কুমির</a:t>
            </a:r>
            <a:endParaRPr lang="en-US" sz="44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15506" y="5070286"/>
            <a:ext cx="2392218" cy="96058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/>
              <a:t>সম্ভার </a:t>
            </a:r>
            <a:endParaRPr lang="en-US" sz="4800" b="1"/>
          </a:p>
        </p:txBody>
      </p:sp>
      <p:sp>
        <p:nvSpPr>
          <p:cNvPr id="8" name="Rounded Rectangle 7"/>
          <p:cNvSpPr/>
          <p:nvPr/>
        </p:nvSpPr>
        <p:spPr>
          <a:xfrm>
            <a:off x="4704914" y="5070285"/>
            <a:ext cx="2392218" cy="96058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/>
              <a:t>জন্তু</a:t>
            </a:r>
            <a:endParaRPr lang="en-US" sz="4800" b="1"/>
          </a:p>
        </p:txBody>
      </p:sp>
      <p:sp>
        <p:nvSpPr>
          <p:cNvPr id="9" name="Rounded Rectangle 8"/>
          <p:cNvSpPr/>
          <p:nvPr/>
        </p:nvSpPr>
        <p:spPr>
          <a:xfrm>
            <a:off x="8637157" y="4996392"/>
            <a:ext cx="2392218" cy="96058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/>
              <a:t>বেঙ্গল </a:t>
            </a:r>
            <a:endParaRPr lang="en-US" sz="4800" b="1"/>
          </a:p>
        </p:txBody>
      </p:sp>
      <p:sp>
        <p:nvSpPr>
          <p:cNvPr id="10" name="Right Arrow 9"/>
          <p:cNvSpPr/>
          <p:nvPr/>
        </p:nvSpPr>
        <p:spPr>
          <a:xfrm rot="5400000">
            <a:off x="1678926" y="4061851"/>
            <a:ext cx="1265377" cy="508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5357170" y="4109703"/>
            <a:ext cx="1265377" cy="508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8946577" y="4029524"/>
            <a:ext cx="1265377" cy="508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060" y="1481798"/>
            <a:ext cx="11359300" cy="68827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/>
              <a:t>যুক্তবর্ণ গুলো খুঁজে বের করে ভেঙ্গে দেখাও এবং নতুন শব্দ গঠন কর। </a:t>
            </a:r>
            <a:endParaRPr lang="en-US" sz="4000" b="1"/>
          </a:p>
        </p:txBody>
      </p:sp>
      <p:sp>
        <p:nvSpPr>
          <p:cNvPr id="13" name="Rectangle 12"/>
          <p:cNvSpPr/>
          <p:nvPr/>
        </p:nvSpPr>
        <p:spPr>
          <a:xfrm>
            <a:off x="442399" y="6515240"/>
            <a:ext cx="1084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প‌্রণয়নেঃ</a:t>
            </a:r>
            <a:r>
              <a:rPr lang="en-US" sz="1600" dirty="0"/>
              <a:t> </a:t>
            </a:r>
            <a:r>
              <a:rPr lang="en-US" sz="1600" dirty="0" err="1"/>
              <a:t>মোঃ</a:t>
            </a:r>
            <a:r>
              <a:rPr lang="en-US" sz="1600" dirty="0"/>
              <a:t> </a:t>
            </a:r>
            <a:r>
              <a:rPr lang="en-US" sz="1600" dirty="0" err="1"/>
              <a:t>সাজেদুল</a:t>
            </a:r>
            <a:r>
              <a:rPr lang="en-US" sz="1600" dirty="0"/>
              <a:t> </a:t>
            </a:r>
            <a:r>
              <a:rPr lang="en-US" sz="1600" dirty="0" err="1"/>
              <a:t>ইসলাম</a:t>
            </a:r>
            <a:r>
              <a:rPr lang="en-US" sz="1600" dirty="0"/>
              <a:t> </a:t>
            </a:r>
            <a:r>
              <a:rPr lang="en-US" sz="1600" dirty="0" err="1"/>
              <a:t>সাজ্জাদ</a:t>
            </a:r>
            <a:r>
              <a:rPr lang="en-US" sz="1600" dirty="0"/>
              <a:t> (</a:t>
            </a:r>
            <a:r>
              <a:rPr lang="en-US" sz="1600" dirty="0" err="1"/>
              <a:t>সহঃ</a:t>
            </a:r>
            <a:r>
              <a:rPr lang="en-US" sz="1600" dirty="0"/>
              <a:t> </a:t>
            </a:r>
            <a:r>
              <a:rPr lang="en-US" sz="1600" dirty="0" err="1"/>
              <a:t>শিক্ষক</a:t>
            </a:r>
            <a:r>
              <a:rPr lang="en-US" sz="1600" dirty="0"/>
              <a:t>) </a:t>
            </a:r>
            <a:r>
              <a:rPr lang="en-US" sz="1600" dirty="0" err="1"/>
              <a:t>বড়তিলাইন</a:t>
            </a:r>
            <a:r>
              <a:rPr lang="en-US" sz="1600" dirty="0"/>
              <a:t> </a:t>
            </a:r>
            <a:r>
              <a:rPr lang="en-US" sz="1600" dirty="0" err="1"/>
              <a:t>সরকারি</a:t>
            </a:r>
            <a:r>
              <a:rPr lang="en-US" sz="1600" dirty="0"/>
              <a:t> </a:t>
            </a:r>
            <a:r>
              <a:rPr lang="en-US" sz="1600" dirty="0" err="1"/>
              <a:t>প্রাথমিক</a:t>
            </a:r>
            <a:r>
              <a:rPr lang="en-US" sz="1600" dirty="0"/>
              <a:t> </a:t>
            </a:r>
            <a:r>
              <a:rPr lang="en-US" sz="1600" dirty="0" err="1"/>
              <a:t>বিদ‌্যালয়</a:t>
            </a:r>
            <a:r>
              <a:rPr lang="en-US" sz="1600" dirty="0"/>
              <a:t>। </a:t>
            </a:r>
            <a:r>
              <a:rPr lang="en-US" sz="1600" dirty="0" err="1"/>
              <a:t>বিরল</a:t>
            </a:r>
            <a:r>
              <a:rPr lang="en-US" sz="1600" dirty="0"/>
              <a:t>, </a:t>
            </a:r>
            <a:r>
              <a:rPr lang="en-US" sz="1600" dirty="0" err="1"/>
              <a:t>দিনাজপুর</a:t>
            </a:r>
            <a:r>
              <a:rPr lang="en-US" sz="1600" dirty="0"/>
              <a:t> । </a:t>
            </a:r>
            <a:r>
              <a:rPr lang="en-US" sz="1600" dirty="0" err="1"/>
              <a:t>মোবাইল</a:t>
            </a:r>
            <a:r>
              <a:rPr lang="en-US" sz="1600" dirty="0"/>
              <a:t> </a:t>
            </a:r>
            <a:r>
              <a:rPr lang="en-US" sz="1600" dirty="0" err="1"/>
              <a:t>নং</a:t>
            </a:r>
            <a:r>
              <a:rPr lang="en-US" sz="1600" dirty="0"/>
              <a:t>: ০১৭১০৫১৫৯৯৬( </a:t>
            </a:r>
            <a:r>
              <a:rPr lang="en-US" sz="1600" dirty="0" err="1"/>
              <a:t>ইমো+হোয়াটস</a:t>
            </a:r>
            <a:r>
              <a:rPr lang="en-US" sz="1600" dirty="0"/>
              <a:t> </a:t>
            </a:r>
            <a:r>
              <a:rPr lang="en-US" sz="1600" dirty="0" err="1"/>
              <a:t>অ‌্যাপস</a:t>
            </a:r>
            <a:r>
              <a:rPr lang="en-US" sz="1600" dirty="0"/>
              <a:t> 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9301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1" grpId="0" animBg="1"/>
      <p:bldP spid="3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Wave 4"/>
          <p:cNvSpPr/>
          <p:nvPr/>
        </p:nvSpPr>
        <p:spPr>
          <a:xfrm>
            <a:off x="3051684" y="421782"/>
            <a:ext cx="5217594" cy="1083733"/>
          </a:xfrm>
          <a:prstGeom prst="doubleWave">
            <a:avLst>
              <a:gd name="adj1" fmla="val 6250"/>
              <a:gd name="adj2" fmla="val 1404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>
                <a:solidFill>
                  <a:srgbClr val="FFFF00"/>
                </a:solidFill>
                <a:latin typeface="NikoshBAN"/>
                <a:cs typeface="Kalpurush" panose="02000600000000000000" pitchFamily="2" charset="0"/>
              </a:rPr>
              <a:t>চলমান</a:t>
            </a:r>
            <a:endParaRPr lang="en-US" sz="6000" b="1" dirty="0">
              <a:solidFill>
                <a:srgbClr val="FFFF00"/>
              </a:solidFill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4270" y="3022675"/>
            <a:ext cx="1589122" cy="83099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NikoshBAN"/>
                <a:cs typeface="Kalpurush" panose="02000600000000000000" pitchFamily="2" charset="0"/>
              </a:rPr>
              <a:t>সম্ভার</a:t>
            </a:r>
            <a:endParaRPr lang="en-US" sz="4800" dirty="0">
              <a:solidFill>
                <a:srgbClr val="002060"/>
              </a:solidFill>
              <a:latin typeface="NikoshBAN"/>
              <a:cs typeface="Kalpurush" panose="020006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341510" y="3473418"/>
            <a:ext cx="1484744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62068" y="2976508"/>
            <a:ext cx="586558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/>
                <a:cs typeface="Kalpurush" panose="02000600000000000000" pitchFamily="2" charset="0"/>
              </a:rPr>
              <a:t>ম্ভ</a:t>
            </a:r>
            <a:endParaRPr lang="en-US" sz="5400" dirty="0">
              <a:latin typeface="NikoshBAN"/>
              <a:cs typeface="Kalpurush" panose="02000600000000000000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341510" y="4461185"/>
            <a:ext cx="1428931" cy="230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545560" y="3075380"/>
            <a:ext cx="859647" cy="6347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/>
                <a:cs typeface="Kalpurush" panose="02000600000000000000" pitchFamily="2" charset="0"/>
              </a:rPr>
              <a:t>ম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599197" y="3083183"/>
            <a:ext cx="859647" cy="6347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/>
                <a:cs typeface="Kalpurush" panose="02000600000000000000" pitchFamily="2" charset="0"/>
              </a:rPr>
              <a:t>ভ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409063" y="2901955"/>
            <a:ext cx="1487563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NikoshBAN"/>
                <a:cs typeface="Kalpurush" panose="02000600000000000000" pitchFamily="2" charset="0"/>
              </a:rPr>
              <a:t>সম্ভব</a:t>
            </a:r>
            <a:endParaRPr lang="en-US" sz="4800" dirty="0">
              <a:solidFill>
                <a:srgbClr val="002060"/>
              </a:solidFill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94270" y="4039754"/>
            <a:ext cx="1589122" cy="83099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/>
                <a:cs typeface="Kalpurush" panose="02000600000000000000" pitchFamily="2" charset="0"/>
              </a:rPr>
              <a:t>জন্তু</a:t>
            </a:r>
            <a:endParaRPr lang="en-US" sz="4800" dirty="0">
              <a:solidFill>
                <a:srgbClr val="002060"/>
              </a:solidFill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62069" y="3931764"/>
            <a:ext cx="586557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NikoshBAN"/>
                <a:cs typeface="Kalpurush" panose="02000600000000000000" pitchFamily="2" charset="0"/>
              </a:rPr>
              <a:t>ন্ত</a:t>
            </a:r>
            <a:endParaRPr lang="en-US" sz="5400" dirty="0">
              <a:solidFill>
                <a:srgbClr val="002060"/>
              </a:solidFill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99142" y="4010817"/>
            <a:ext cx="859647" cy="6347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/>
                <a:cs typeface="Kalpurush" panose="02000600000000000000" pitchFamily="2" charset="0"/>
              </a:rPr>
              <a:t>ন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698049" y="4019296"/>
            <a:ext cx="859647" cy="6347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/>
                <a:cs typeface="Kalpurush" panose="02000600000000000000" pitchFamily="2" charset="0"/>
              </a:rPr>
              <a:t>ত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389212" y="3842354"/>
            <a:ext cx="1507415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NikoshBAN"/>
                <a:cs typeface="Kalpurush" panose="02000600000000000000" pitchFamily="2" charset="0"/>
              </a:rPr>
              <a:t>শান্তি</a:t>
            </a:r>
            <a:endParaRPr lang="en-US" sz="5400" dirty="0">
              <a:solidFill>
                <a:srgbClr val="002060"/>
              </a:solidFill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79307" y="5056833"/>
            <a:ext cx="1604085" cy="92333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NikoshBAN"/>
                <a:cs typeface="Kalpurush" panose="02000600000000000000" pitchFamily="2" charset="0"/>
              </a:rPr>
              <a:t>বেঙ্গল</a:t>
            </a:r>
            <a:endParaRPr lang="en-US" sz="5400" dirty="0">
              <a:solidFill>
                <a:srgbClr val="002060"/>
              </a:solidFill>
              <a:latin typeface="NikoshBAN"/>
              <a:cs typeface="Kalpurush" panose="02000600000000000000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341510" y="5472036"/>
            <a:ext cx="1428931" cy="230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575203" y="4849604"/>
            <a:ext cx="573423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/>
                <a:cs typeface="Kalpurush" panose="02000600000000000000" pitchFamily="2" charset="0"/>
              </a:rPr>
              <a:t>ঙ্গ</a:t>
            </a:r>
            <a:endParaRPr lang="en-US" sz="5400" dirty="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42699" y="5187802"/>
            <a:ext cx="859647" cy="6347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/>
                <a:cs typeface="Kalpurush" panose="02000600000000000000" pitchFamily="2" charset="0"/>
              </a:rPr>
              <a:t>ঙ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1607" y="5163848"/>
            <a:ext cx="859647" cy="6347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/>
                <a:cs typeface="Kalpurush" panose="02000600000000000000" pitchFamily="2" charset="0"/>
              </a:rPr>
              <a:t>গ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389213" y="4957636"/>
            <a:ext cx="1507415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NikoshBAN"/>
                <a:cs typeface="Kalpurush" panose="02000600000000000000" pitchFamily="2" charset="0"/>
              </a:rPr>
              <a:t>অঙ্গ</a:t>
            </a:r>
            <a:endParaRPr lang="en-US" sz="5400" dirty="0">
              <a:solidFill>
                <a:srgbClr val="002060"/>
              </a:solidFill>
              <a:latin typeface="NikoshBAN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17" y="2901173"/>
            <a:ext cx="1018950" cy="970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03" y="3966503"/>
            <a:ext cx="1018950" cy="973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526" y="5001965"/>
            <a:ext cx="1051643" cy="98631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42399" y="6515240"/>
            <a:ext cx="1084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প‌্রণয়নেঃ</a:t>
            </a:r>
            <a:r>
              <a:rPr lang="en-US" sz="1600" dirty="0"/>
              <a:t> </a:t>
            </a:r>
            <a:r>
              <a:rPr lang="en-US" sz="1600" dirty="0" err="1"/>
              <a:t>মোঃ</a:t>
            </a:r>
            <a:r>
              <a:rPr lang="en-US" sz="1600" dirty="0"/>
              <a:t> </a:t>
            </a:r>
            <a:r>
              <a:rPr lang="en-US" sz="1600" dirty="0" err="1"/>
              <a:t>সাজেদুল</a:t>
            </a:r>
            <a:r>
              <a:rPr lang="en-US" sz="1600" dirty="0"/>
              <a:t> </a:t>
            </a:r>
            <a:r>
              <a:rPr lang="en-US" sz="1600" dirty="0" err="1"/>
              <a:t>ইসলাম</a:t>
            </a:r>
            <a:r>
              <a:rPr lang="en-US" sz="1600" dirty="0"/>
              <a:t> </a:t>
            </a:r>
            <a:r>
              <a:rPr lang="en-US" sz="1600" dirty="0" err="1"/>
              <a:t>সাজ্জাদ</a:t>
            </a:r>
            <a:r>
              <a:rPr lang="en-US" sz="1600" dirty="0"/>
              <a:t> (</a:t>
            </a:r>
            <a:r>
              <a:rPr lang="en-US" sz="1600" dirty="0" err="1"/>
              <a:t>সহঃ</a:t>
            </a:r>
            <a:r>
              <a:rPr lang="en-US" sz="1600" dirty="0"/>
              <a:t> </a:t>
            </a:r>
            <a:r>
              <a:rPr lang="en-US" sz="1600" dirty="0" err="1"/>
              <a:t>শিক্ষক</a:t>
            </a:r>
            <a:r>
              <a:rPr lang="en-US" sz="1600" dirty="0"/>
              <a:t>) </a:t>
            </a:r>
            <a:r>
              <a:rPr lang="en-US" sz="1600" dirty="0" err="1"/>
              <a:t>বড়তিলাইন</a:t>
            </a:r>
            <a:r>
              <a:rPr lang="en-US" sz="1600" dirty="0"/>
              <a:t> </a:t>
            </a:r>
            <a:r>
              <a:rPr lang="en-US" sz="1600" dirty="0" err="1"/>
              <a:t>সরকারি</a:t>
            </a:r>
            <a:r>
              <a:rPr lang="en-US" sz="1600" dirty="0"/>
              <a:t> </a:t>
            </a:r>
            <a:r>
              <a:rPr lang="en-US" sz="1600" dirty="0" err="1"/>
              <a:t>প্রাথমিক</a:t>
            </a:r>
            <a:r>
              <a:rPr lang="en-US" sz="1600" dirty="0"/>
              <a:t> </a:t>
            </a:r>
            <a:r>
              <a:rPr lang="en-US" sz="1600" dirty="0" err="1"/>
              <a:t>বিদ‌্যালয়</a:t>
            </a:r>
            <a:r>
              <a:rPr lang="en-US" sz="1600" dirty="0"/>
              <a:t>। </a:t>
            </a:r>
            <a:r>
              <a:rPr lang="en-US" sz="1600" dirty="0" err="1"/>
              <a:t>বিরল</a:t>
            </a:r>
            <a:r>
              <a:rPr lang="en-US" sz="1600" dirty="0"/>
              <a:t>, </a:t>
            </a:r>
            <a:r>
              <a:rPr lang="en-US" sz="1600" dirty="0" err="1"/>
              <a:t>দিনাজপুর</a:t>
            </a:r>
            <a:r>
              <a:rPr lang="en-US" sz="1600" dirty="0"/>
              <a:t> । </a:t>
            </a:r>
            <a:r>
              <a:rPr lang="en-US" sz="1600" dirty="0" err="1"/>
              <a:t>মোবাইল</a:t>
            </a:r>
            <a:r>
              <a:rPr lang="en-US" sz="1600" dirty="0"/>
              <a:t> </a:t>
            </a:r>
            <a:r>
              <a:rPr lang="en-US" sz="1600" dirty="0" err="1"/>
              <a:t>নং</a:t>
            </a:r>
            <a:r>
              <a:rPr lang="en-US" sz="1600" dirty="0"/>
              <a:t>: ০১৭১০৫১৫৯৯৬( </a:t>
            </a:r>
            <a:r>
              <a:rPr lang="en-US" sz="1600" dirty="0" err="1"/>
              <a:t>ইমো+হোয়াটস</a:t>
            </a:r>
            <a:r>
              <a:rPr lang="en-US" sz="1600" dirty="0"/>
              <a:t> </a:t>
            </a:r>
            <a:r>
              <a:rPr lang="en-US" sz="1600" dirty="0" err="1"/>
              <a:t>অ‌্যাপস</a:t>
            </a:r>
            <a:r>
              <a:rPr lang="en-US" sz="1600" dirty="0"/>
              <a:t> 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819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uble Wave 6"/>
          <p:cNvSpPr/>
          <p:nvPr/>
        </p:nvSpPr>
        <p:spPr>
          <a:xfrm>
            <a:off x="3946524" y="597144"/>
            <a:ext cx="3849511" cy="1083733"/>
          </a:xfrm>
          <a:prstGeom prst="doubleWave">
            <a:avLst>
              <a:gd name="adj1" fmla="val 6250"/>
              <a:gd name="adj2" fmla="val 1404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anose="02000000000000000000"/>
                <a:cs typeface="Kalpurush" panose="02000600000000000000" pitchFamily="2" charset="0"/>
              </a:rPr>
              <a:t>মূ</a:t>
            </a:r>
            <a:r>
              <a:rPr lang="bn-BD" sz="6000" b="1" dirty="0">
                <a:solidFill>
                  <a:schemeClr val="tx1"/>
                </a:solidFill>
                <a:latin typeface="NikoshBAN" panose="02000000000000000000"/>
                <a:cs typeface="Kalpurush" panose="02000600000000000000" pitchFamily="2" charset="0"/>
              </a:rPr>
              <a:t>ল্যায়ন</a:t>
            </a:r>
            <a:endParaRPr lang="en-US" sz="6000" b="1" dirty="0">
              <a:solidFill>
                <a:schemeClr val="tx1"/>
              </a:solidFill>
              <a:latin typeface="NikoshBAN" panose="0200000000000000000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365" y="2426022"/>
            <a:ext cx="11273125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/>
                <a:cs typeface="Kalpurush" panose="02000600000000000000" pitchFamily="2" charset="0"/>
              </a:rPr>
              <a:t>ক। </a:t>
            </a:r>
            <a:r>
              <a:rPr lang="en-US" sz="4800" dirty="0" err="1" smtClean="0">
                <a:latin typeface="NikoshBAN" panose="02000000000000000000"/>
                <a:cs typeface="Kalpurush" panose="02000600000000000000" pitchFamily="2" charset="0"/>
              </a:rPr>
              <a:t>বিপন্ন</a:t>
            </a:r>
            <a:r>
              <a:rPr lang="bn-IN" sz="4800" dirty="0" smtClean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bn-IN" sz="4800" dirty="0">
                <a:latin typeface="NikoshBAN" panose="02000000000000000000"/>
                <a:cs typeface="Kalpurush" panose="02000600000000000000" pitchFamily="2" charset="0"/>
              </a:rPr>
              <a:t>ও সঙ্গে শব্দ দুটির যুক্ত বর্ণ ভেঙ্গে দেখাও। </a:t>
            </a:r>
          </a:p>
          <a:p>
            <a:r>
              <a:rPr lang="en-US" sz="4800" dirty="0">
                <a:latin typeface="NikoshBAN" panose="02000000000000000000"/>
                <a:cs typeface="Kalpurush" panose="02000600000000000000" pitchFamily="2" charset="0"/>
              </a:rPr>
              <a:t>খ। </a:t>
            </a:r>
            <a:r>
              <a:rPr lang="en-US" sz="4800" dirty="0" err="1">
                <a:latin typeface="NikoshBAN" panose="02000000000000000000"/>
                <a:cs typeface="Kalpurush" panose="02000600000000000000" pitchFamily="2" charset="0"/>
              </a:rPr>
              <a:t>সিংহ</a:t>
            </a:r>
            <a:r>
              <a:rPr lang="en-US" sz="4800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800" dirty="0" err="1">
                <a:latin typeface="NikoshBAN" panose="02000000000000000000"/>
                <a:cs typeface="Kalpurush" panose="02000600000000000000" pitchFamily="2" charset="0"/>
              </a:rPr>
              <a:t>বললে</a:t>
            </a:r>
            <a:r>
              <a:rPr lang="en-US" sz="4800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800" dirty="0" err="1">
                <a:latin typeface="NikoshBAN" panose="02000000000000000000"/>
                <a:cs typeface="Kalpurush" panose="02000600000000000000" pitchFamily="2" charset="0"/>
              </a:rPr>
              <a:t>কোন</a:t>
            </a:r>
            <a:r>
              <a:rPr lang="en-US" sz="4800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800" dirty="0" err="1">
                <a:latin typeface="NikoshBAN" panose="02000000000000000000"/>
                <a:cs typeface="Kalpurush" panose="02000600000000000000" pitchFamily="2" charset="0"/>
              </a:rPr>
              <a:t>দেশের</a:t>
            </a:r>
            <a:r>
              <a:rPr lang="en-US" sz="4800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800" dirty="0" err="1">
                <a:latin typeface="NikoshBAN" panose="02000000000000000000"/>
                <a:cs typeface="Kalpurush" panose="02000600000000000000" pitchFamily="2" charset="0"/>
              </a:rPr>
              <a:t>কথা</a:t>
            </a:r>
            <a:r>
              <a:rPr lang="en-US" sz="4800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800" dirty="0" err="1">
                <a:latin typeface="NikoshBAN" panose="02000000000000000000"/>
                <a:cs typeface="Kalpurush" panose="02000600000000000000" pitchFamily="2" charset="0"/>
              </a:rPr>
              <a:t>মনে</a:t>
            </a:r>
            <a:r>
              <a:rPr lang="en-US" sz="4800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800" dirty="0" err="1">
                <a:latin typeface="NikoshBAN" panose="02000000000000000000"/>
                <a:cs typeface="Kalpurush" panose="02000600000000000000" pitchFamily="2" charset="0"/>
              </a:rPr>
              <a:t>হয়</a:t>
            </a:r>
            <a:r>
              <a:rPr lang="bn-IN" sz="4800" dirty="0">
                <a:latin typeface="NikoshBAN" panose="02000000000000000000"/>
                <a:cs typeface="Kalpurush" panose="02000600000000000000" pitchFamily="2" charset="0"/>
              </a:rPr>
              <a:t>?</a:t>
            </a:r>
            <a:endParaRPr lang="en-US" sz="4800" dirty="0">
              <a:latin typeface="NikoshBAN" panose="02000000000000000000"/>
              <a:cs typeface="Kalpurush" panose="02000600000000000000" pitchFamily="2" charset="0"/>
            </a:endParaRPr>
          </a:p>
          <a:p>
            <a:r>
              <a:rPr lang="en-US" sz="4800" dirty="0">
                <a:latin typeface="NikoshBAN" panose="02000000000000000000"/>
                <a:cs typeface="Kalpurush" panose="02000600000000000000" pitchFamily="2" charset="0"/>
              </a:rPr>
              <a:t>গ। </a:t>
            </a:r>
            <a:r>
              <a:rPr lang="en-US" sz="4800" dirty="0" err="1">
                <a:latin typeface="NikoshBAN" panose="02000000000000000000"/>
                <a:cs typeface="Kalpurush" panose="02000600000000000000" pitchFamily="2" charset="0"/>
              </a:rPr>
              <a:t>বাংলাদেশের</a:t>
            </a:r>
            <a:r>
              <a:rPr lang="en-US" sz="4800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800" dirty="0" err="1">
                <a:latin typeface="NikoshBAN" panose="02000000000000000000"/>
                <a:cs typeface="Kalpurush" panose="02000600000000000000" pitchFamily="2" charset="0"/>
              </a:rPr>
              <a:t>দক্ষিণে</a:t>
            </a:r>
            <a:r>
              <a:rPr lang="en-US" sz="4800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800" dirty="0" err="1">
                <a:latin typeface="NikoshBAN" panose="02000000000000000000"/>
                <a:cs typeface="Kalpurush" panose="02000600000000000000" pitchFamily="2" charset="0"/>
              </a:rPr>
              <a:t>কী</a:t>
            </a:r>
            <a:r>
              <a:rPr lang="en-US" sz="4800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800" dirty="0" err="1">
                <a:latin typeface="NikoshBAN" panose="02000000000000000000"/>
                <a:cs typeface="Kalpurush" panose="02000600000000000000" pitchFamily="2" charset="0"/>
              </a:rPr>
              <a:t>রয়েছে</a:t>
            </a:r>
            <a:r>
              <a:rPr lang="bn-IN" sz="4800" dirty="0">
                <a:latin typeface="NikoshBAN" panose="02000000000000000000"/>
                <a:cs typeface="Kalpurush" panose="02000600000000000000" pitchFamily="2" charset="0"/>
              </a:rPr>
              <a:t>?</a:t>
            </a:r>
            <a:endParaRPr lang="en-US" sz="4800" dirty="0">
              <a:latin typeface="NikoshBAN" panose="0200000000000000000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399" y="6515240"/>
            <a:ext cx="1084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প‌্রণয়নেঃ</a:t>
            </a:r>
            <a:r>
              <a:rPr lang="en-US" sz="1600" dirty="0"/>
              <a:t> </a:t>
            </a:r>
            <a:r>
              <a:rPr lang="en-US" sz="1600" dirty="0" err="1"/>
              <a:t>মোঃ</a:t>
            </a:r>
            <a:r>
              <a:rPr lang="en-US" sz="1600" dirty="0"/>
              <a:t> </a:t>
            </a:r>
            <a:r>
              <a:rPr lang="en-US" sz="1600" dirty="0" err="1"/>
              <a:t>সাজেদুল</a:t>
            </a:r>
            <a:r>
              <a:rPr lang="en-US" sz="1600" dirty="0"/>
              <a:t> </a:t>
            </a:r>
            <a:r>
              <a:rPr lang="en-US" sz="1600" dirty="0" err="1"/>
              <a:t>ইসলাম</a:t>
            </a:r>
            <a:r>
              <a:rPr lang="en-US" sz="1600" dirty="0"/>
              <a:t> </a:t>
            </a:r>
            <a:r>
              <a:rPr lang="en-US" sz="1600" dirty="0" err="1"/>
              <a:t>সাজ্জাদ</a:t>
            </a:r>
            <a:r>
              <a:rPr lang="en-US" sz="1600" dirty="0"/>
              <a:t> (</a:t>
            </a:r>
            <a:r>
              <a:rPr lang="en-US" sz="1600" dirty="0" err="1"/>
              <a:t>সহঃ</a:t>
            </a:r>
            <a:r>
              <a:rPr lang="en-US" sz="1600" dirty="0"/>
              <a:t> </a:t>
            </a:r>
            <a:r>
              <a:rPr lang="en-US" sz="1600" dirty="0" err="1"/>
              <a:t>শিক্ষক</a:t>
            </a:r>
            <a:r>
              <a:rPr lang="en-US" sz="1600" dirty="0"/>
              <a:t>) </a:t>
            </a:r>
            <a:r>
              <a:rPr lang="en-US" sz="1600" dirty="0" err="1"/>
              <a:t>বড়তিলাইন</a:t>
            </a:r>
            <a:r>
              <a:rPr lang="en-US" sz="1600" dirty="0"/>
              <a:t> </a:t>
            </a:r>
            <a:r>
              <a:rPr lang="en-US" sz="1600" dirty="0" err="1"/>
              <a:t>সরকারি</a:t>
            </a:r>
            <a:r>
              <a:rPr lang="en-US" sz="1600" dirty="0"/>
              <a:t> </a:t>
            </a:r>
            <a:r>
              <a:rPr lang="en-US" sz="1600" dirty="0" err="1"/>
              <a:t>প্রাথমিক</a:t>
            </a:r>
            <a:r>
              <a:rPr lang="en-US" sz="1600" dirty="0"/>
              <a:t> </a:t>
            </a:r>
            <a:r>
              <a:rPr lang="en-US" sz="1600" dirty="0" err="1"/>
              <a:t>বিদ‌্যালয়</a:t>
            </a:r>
            <a:r>
              <a:rPr lang="en-US" sz="1600" dirty="0"/>
              <a:t>। </a:t>
            </a:r>
            <a:r>
              <a:rPr lang="en-US" sz="1600" dirty="0" err="1"/>
              <a:t>বিরল</a:t>
            </a:r>
            <a:r>
              <a:rPr lang="en-US" sz="1600" dirty="0"/>
              <a:t>, </a:t>
            </a:r>
            <a:r>
              <a:rPr lang="en-US" sz="1600" dirty="0" err="1"/>
              <a:t>দিনাজপুর</a:t>
            </a:r>
            <a:r>
              <a:rPr lang="en-US" sz="1600" dirty="0"/>
              <a:t> । </a:t>
            </a:r>
            <a:r>
              <a:rPr lang="en-US" sz="1600" dirty="0" err="1"/>
              <a:t>মোবাইল</a:t>
            </a:r>
            <a:r>
              <a:rPr lang="en-US" sz="1600" dirty="0"/>
              <a:t> </a:t>
            </a:r>
            <a:r>
              <a:rPr lang="en-US" sz="1600" dirty="0" err="1"/>
              <a:t>নং</a:t>
            </a:r>
            <a:r>
              <a:rPr lang="en-US" sz="1600" dirty="0"/>
              <a:t>: ০১৭১০৫১৫৯৯৬( </a:t>
            </a:r>
            <a:r>
              <a:rPr lang="en-US" sz="1600" dirty="0" err="1"/>
              <a:t>ইমো+হোয়াটস</a:t>
            </a:r>
            <a:r>
              <a:rPr lang="en-US" sz="1600" dirty="0"/>
              <a:t> </a:t>
            </a:r>
            <a:r>
              <a:rPr lang="en-US" sz="1600" dirty="0" err="1"/>
              <a:t>অ‌্যাপস</a:t>
            </a:r>
            <a:r>
              <a:rPr lang="en-US" sz="1600" dirty="0"/>
              <a:t> 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44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47FABC6-B584-43CA-BCBF-D76486012CA1}"/>
              </a:ext>
            </a:extLst>
          </p:cNvPr>
          <p:cNvSpPr/>
          <p:nvPr/>
        </p:nvSpPr>
        <p:spPr>
          <a:xfrm>
            <a:off x="490418" y="3164903"/>
            <a:ext cx="11272603" cy="238363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>
                <a:latin typeface="Kalpurush" panose="02000600000000000000" pitchFamily="2" charset="0"/>
                <a:cs typeface="Kalpurush" panose="02000600000000000000" pitchFamily="2" charset="0"/>
              </a:rPr>
              <a:t>আজকের পাঠের যুক্তবর্ণ গুলো ভেঙ্গে বাক্য তৈরি করে নিয়ে আসবে। </a:t>
            </a:r>
            <a:endParaRPr lang="en-US" sz="6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574473" y="32788"/>
            <a:ext cx="4941453" cy="2858194"/>
            <a:chOff x="3574473" y="32788"/>
            <a:chExt cx="4941453" cy="2858194"/>
          </a:xfrm>
        </p:grpSpPr>
        <p:grpSp>
          <p:nvGrpSpPr>
            <p:cNvPr id="41" name="Group 40"/>
            <p:cNvGrpSpPr/>
            <p:nvPr/>
          </p:nvGrpSpPr>
          <p:grpSpPr>
            <a:xfrm>
              <a:off x="3574473" y="32788"/>
              <a:ext cx="4941453" cy="2858194"/>
              <a:chOff x="8063345" y="154597"/>
              <a:chExt cx="3639128" cy="3900260"/>
            </a:xfrm>
          </p:grpSpPr>
          <p:sp>
            <p:nvSpPr>
              <p:cNvPr id="4" name="Isosceles Triangle 3"/>
              <p:cNvSpPr/>
              <p:nvPr/>
            </p:nvSpPr>
            <p:spPr>
              <a:xfrm>
                <a:off x="8201892" y="154597"/>
                <a:ext cx="3426691" cy="1729747"/>
              </a:xfrm>
              <a:prstGeom prst="triangle">
                <a:avLst/>
              </a:prstGeom>
              <a:solidFill>
                <a:schemeClr val="accent2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8543636" y="1884344"/>
                <a:ext cx="2798619" cy="1754783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0067636" y="2078182"/>
                <a:ext cx="775855" cy="139469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843820" y="2078182"/>
                <a:ext cx="701963" cy="595683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0455563" y="2059709"/>
                <a:ext cx="45719" cy="143163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0376853" y="2660166"/>
                <a:ext cx="203138" cy="20313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8968509" y="2078182"/>
                <a:ext cx="0" cy="572717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9051636" y="2101148"/>
                <a:ext cx="0" cy="572717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9194801" y="2078181"/>
                <a:ext cx="0" cy="572717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9351820" y="2078181"/>
                <a:ext cx="0" cy="572717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9462656" y="2078181"/>
                <a:ext cx="0" cy="572717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8834585" y="2198255"/>
                <a:ext cx="727361" cy="929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8853062" y="2341451"/>
                <a:ext cx="727361" cy="929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8843822" y="2498360"/>
                <a:ext cx="727361" cy="929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/>
              <p:cNvSpPr/>
              <p:nvPr/>
            </p:nvSpPr>
            <p:spPr>
              <a:xfrm>
                <a:off x="9915237" y="3639127"/>
                <a:ext cx="1196108" cy="184728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0067636" y="3823855"/>
                <a:ext cx="895928" cy="231002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 flipV="1">
                <a:off x="8063345" y="3639127"/>
                <a:ext cx="3639128" cy="27583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41"/>
            <p:cNvSpPr/>
            <p:nvPr/>
          </p:nvSpPr>
          <p:spPr>
            <a:xfrm>
              <a:off x="4490021" y="557831"/>
              <a:ext cx="311035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4400">
                  <a:solidFill>
                    <a:srgbClr val="FFFF00"/>
                  </a:solidFill>
                  <a:cs typeface="Kalpurush" panose="02000600000000000000" pitchFamily="2" charset="0"/>
                </a:rPr>
                <a:t>বাড়ির কাজ</a:t>
              </a:r>
              <a:endParaRPr lang="en-US" sz="4400" dirty="0">
                <a:solidFill>
                  <a:srgbClr val="FFFF00"/>
                </a:solidFill>
                <a:cs typeface="Kalpurush" panose="02000600000000000000" pitchFamily="2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42399" y="6515240"/>
            <a:ext cx="1084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প‌্রণয়নেঃ</a:t>
            </a:r>
            <a:r>
              <a:rPr lang="en-US" sz="1600" dirty="0"/>
              <a:t> </a:t>
            </a:r>
            <a:r>
              <a:rPr lang="en-US" sz="1600" dirty="0" err="1"/>
              <a:t>মোঃ</a:t>
            </a:r>
            <a:r>
              <a:rPr lang="en-US" sz="1600" dirty="0"/>
              <a:t> </a:t>
            </a:r>
            <a:r>
              <a:rPr lang="en-US" sz="1600" dirty="0" err="1"/>
              <a:t>সাজেদুল</a:t>
            </a:r>
            <a:r>
              <a:rPr lang="en-US" sz="1600" dirty="0"/>
              <a:t> </a:t>
            </a:r>
            <a:r>
              <a:rPr lang="en-US" sz="1600" dirty="0" err="1"/>
              <a:t>ইসলাম</a:t>
            </a:r>
            <a:r>
              <a:rPr lang="en-US" sz="1600" dirty="0"/>
              <a:t> </a:t>
            </a:r>
            <a:r>
              <a:rPr lang="en-US" sz="1600" dirty="0" err="1"/>
              <a:t>সাজ্জাদ</a:t>
            </a:r>
            <a:r>
              <a:rPr lang="en-US" sz="1600" dirty="0"/>
              <a:t> (</a:t>
            </a:r>
            <a:r>
              <a:rPr lang="en-US" sz="1600" dirty="0" err="1"/>
              <a:t>সহঃ</a:t>
            </a:r>
            <a:r>
              <a:rPr lang="en-US" sz="1600" dirty="0"/>
              <a:t> </a:t>
            </a:r>
            <a:r>
              <a:rPr lang="en-US" sz="1600" dirty="0" err="1"/>
              <a:t>শিক্ষক</a:t>
            </a:r>
            <a:r>
              <a:rPr lang="en-US" sz="1600" dirty="0"/>
              <a:t>) </a:t>
            </a:r>
            <a:r>
              <a:rPr lang="en-US" sz="1600" dirty="0" err="1"/>
              <a:t>বড়তিলাইন</a:t>
            </a:r>
            <a:r>
              <a:rPr lang="en-US" sz="1600" dirty="0"/>
              <a:t> </a:t>
            </a:r>
            <a:r>
              <a:rPr lang="en-US" sz="1600" dirty="0" err="1"/>
              <a:t>সরকারি</a:t>
            </a:r>
            <a:r>
              <a:rPr lang="en-US" sz="1600" dirty="0"/>
              <a:t> </a:t>
            </a:r>
            <a:r>
              <a:rPr lang="en-US" sz="1600" dirty="0" err="1"/>
              <a:t>প্রাথমিক</a:t>
            </a:r>
            <a:r>
              <a:rPr lang="en-US" sz="1600" dirty="0"/>
              <a:t> </a:t>
            </a:r>
            <a:r>
              <a:rPr lang="en-US" sz="1600" dirty="0" err="1"/>
              <a:t>বিদ‌্যালয়</a:t>
            </a:r>
            <a:r>
              <a:rPr lang="en-US" sz="1600" dirty="0"/>
              <a:t>। </a:t>
            </a:r>
            <a:r>
              <a:rPr lang="en-US" sz="1600" dirty="0" err="1"/>
              <a:t>বিরল</a:t>
            </a:r>
            <a:r>
              <a:rPr lang="en-US" sz="1600" dirty="0"/>
              <a:t>, </a:t>
            </a:r>
            <a:r>
              <a:rPr lang="en-US" sz="1600" dirty="0" err="1"/>
              <a:t>দিনাজপুর</a:t>
            </a:r>
            <a:r>
              <a:rPr lang="en-US" sz="1600" dirty="0"/>
              <a:t> । </a:t>
            </a:r>
            <a:r>
              <a:rPr lang="en-US" sz="1600" dirty="0" err="1"/>
              <a:t>মোবাইল</a:t>
            </a:r>
            <a:r>
              <a:rPr lang="en-US" sz="1600" dirty="0"/>
              <a:t> </a:t>
            </a:r>
            <a:r>
              <a:rPr lang="en-US" sz="1600" dirty="0" err="1"/>
              <a:t>নং</a:t>
            </a:r>
            <a:r>
              <a:rPr lang="en-US" sz="1600" dirty="0"/>
              <a:t>: ০১৭১০৫১৫৯৯৬( </a:t>
            </a:r>
            <a:r>
              <a:rPr lang="en-US" sz="1600" dirty="0" err="1"/>
              <a:t>ইমো+হোয়াটস</a:t>
            </a:r>
            <a:r>
              <a:rPr lang="en-US" sz="1600" dirty="0"/>
              <a:t> </a:t>
            </a:r>
            <a:r>
              <a:rPr lang="en-US" sz="1600" dirty="0" err="1"/>
              <a:t>অ‌্যাপস</a:t>
            </a:r>
            <a:r>
              <a:rPr lang="en-US" sz="1600" dirty="0"/>
              <a:t> 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6140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6113" y="414338"/>
            <a:ext cx="551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6118" y="2354418"/>
            <a:ext cx="7107738" cy="33609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সাজেদুল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সাজ্জাদ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বড়তিলাইন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বিরল,দিনাজপুর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2060"/>
                </a:solidFill>
                <a:cs typeface="NikoshBAN" pitchFamily="2" charset="0"/>
              </a:rPr>
              <a:t>Email:sajedulislamsajjad96@gmail.com</a:t>
            </a:r>
            <a:endParaRPr lang="en-US" sz="2800" dirty="0">
              <a:solidFill>
                <a:srgbClr val="002060"/>
              </a:solidFill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58879" y="4843399"/>
            <a:ext cx="9663865" cy="3048000"/>
            <a:chOff x="1290321" y="4659474"/>
            <a:chExt cx="9663865" cy="304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0321" y="4659474"/>
              <a:ext cx="4867592" cy="3048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632" y="4659474"/>
              <a:ext cx="5140554" cy="3048000"/>
            </a:xfrm>
            <a:prstGeom prst="rect">
              <a:avLst/>
            </a:prstGeom>
          </p:spPr>
        </p:pic>
      </p:grpSp>
      <p:sp>
        <p:nvSpPr>
          <p:cNvPr id="9" name="Frame 8"/>
          <p:cNvSpPr/>
          <p:nvPr/>
        </p:nvSpPr>
        <p:spPr>
          <a:xfrm>
            <a:off x="-5188" y="14991"/>
            <a:ext cx="12192000" cy="6858000"/>
          </a:xfrm>
          <a:prstGeom prst="frame">
            <a:avLst>
              <a:gd name="adj1" fmla="val 1134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37" y="2354418"/>
            <a:ext cx="3360920" cy="33609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2399" y="6515240"/>
            <a:ext cx="1084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প‌্রণয়নেঃ</a:t>
            </a:r>
            <a:r>
              <a:rPr lang="en-US" sz="1600" dirty="0"/>
              <a:t> </a:t>
            </a:r>
            <a:r>
              <a:rPr lang="en-US" sz="1600" dirty="0" err="1"/>
              <a:t>মোঃ</a:t>
            </a:r>
            <a:r>
              <a:rPr lang="en-US" sz="1600" dirty="0"/>
              <a:t> </a:t>
            </a:r>
            <a:r>
              <a:rPr lang="en-US" sz="1600" dirty="0" err="1"/>
              <a:t>সাজেদুল</a:t>
            </a:r>
            <a:r>
              <a:rPr lang="en-US" sz="1600" dirty="0"/>
              <a:t> </a:t>
            </a:r>
            <a:r>
              <a:rPr lang="en-US" sz="1600" dirty="0" err="1"/>
              <a:t>ইসলাম</a:t>
            </a:r>
            <a:r>
              <a:rPr lang="en-US" sz="1600" dirty="0"/>
              <a:t> </a:t>
            </a:r>
            <a:r>
              <a:rPr lang="en-US" sz="1600" dirty="0" err="1"/>
              <a:t>সাজ্জাদ</a:t>
            </a:r>
            <a:r>
              <a:rPr lang="en-US" sz="1600" dirty="0"/>
              <a:t> (</a:t>
            </a:r>
            <a:r>
              <a:rPr lang="en-US" sz="1600" dirty="0" err="1"/>
              <a:t>সহঃ</a:t>
            </a:r>
            <a:r>
              <a:rPr lang="en-US" sz="1600" dirty="0"/>
              <a:t> </a:t>
            </a:r>
            <a:r>
              <a:rPr lang="en-US" sz="1600" dirty="0" err="1"/>
              <a:t>শিক্ষক</a:t>
            </a:r>
            <a:r>
              <a:rPr lang="en-US" sz="1600" dirty="0"/>
              <a:t>) </a:t>
            </a:r>
            <a:r>
              <a:rPr lang="en-US" sz="1600" dirty="0" err="1"/>
              <a:t>বড়তিলাইন</a:t>
            </a:r>
            <a:r>
              <a:rPr lang="en-US" sz="1600" dirty="0"/>
              <a:t> </a:t>
            </a:r>
            <a:r>
              <a:rPr lang="en-US" sz="1600" dirty="0" err="1"/>
              <a:t>সরকারি</a:t>
            </a:r>
            <a:r>
              <a:rPr lang="en-US" sz="1600" dirty="0"/>
              <a:t> </a:t>
            </a:r>
            <a:r>
              <a:rPr lang="en-US" sz="1600" dirty="0" err="1"/>
              <a:t>প্রাথমিক</a:t>
            </a:r>
            <a:r>
              <a:rPr lang="en-US" sz="1600" dirty="0"/>
              <a:t> </a:t>
            </a:r>
            <a:r>
              <a:rPr lang="en-US" sz="1600" dirty="0" err="1"/>
              <a:t>বিদ‌্যালয়</a:t>
            </a:r>
            <a:r>
              <a:rPr lang="en-US" sz="1600" dirty="0"/>
              <a:t>। </a:t>
            </a:r>
            <a:r>
              <a:rPr lang="en-US" sz="1600" dirty="0" err="1"/>
              <a:t>বিরল</a:t>
            </a:r>
            <a:r>
              <a:rPr lang="en-US" sz="1600" dirty="0"/>
              <a:t>, </a:t>
            </a:r>
            <a:r>
              <a:rPr lang="en-US" sz="1600" dirty="0" err="1"/>
              <a:t>দিনাজপুর</a:t>
            </a:r>
            <a:r>
              <a:rPr lang="en-US" sz="1600" dirty="0"/>
              <a:t> । </a:t>
            </a:r>
            <a:r>
              <a:rPr lang="en-US" sz="1600" dirty="0" err="1"/>
              <a:t>মোবাইল</a:t>
            </a:r>
            <a:r>
              <a:rPr lang="en-US" sz="1600" dirty="0"/>
              <a:t> </a:t>
            </a:r>
            <a:r>
              <a:rPr lang="en-US" sz="1600" dirty="0" err="1"/>
              <a:t>নং</a:t>
            </a:r>
            <a:r>
              <a:rPr lang="en-US" sz="1600" dirty="0"/>
              <a:t>: ০১৭১০৫১৫৯৯৬( </a:t>
            </a:r>
            <a:r>
              <a:rPr lang="en-US" sz="1600" dirty="0" err="1"/>
              <a:t>ইমো+হোয়াটস</a:t>
            </a:r>
            <a:r>
              <a:rPr lang="en-US" sz="1600" dirty="0"/>
              <a:t> </a:t>
            </a:r>
            <a:r>
              <a:rPr lang="en-US" sz="1600" dirty="0" err="1"/>
              <a:t>অ‌্যাপস</a:t>
            </a:r>
            <a:r>
              <a:rPr lang="en-US" sz="1600" dirty="0"/>
              <a:t> 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2189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644165" y="-9426"/>
            <a:ext cx="13068694" cy="6867426"/>
            <a:chOff x="-606459" y="-9426"/>
            <a:chExt cx="13068694" cy="686742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7501" y="3241964"/>
              <a:ext cx="3704733" cy="283832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6458" y="3846137"/>
              <a:ext cx="4009534" cy="281822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6459" y="555796"/>
              <a:ext cx="3924694" cy="297925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4327" y="-9426"/>
              <a:ext cx="4047908" cy="2785620"/>
            </a:xfrm>
            <a:prstGeom prst="rect">
              <a:avLst/>
            </a:prstGeom>
          </p:spPr>
        </p:pic>
      </p:grpSp>
      <p:sp>
        <p:nvSpPr>
          <p:cNvPr id="10" name="Frame 9"/>
          <p:cNvSpPr/>
          <p:nvPr/>
        </p:nvSpPr>
        <p:spPr>
          <a:xfrm>
            <a:off x="-5188" y="14991"/>
            <a:ext cx="12192000" cy="6858000"/>
          </a:xfrm>
          <a:prstGeom prst="frame">
            <a:avLst>
              <a:gd name="adj1" fmla="val 1134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562D563-91AD-408E-B63F-3B35CD2956DA}"/>
              </a:ext>
            </a:extLst>
          </p:cNvPr>
          <p:cNvSpPr txBox="1"/>
          <p:nvPr/>
        </p:nvSpPr>
        <p:spPr>
          <a:xfrm>
            <a:off x="2757716" y="3781700"/>
            <a:ext cx="6356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r>
              <a:rPr lang="bn-IN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2399" y="6515240"/>
            <a:ext cx="1084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প‌্রণয়নেঃ</a:t>
            </a:r>
            <a:r>
              <a:rPr lang="en-US" sz="1600" dirty="0"/>
              <a:t> </a:t>
            </a:r>
            <a:r>
              <a:rPr lang="en-US" sz="1600" dirty="0" err="1"/>
              <a:t>মোঃ</a:t>
            </a:r>
            <a:r>
              <a:rPr lang="en-US" sz="1600" dirty="0"/>
              <a:t> </a:t>
            </a:r>
            <a:r>
              <a:rPr lang="en-US" sz="1600" dirty="0" err="1"/>
              <a:t>সাজেদুল</a:t>
            </a:r>
            <a:r>
              <a:rPr lang="en-US" sz="1600" dirty="0"/>
              <a:t> </a:t>
            </a:r>
            <a:r>
              <a:rPr lang="en-US" sz="1600" dirty="0" err="1"/>
              <a:t>ইসলাম</a:t>
            </a:r>
            <a:r>
              <a:rPr lang="en-US" sz="1600" dirty="0"/>
              <a:t> </a:t>
            </a:r>
            <a:r>
              <a:rPr lang="en-US" sz="1600" dirty="0" err="1"/>
              <a:t>সাজ্জাদ</a:t>
            </a:r>
            <a:r>
              <a:rPr lang="en-US" sz="1600" dirty="0"/>
              <a:t> (</a:t>
            </a:r>
            <a:r>
              <a:rPr lang="en-US" sz="1600" dirty="0" err="1"/>
              <a:t>সহঃ</a:t>
            </a:r>
            <a:r>
              <a:rPr lang="en-US" sz="1600" dirty="0"/>
              <a:t> </a:t>
            </a:r>
            <a:r>
              <a:rPr lang="en-US" sz="1600" dirty="0" err="1"/>
              <a:t>শিক্ষক</a:t>
            </a:r>
            <a:r>
              <a:rPr lang="en-US" sz="1600" dirty="0"/>
              <a:t>) </a:t>
            </a:r>
            <a:r>
              <a:rPr lang="en-US" sz="1600" dirty="0" err="1"/>
              <a:t>বড়তিলাইন</a:t>
            </a:r>
            <a:r>
              <a:rPr lang="en-US" sz="1600" dirty="0"/>
              <a:t> </a:t>
            </a:r>
            <a:r>
              <a:rPr lang="en-US" sz="1600" dirty="0" err="1"/>
              <a:t>সরকারি</a:t>
            </a:r>
            <a:r>
              <a:rPr lang="en-US" sz="1600" dirty="0"/>
              <a:t> </a:t>
            </a:r>
            <a:r>
              <a:rPr lang="en-US" sz="1600" dirty="0" err="1"/>
              <a:t>প্রাথমিক</a:t>
            </a:r>
            <a:r>
              <a:rPr lang="en-US" sz="1600" dirty="0"/>
              <a:t> </a:t>
            </a:r>
            <a:r>
              <a:rPr lang="en-US" sz="1600" dirty="0" err="1"/>
              <a:t>বিদ‌্যালয়</a:t>
            </a:r>
            <a:r>
              <a:rPr lang="en-US" sz="1600" dirty="0"/>
              <a:t>। </a:t>
            </a:r>
            <a:r>
              <a:rPr lang="en-US" sz="1600" dirty="0" err="1"/>
              <a:t>বিরল</a:t>
            </a:r>
            <a:r>
              <a:rPr lang="en-US" sz="1600" dirty="0"/>
              <a:t>, </a:t>
            </a:r>
            <a:r>
              <a:rPr lang="en-US" sz="1600" dirty="0" err="1"/>
              <a:t>দিনাজপুর</a:t>
            </a:r>
            <a:r>
              <a:rPr lang="en-US" sz="1600" dirty="0"/>
              <a:t> । </a:t>
            </a:r>
            <a:r>
              <a:rPr lang="en-US" sz="1600" dirty="0" err="1"/>
              <a:t>মোবাইল</a:t>
            </a:r>
            <a:r>
              <a:rPr lang="en-US" sz="1600" dirty="0"/>
              <a:t> </a:t>
            </a:r>
            <a:r>
              <a:rPr lang="en-US" sz="1600" dirty="0" err="1"/>
              <a:t>নং</a:t>
            </a:r>
            <a:r>
              <a:rPr lang="en-US" sz="1600" dirty="0"/>
              <a:t>: ০১৭১০৫১৫৯৯৬( </a:t>
            </a:r>
            <a:r>
              <a:rPr lang="en-US" sz="1600" dirty="0" err="1"/>
              <a:t>ইমো+হোয়াটস</a:t>
            </a:r>
            <a:r>
              <a:rPr lang="en-US" sz="1600" dirty="0"/>
              <a:t> </a:t>
            </a:r>
            <a:r>
              <a:rPr lang="en-US" sz="1600" dirty="0" err="1"/>
              <a:t>অ‌্যাপস</a:t>
            </a:r>
            <a:r>
              <a:rPr lang="en-US" sz="1600" dirty="0"/>
              <a:t> 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545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12265572" cy="6858000"/>
            <a:chOff x="0" y="0"/>
            <a:chExt cx="12192000" cy="6858000"/>
          </a:xfrm>
        </p:grpSpPr>
        <p:sp>
          <p:nvSpPr>
            <p:cNvPr id="13" name="Frame 1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4847"/>
              </a:avLst>
            </a:prstGeom>
            <a:gradFill flip="none" rotWithShape="1">
              <a:gsLst>
                <a:gs pos="59000">
                  <a:srgbClr val="EE5CEB"/>
                </a:gs>
                <a:gs pos="54000">
                  <a:srgbClr val="00CCFF"/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 extrusionH="25400">
              <a:bevelT w="101600" prst="riblet"/>
              <a:bevelB w="57150" h="95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68332" y="4616739"/>
              <a:ext cx="2172929" cy="2309592"/>
            </a:xfrm>
            <a:prstGeom prst="halfFrame">
              <a:avLst>
                <a:gd name="adj1" fmla="val 14328"/>
                <a:gd name="adj2" fmla="val 13423"/>
              </a:avLst>
            </a:prstGeom>
            <a:gradFill flip="none" rotWithShape="1">
              <a:gsLst>
                <a:gs pos="0">
                  <a:srgbClr val="008000"/>
                </a:gs>
                <a:gs pos="79000">
                  <a:srgbClr val="C00000">
                    <a:shade val="67500"/>
                    <a:satMod val="115000"/>
                  </a:srgbClr>
                </a:gs>
                <a:gs pos="100000">
                  <a:srgbClr val="1B119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10800000">
              <a:off x="10019071" y="4548408"/>
              <a:ext cx="2172929" cy="2309592"/>
            </a:xfrm>
            <a:prstGeom prst="halfFrame">
              <a:avLst>
                <a:gd name="adj1" fmla="val 14328"/>
                <a:gd name="adj2" fmla="val 13423"/>
              </a:avLst>
            </a:prstGeom>
            <a:gradFill flip="none" rotWithShape="1">
              <a:gsLst>
                <a:gs pos="0">
                  <a:srgbClr val="008000"/>
                </a:gs>
                <a:gs pos="79000">
                  <a:srgbClr val="C00000">
                    <a:shade val="67500"/>
                    <a:satMod val="115000"/>
                  </a:srgbClr>
                </a:gs>
                <a:gs pos="100000">
                  <a:srgbClr val="1B119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rot="5400000">
              <a:off x="9950739" y="-46400"/>
              <a:ext cx="2172929" cy="2309592"/>
            </a:xfrm>
            <a:prstGeom prst="halfFrame">
              <a:avLst>
                <a:gd name="adj1" fmla="val 14328"/>
                <a:gd name="adj2" fmla="val 13423"/>
              </a:avLst>
            </a:prstGeom>
            <a:gradFill flip="none" rotWithShape="1">
              <a:gsLst>
                <a:gs pos="0">
                  <a:srgbClr val="008000"/>
                </a:gs>
                <a:gs pos="79000">
                  <a:srgbClr val="C00000">
                    <a:shade val="67500"/>
                    <a:satMod val="115000"/>
                  </a:srgbClr>
                </a:gs>
                <a:gs pos="100000">
                  <a:srgbClr val="1B119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>
              <a:off x="0" y="0"/>
              <a:ext cx="2172929" cy="2309592"/>
            </a:xfrm>
            <a:prstGeom prst="halfFrame">
              <a:avLst>
                <a:gd name="adj1" fmla="val 14328"/>
                <a:gd name="adj2" fmla="val 13423"/>
              </a:avLst>
            </a:prstGeom>
            <a:gradFill flip="none" rotWithShape="1">
              <a:gsLst>
                <a:gs pos="0">
                  <a:srgbClr val="008000"/>
                </a:gs>
                <a:gs pos="79000">
                  <a:srgbClr val="C00000">
                    <a:shade val="67500"/>
                    <a:satMod val="115000"/>
                  </a:srgbClr>
                </a:gs>
                <a:gs pos="100000">
                  <a:srgbClr val="1B119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886382"/>
              </p:ext>
            </p:extLst>
          </p:nvPr>
        </p:nvGraphicFramePr>
        <p:xfrm>
          <a:off x="658368" y="585216"/>
          <a:ext cx="10945368" cy="5687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84">
                  <a:extLst>
                    <a:ext uri="{9D8B030D-6E8A-4147-A177-3AD203B41FA5}">
                      <a16:colId xmlns:a16="http://schemas.microsoft.com/office/drawing/2014/main" xmlns="" val="55784618"/>
                    </a:ext>
                  </a:extLst>
                </a:gridCol>
                <a:gridCol w="5472684">
                  <a:extLst>
                    <a:ext uri="{9D8B030D-6E8A-4147-A177-3AD203B41FA5}">
                      <a16:colId xmlns:a16="http://schemas.microsoft.com/office/drawing/2014/main" xmlns="" val="789447747"/>
                    </a:ext>
                  </a:extLst>
                </a:gridCol>
              </a:tblGrid>
              <a:tr h="5687568">
                <a:tc>
                  <a:txBody>
                    <a:bodyPr/>
                    <a:lstStyle/>
                    <a:p>
                      <a:endParaRPr lang="en-US" baseline="0" dirty="0">
                        <a:latin typeface="NikoshB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A0392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aseline="0" dirty="0">
                        <a:latin typeface="NikoshB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A039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5823799"/>
                  </a:ext>
                </a:extLst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6504503" y="879494"/>
            <a:ext cx="4773168" cy="4945234"/>
          </a:xfrm>
          <a:prstGeom prst="roundRect">
            <a:avLst>
              <a:gd name="adj" fmla="val 9196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FF00"/>
                </a:solidFill>
                <a:latin typeface="Munshi Abdur Rouf Unicode" panose="02000600000000000000" pitchFamily="2" charset="0"/>
                <a:cs typeface="+mj-cs"/>
              </a:rPr>
              <a:t>পাঠ পরিচিতি</a:t>
            </a:r>
          </a:p>
          <a:p>
            <a:pPr algn="ctr"/>
            <a:r>
              <a:rPr lang="bn-IN" sz="3600" dirty="0">
                <a:solidFill>
                  <a:schemeClr val="bg1"/>
                </a:solidFill>
                <a:latin typeface="Munshi Abdur Rouf Unicode" panose="02000600000000000000" pitchFamily="2" charset="0"/>
                <a:cs typeface="+mj-cs"/>
              </a:rPr>
              <a:t>বিষয়ঃ বাংলা</a:t>
            </a:r>
          </a:p>
          <a:p>
            <a:pPr algn="ctr"/>
            <a:r>
              <a:rPr lang="bn-IN" sz="3600" dirty="0">
                <a:solidFill>
                  <a:schemeClr val="bg1"/>
                </a:solidFill>
                <a:latin typeface="Munshi Abdur Rouf Unicode" panose="02000600000000000000" pitchFamily="2" charset="0"/>
                <a:cs typeface="+mj-cs"/>
              </a:rPr>
              <a:t>শ্রেনীঃ পঞ্চম</a:t>
            </a:r>
          </a:p>
          <a:p>
            <a:pPr algn="ctr"/>
            <a:r>
              <a:rPr lang="bn-IN" sz="3600" dirty="0">
                <a:solidFill>
                  <a:schemeClr val="bg1"/>
                </a:solidFill>
                <a:latin typeface="Munshi Abdur Rouf Unicode" panose="02000600000000000000" pitchFamily="2" charset="0"/>
                <a:cs typeface="+mj-cs"/>
              </a:rPr>
              <a:t>পাঠঃ সুন্দরবনের প্রাণী </a:t>
            </a:r>
          </a:p>
          <a:p>
            <a:pPr algn="ctr"/>
            <a:r>
              <a:rPr lang="bn-IN" sz="3600" dirty="0">
                <a:solidFill>
                  <a:schemeClr val="bg1"/>
                </a:solidFill>
                <a:latin typeface="Munshi Abdur Rouf Unicode" panose="02000600000000000000" pitchFamily="2" charset="0"/>
                <a:cs typeface="+mj-cs"/>
              </a:rPr>
              <a:t>পাঠ্যাংশঃ বাংলাদেশের দক্ষিণে...আবার ভয়ংকর </a:t>
            </a:r>
          </a:p>
          <a:p>
            <a:pPr algn="ctr"/>
            <a:r>
              <a:rPr lang="bn-IN" sz="3600" dirty="0">
                <a:solidFill>
                  <a:schemeClr val="bg1"/>
                </a:solidFill>
                <a:latin typeface="Munshi Abdur Rouf Unicode" panose="02000600000000000000" pitchFamily="2" charset="0"/>
                <a:cs typeface="+mj-cs"/>
              </a:rPr>
              <a:t>তারিখঃ </a:t>
            </a:r>
            <a:r>
              <a:rPr lang="en-US" sz="3600" dirty="0" smtClean="0">
                <a:solidFill>
                  <a:schemeClr val="bg1"/>
                </a:solidFill>
                <a:latin typeface="Munshi Abdur Rouf Unicode" panose="02000600000000000000" pitchFamily="2" charset="0"/>
                <a:cs typeface="+mj-cs"/>
              </a:rPr>
              <a:t>১৭</a:t>
            </a:r>
            <a:r>
              <a:rPr lang="bn-IN" sz="3600" dirty="0" smtClean="0">
                <a:solidFill>
                  <a:schemeClr val="bg1"/>
                </a:solidFill>
                <a:latin typeface="Munshi Abdur Rouf Unicode" panose="02000600000000000000" pitchFamily="2" charset="0"/>
                <a:cs typeface="+mj-cs"/>
              </a:rPr>
              <a:t>/</a:t>
            </a:r>
            <a:r>
              <a:rPr lang="en-US" sz="3600" dirty="0" smtClean="0">
                <a:solidFill>
                  <a:schemeClr val="bg1"/>
                </a:solidFill>
                <a:latin typeface="Munshi Abdur Rouf Unicode" panose="02000600000000000000" pitchFamily="2" charset="0"/>
                <a:cs typeface="+mj-cs"/>
              </a:rPr>
              <a:t>০৭</a:t>
            </a:r>
            <a:r>
              <a:rPr lang="bn-IN" sz="3600" dirty="0" smtClean="0">
                <a:solidFill>
                  <a:schemeClr val="bg1"/>
                </a:solidFill>
                <a:latin typeface="Munshi Abdur Rouf Unicode" panose="02000600000000000000" pitchFamily="2" charset="0"/>
                <a:cs typeface="+mj-cs"/>
              </a:rPr>
              <a:t>/২০২</a:t>
            </a:r>
            <a:r>
              <a:rPr lang="en-US" sz="3600" dirty="0" smtClean="0">
                <a:solidFill>
                  <a:schemeClr val="bg1"/>
                </a:solidFill>
                <a:latin typeface="Munshi Abdur Rouf Unicode" panose="02000600000000000000" pitchFamily="2" charset="0"/>
                <a:cs typeface="+mj-cs"/>
              </a:rPr>
              <a:t>৬</a:t>
            </a:r>
            <a:endParaRPr lang="bn-IN" sz="3600" dirty="0">
              <a:solidFill>
                <a:schemeClr val="bg1"/>
              </a:solidFill>
              <a:latin typeface="Munshi Abdur Rouf Unicode" panose="02000600000000000000" pitchFamily="2" charset="0"/>
              <a:cs typeface="+mj-cs"/>
            </a:endParaRPr>
          </a:p>
          <a:p>
            <a:pPr algn="ctr"/>
            <a:r>
              <a:rPr lang="bn-IN" sz="3600" dirty="0">
                <a:solidFill>
                  <a:schemeClr val="bg1"/>
                </a:solidFill>
                <a:latin typeface="Munshi Abdur Rouf Unicode" panose="02000600000000000000" pitchFamily="2" charset="0"/>
                <a:cs typeface="+mj-cs"/>
              </a:rPr>
              <a:t>সময়ঃ ৪০ মিনিট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76" y="1131338"/>
            <a:ext cx="3691468" cy="492276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2399" y="6515240"/>
            <a:ext cx="1084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প‌্রণয়নেঃ</a:t>
            </a:r>
            <a:r>
              <a:rPr lang="en-US" sz="1600" dirty="0"/>
              <a:t> </a:t>
            </a:r>
            <a:r>
              <a:rPr lang="en-US" sz="1600" dirty="0" err="1"/>
              <a:t>মোঃ</a:t>
            </a:r>
            <a:r>
              <a:rPr lang="en-US" sz="1600" dirty="0"/>
              <a:t> </a:t>
            </a:r>
            <a:r>
              <a:rPr lang="en-US" sz="1600" dirty="0" err="1"/>
              <a:t>সাজেদুল</a:t>
            </a:r>
            <a:r>
              <a:rPr lang="en-US" sz="1600" dirty="0"/>
              <a:t> </a:t>
            </a:r>
            <a:r>
              <a:rPr lang="en-US" sz="1600" dirty="0" err="1"/>
              <a:t>ইসলাম</a:t>
            </a:r>
            <a:r>
              <a:rPr lang="en-US" sz="1600" dirty="0"/>
              <a:t> </a:t>
            </a:r>
            <a:r>
              <a:rPr lang="en-US" sz="1600" dirty="0" err="1"/>
              <a:t>সাজ্জাদ</a:t>
            </a:r>
            <a:r>
              <a:rPr lang="en-US" sz="1600" dirty="0"/>
              <a:t> (</a:t>
            </a:r>
            <a:r>
              <a:rPr lang="en-US" sz="1600" dirty="0" err="1"/>
              <a:t>সহঃ</a:t>
            </a:r>
            <a:r>
              <a:rPr lang="en-US" sz="1600" dirty="0"/>
              <a:t> </a:t>
            </a:r>
            <a:r>
              <a:rPr lang="en-US" sz="1600" dirty="0" err="1"/>
              <a:t>শিক্ষক</a:t>
            </a:r>
            <a:r>
              <a:rPr lang="en-US" sz="1600" dirty="0"/>
              <a:t>) </a:t>
            </a:r>
            <a:r>
              <a:rPr lang="en-US" sz="1600" dirty="0" err="1"/>
              <a:t>বড়তিলাইন</a:t>
            </a:r>
            <a:r>
              <a:rPr lang="en-US" sz="1600" dirty="0"/>
              <a:t> </a:t>
            </a:r>
            <a:r>
              <a:rPr lang="en-US" sz="1600" dirty="0" err="1"/>
              <a:t>সরকারি</a:t>
            </a:r>
            <a:r>
              <a:rPr lang="en-US" sz="1600" dirty="0"/>
              <a:t> </a:t>
            </a:r>
            <a:r>
              <a:rPr lang="en-US" sz="1600" dirty="0" err="1"/>
              <a:t>প্রাথমিক</a:t>
            </a:r>
            <a:r>
              <a:rPr lang="en-US" sz="1600" dirty="0"/>
              <a:t> </a:t>
            </a:r>
            <a:r>
              <a:rPr lang="en-US" sz="1600" dirty="0" err="1"/>
              <a:t>বিদ‌্যালয়</a:t>
            </a:r>
            <a:r>
              <a:rPr lang="en-US" sz="1600" dirty="0"/>
              <a:t>। </a:t>
            </a:r>
            <a:r>
              <a:rPr lang="en-US" sz="1600" dirty="0" err="1"/>
              <a:t>বিরল</a:t>
            </a:r>
            <a:r>
              <a:rPr lang="en-US" sz="1600" dirty="0"/>
              <a:t>, </a:t>
            </a:r>
            <a:r>
              <a:rPr lang="en-US" sz="1600" dirty="0" err="1"/>
              <a:t>দিনাজপুর</a:t>
            </a:r>
            <a:r>
              <a:rPr lang="en-US" sz="1600" dirty="0"/>
              <a:t> । </a:t>
            </a:r>
            <a:r>
              <a:rPr lang="en-US" sz="1600" dirty="0" err="1"/>
              <a:t>মোবাইল</a:t>
            </a:r>
            <a:r>
              <a:rPr lang="en-US" sz="1600" dirty="0"/>
              <a:t> </a:t>
            </a:r>
            <a:r>
              <a:rPr lang="en-US" sz="1600" dirty="0" err="1"/>
              <a:t>নং</a:t>
            </a:r>
            <a:r>
              <a:rPr lang="en-US" sz="1600" dirty="0"/>
              <a:t>: ০১৭১০৫১৫৯৯৬( </a:t>
            </a:r>
            <a:r>
              <a:rPr lang="en-US" sz="1600" dirty="0" err="1"/>
              <a:t>ইমো+হোয়াটস</a:t>
            </a:r>
            <a:r>
              <a:rPr lang="en-US" sz="1600" dirty="0"/>
              <a:t> </a:t>
            </a:r>
            <a:r>
              <a:rPr lang="en-US" sz="1600" dirty="0" err="1"/>
              <a:t>অ‌্যাপস</a:t>
            </a:r>
            <a:r>
              <a:rPr lang="en-US" sz="1600" dirty="0"/>
              <a:t> 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7833516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EA3BEE-0BC3-4397-80E9-C58BC8E3B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167" y="1952642"/>
            <a:ext cx="11755902" cy="4536831"/>
          </a:xfrm>
        </p:spPr>
        <p:txBody>
          <a:bodyPr>
            <a:noAutofit/>
          </a:bodyPr>
          <a:lstStyle/>
          <a:p>
            <a:pPr algn="l"/>
            <a:r>
              <a:rPr lang="bn-IN" sz="4800" b="1" dirty="0">
                <a:solidFill>
                  <a:srgbClr val="0000CC"/>
                </a:solidFill>
                <a:cs typeface="Kalpurush" panose="02000600000000000000" pitchFamily="2" charset="0"/>
              </a:rPr>
              <a:t>শোনাঃ</a:t>
            </a:r>
            <a:r>
              <a:rPr lang="en-US" sz="4800" b="1" dirty="0">
                <a:solidFill>
                  <a:srgbClr val="0000CC"/>
                </a:solidFill>
                <a:cs typeface="Kalpurush" panose="02000600000000000000" pitchFamily="2" charset="0"/>
              </a:rPr>
              <a:t> </a:t>
            </a:r>
            <a:r>
              <a:rPr lang="bn-IN" sz="4800" b="1" dirty="0">
                <a:solidFill>
                  <a:srgbClr val="0000CC"/>
                </a:solidFill>
                <a:cs typeface="Kalpurush" panose="02000600000000000000" pitchFamily="2" charset="0"/>
              </a:rPr>
              <a:t>১.৩.৬ </a:t>
            </a:r>
            <a:r>
              <a:rPr lang="en-US" sz="4800" b="1" dirty="0" err="1">
                <a:solidFill>
                  <a:srgbClr val="0000CC"/>
                </a:solidFill>
                <a:cs typeface="Kalpurush" panose="02000600000000000000" pitchFamily="2" charset="0"/>
              </a:rPr>
              <a:t>গল্প</a:t>
            </a:r>
            <a:r>
              <a:rPr lang="en-US" sz="4800" b="1" dirty="0">
                <a:solidFill>
                  <a:srgbClr val="0000CC"/>
                </a:solidFill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cs typeface="Kalpurush" panose="02000600000000000000" pitchFamily="2" charset="0"/>
              </a:rPr>
              <a:t>শুনে</a:t>
            </a:r>
            <a:r>
              <a:rPr lang="en-US" sz="4800" b="1" dirty="0">
                <a:solidFill>
                  <a:srgbClr val="0000CC"/>
                </a:solidFill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cs typeface="Kalpurush" panose="02000600000000000000" pitchFamily="2" charset="0"/>
              </a:rPr>
              <a:t>মূল</a:t>
            </a:r>
            <a:r>
              <a:rPr lang="en-US" sz="4800" b="1" dirty="0">
                <a:solidFill>
                  <a:srgbClr val="0000CC"/>
                </a:solidFill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cs typeface="Kalpurush" panose="02000600000000000000" pitchFamily="2" charset="0"/>
              </a:rPr>
              <a:t>বিষয়</a:t>
            </a:r>
            <a:r>
              <a:rPr lang="en-US" sz="4800" b="1" dirty="0">
                <a:solidFill>
                  <a:srgbClr val="0000CC"/>
                </a:solidFill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cs typeface="Kalpurush" panose="02000600000000000000" pitchFamily="2" charset="0"/>
              </a:rPr>
              <a:t>বুঝতে</a:t>
            </a:r>
            <a:r>
              <a:rPr lang="en-US" sz="4800" b="1" dirty="0">
                <a:solidFill>
                  <a:srgbClr val="0000CC"/>
                </a:solidFill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cs typeface="Kalpurush" panose="02000600000000000000" pitchFamily="2" charset="0"/>
              </a:rPr>
              <a:t>পারবে</a:t>
            </a:r>
            <a:r>
              <a:rPr lang="en-US" sz="4800" b="1" dirty="0">
                <a:solidFill>
                  <a:srgbClr val="0000CC"/>
                </a:solidFill>
                <a:cs typeface="Kalpurush" panose="02000600000000000000" pitchFamily="2" charset="0"/>
              </a:rPr>
              <a:t> </a:t>
            </a:r>
            <a:endParaRPr lang="bn-IN" sz="4800" b="1" dirty="0">
              <a:solidFill>
                <a:srgbClr val="0000CC"/>
              </a:solidFill>
              <a:cs typeface="Kalpurush" panose="02000600000000000000" pitchFamily="2" charset="0"/>
            </a:endParaRPr>
          </a:p>
          <a:p>
            <a:pPr algn="l"/>
            <a:r>
              <a:rPr lang="bn-IN" sz="4800" b="1" dirty="0">
                <a:solidFill>
                  <a:srgbClr val="FF0000"/>
                </a:solidFill>
                <a:cs typeface="Kalpurush" panose="02000600000000000000" pitchFamily="2" charset="0"/>
              </a:rPr>
              <a:t>বলাঃ</a:t>
            </a:r>
            <a:r>
              <a:rPr lang="en-US" sz="4800" b="1" dirty="0">
                <a:solidFill>
                  <a:srgbClr val="FF0000"/>
                </a:solidFill>
                <a:cs typeface="Kalpurush" panose="02000600000000000000" pitchFamily="2" charset="0"/>
              </a:rPr>
              <a:t> </a:t>
            </a:r>
            <a:r>
              <a:rPr lang="bn-IN" sz="4800" b="1" dirty="0">
                <a:solidFill>
                  <a:srgbClr val="FF0000"/>
                </a:solidFill>
                <a:cs typeface="Kalpurush" panose="02000600000000000000" pitchFamily="2" charset="0"/>
              </a:rPr>
              <a:t>১.১.১ যুক্তব</a:t>
            </a:r>
            <a:r>
              <a:rPr lang="en-US" sz="4800" b="1" dirty="0" err="1">
                <a:solidFill>
                  <a:srgbClr val="FF0000"/>
                </a:solidFill>
                <a:cs typeface="Kalpurush" panose="02000600000000000000" pitchFamily="2" charset="0"/>
              </a:rPr>
              <a:t>র্ণের</a:t>
            </a:r>
            <a:r>
              <a:rPr lang="bn-IN" sz="4800" b="1" dirty="0">
                <a:solidFill>
                  <a:srgbClr val="FF0000"/>
                </a:solidFill>
                <a:cs typeface="Kalpurush" panose="02000600000000000000" pitchFamily="2" charset="0"/>
              </a:rPr>
              <a:t> শব্দ স্পষ্ট ও শুদ্ধ ভাবে বলতে পারবে</a:t>
            </a:r>
            <a:r>
              <a:rPr lang="en-US" sz="4800" b="1" dirty="0">
                <a:solidFill>
                  <a:srgbClr val="FF0000"/>
                </a:solidFill>
                <a:cs typeface="Kalpurush" panose="02000600000000000000" pitchFamily="2" charset="0"/>
              </a:rPr>
              <a:t> </a:t>
            </a:r>
            <a:endParaRPr lang="bn-IN" sz="4800" b="1" dirty="0">
              <a:solidFill>
                <a:srgbClr val="FF0000"/>
              </a:solidFill>
              <a:cs typeface="Kalpurush" panose="02000600000000000000" pitchFamily="2" charset="0"/>
            </a:endParaRPr>
          </a:p>
          <a:p>
            <a:pPr algn="l"/>
            <a:r>
              <a:rPr lang="bn-IN" sz="4800" b="1">
                <a:solidFill>
                  <a:schemeClr val="accent4"/>
                </a:solidFill>
                <a:cs typeface="Kalpurush" panose="02000600000000000000" pitchFamily="2" charset="0"/>
              </a:rPr>
              <a:t>পড়াঃ</a:t>
            </a:r>
            <a:r>
              <a:rPr lang="en-US" sz="4800" b="1">
                <a:solidFill>
                  <a:schemeClr val="accent4"/>
                </a:solidFill>
                <a:cs typeface="Kalpurush" panose="02000600000000000000" pitchFamily="2" charset="0"/>
              </a:rPr>
              <a:t> </a:t>
            </a:r>
            <a:r>
              <a:rPr lang="bn-IN" sz="4800" b="1">
                <a:solidFill>
                  <a:schemeClr val="accent4"/>
                </a:solidFill>
                <a:cs typeface="Kalpurush" panose="02000600000000000000" pitchFamily="2" charset="0"/>
              </a:rPr>
              <a:t>১.১.২ </a:t>
            </a:r>
            <a:r>
              <a:rPr lang="bn-IN" sz="4800" b="1" dirty="0">
                <a:solidFill>
                  <a:schemeClr val="accent4"/>
                </a:solidFill>
                <a:cs typeface="Kalpurush" panose="02000600000000000000" pitchFamily="2" charset="0"/>
              </a:rPr>
              <a:t>যুক্তবর্ণ সংবলিত শব্দ শুদ্ধ উচ্চারণে পড়তে পারবে</a:t>
            </a:r>
          </a:p>
          <a:p>
            <a:pPr algn="l"/>
            <a:r>
              <a:rPr lang="bn-IN" sz="4800" b="1" dirty="0">
                <a:solidFill>
                  <a:srgbClr val="0000CC"/>
                </a:solidFill>
                <a:cs typeface="Kalpurush" panose="02000600000000000000" pitchFamily="2" charset="0"/>
              </a:rPr>
              <a:t>লেখাঃ ১.৪.১ যুক্তবর্ণ </a:t>
            </a:r>
            <a:r>
              <a:rPr lang="bn-IN" sz="4800" b="1">
                <a:solidFill>
                  <a:srgbClr val="0000CC"/>
                </a:solidFill>
                <a:cs typeface="Kalpurush" panose="02000600000000000000" pitchFamily="2" charset="0"/>
              </a:rPr>
              <a:t>ভেঙ্গে </a:t>
            </a:r>
            <a:r>
              <a:rPr lang="en-US" sz="4800" b="1">
                <a:solidFill>
                  <a:srgbClr val="0000CC"/>
                </a:solidFill>
                <a:cs typeface="Kalpurush" panose="02000600000000000000" pitchFamily="2" charset="0"/>
              </a:rPr>
              <a:t>লি</a:t>
            </a:r>
            <a:r>
              <a:rPr lang="bn-IN" sz="4800" b="1">
                <a:solidFill>
                  <a:srgbClr val="0000CC"/>
                </a:solidFill>
                <a:cs typeface="Kalpurush" panose="02000600000000000000" pitchFamily="2" charset="0"/>
              </a:rPr>
              <a:t>খতে </a:t>
            </a:r>
            <a:r>
              <a:rPr lang="bn-IN" sz="4800" b="1" dirty="0">
                <a:solidFill>
                  <a:srgbClr val="0000CC"/>
                </a:solidFill>
                <a:cs typeface="Kalpurush" panose="02000600000000000000" pitchFamily="2" charset="0"/>
              </a:rPr>
              <a:t>পারবে</a:t>
            </a:r>
            <a:endParaRPr lang="en-US" sz="4800" b="1" dirty="0">
              <a:solidFill>
                <a:srgbClr val="0000CC"/>
              </a:solidFill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2366" y="253672"/>
            <a:ext cx="636385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Kalpurush" panose="02000600000000000000" pitchFamily="2" charset="0"/>
                <a:cs typeface="Kalpurush" panose="02000600000000000000" pitchFamily="2" charset="0"/>
              </a:rPr>
              <a:t>শিখ</a:t>
            </a:r>
            <a:r>
              <a:rPr lang="bn-IN" sz="1150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11500">
                <a:latin typeface="Kalpurush" panose="02000600000000000000" pitchFamily="2" charset="0"/>
                <a:cs typeface="Kalpurush" panose="02000600000000000000" pitchFamily="2" charset="0"/>
              </a:rPr>
              <a:t>ফল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399" y="6515240"/>
            <a:ext cx="1084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প‌্রণয়নেঃ</a:t>
            </a:r>
            <a:r>
              <a:rPr lang="en-US" sz="1600" dirty="0"/>
              <a:t> </a:t>
            </a:r>
            <a:r>
              <a:rPr lang="en-US" sz="1600" dirty="0" err="1"/>
              <a:t>মোঃ</a:t>
            </a:r>
            <a:r>
              <a:rPr lang="en-US" sz="1600" dirty="0"/>
              <a:t> </a:t>
            </a:r>
            <a:r>
              <a:rPr lang="en-US" sz="1600" dirty="0" err="1"/>
              <a:t>সাজেদুল</a:t>
            </a:r>
            <a:r>
              <a:rPr lang="en-US" sz="1600" dirty="0"/>
              <a:t> </a:t>
            </a:r>
            <a:r>
              <a:rPr lang="en-US" sz="1600" dirty="0" err="1"/>
              <a:t>ইসলাম</a:t>
            </a:r>
            <a:r>
              <a:rPr lang="en-US" sz="1600" dirty="0"/>
              <a:t> </a:t>
            </a:r>
            <a:r>
              <a:rPr lang="en-US" sz="1600" dirty="0" err="1"/>
              <a:t>সাজ্জাদ</a:t>
            </a:r>
            <a:r>
              <a:rPr lang="en-US" sz="1600" dirty="0"/>
              <a:t> (</a:t>
            </a:r>
            <a:r>
              <a:rPr lang="en-US" sz="1600" dirty="0" err="1"/>
              <a:t>সহঃ</a:t>
            </a:r>
            <a:r>
              <a:rPr lang="en-US" sz="1600" dirty="0"/>
              <a:t> </a:t>
            </a:r>
            <a:r>
              <a:rPr lang="en-US" sz="1600" dirty="0" err="1"/>
              <a:t>শিক্ষক</a:t>
            </a:r>
            <a:r>
              <a:rPr lang="en-US" sz="1600" dirty="0"/>
              <a:t>) </a:t>
            </a:r>
            <a:r>
              <a:rPr lang="en-US" sz="1600" dirty="0" err="1"/>
              <a:t>বড়তিলাইন</a:t>
            </a:r>
            <a:r>
              <a:rPr lang="en-US" sz="1600" dirty="0"/>
              <a:t> </a:t>
            </a:r>
            <a:r>
              <a:rPr lang="en-US" sz="1600" dirty="0" err="1"/>
              <a:t>সরকারি</a:t>
            </a:r>
            <a:r>
              <a:rPr lang="en-US" sz="1600" dirty="0"/>
              <a:t> </a:t>
            </a:r>
            <a:r>
              <a:rPr lang="en-US" sz="1600" dirty="0" err="1"/>
              <a:t>প্রাথমিক</a:t>
            </a:r>
            <a:r>
              <a:rPr lang="en-US" sz="1600" dirty="0"/>
              <a:t> </a:t>
            </a:r>
            <a:r>
              <a:rPr lang="en-US" sz="1600" dirty="0" err="1"/>
              <a:t>বিদ‌্যালয়</a:t>
            </a:r>
            <a:r>
              <a:rPr lang="en-US" sz="1600" dirty="0"/>
              <a:t>। </a:t>
            </a:r>
            <a:r>
              <a:rPr lang="en-US" sz="1600" dirty="0" err="1"/>
              <a:t>বিরল</a:t>
            </a:r>
            <a:r>
              <a:rPr lang="en-US" sz="1600" dirty="0"/>
              <a:t>, </a:t>
            </a:r>
            <a:r>
              <a:rPr lang="en-US" sz="1600" dirty="0" err="1"/>
              <a:t>দিনাজপুর</a:t>
            </a:r>
            <a:r>
              <a:rPr lang="en-US" sz="1600" dirty="0"/>
              <a:t> । </a:t>
            </a:r>
            <a:r>
              <a:rPr lang="en-US" sz="1600" dirty="0" err="1"/>
              <a:t>মোবাইল</a:t>
            </a:r>
            <a:r>
              <a:rPr lang="en-US" sz="1600" dirty="0"/>
              <a:t> </a:t>
            </a:r>
            <a:r>
              <a:rPr lang="en-US" sz="1600" dirty="0" err="1"/>
              <a:t>নং</a:t>
            </a:r>
            <a:r>
              <a:rPr lang="en-US" sz="1600" dirty="0"/>
              <a:t>: ০১৭১০৫১৫৯৯৬( </a:t>
            </a:r>
            <a:r>
              <a:rPr lang="en-US" sz="1600" dirty="0" err="1"/>
              <a:t>ইমো+হোয়াটস</a:t>
            </a:r>
            <a:r>
              <a:rPr lang="en-US" sz="1600" dirty="0"/>
              <a:t> </a:t>
            </a:r>
            <a:r>
              <a:rPr lang="en-US" sz="1600" dirty="0" err="1"/>
              <a:t>অ‌্যাপস</a:t>
            </a:r>
            <a:r>
              <a:rPr lang="en-US" sz="1600" dirty="0"/>
              <a:t> 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0907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xmlns="" id="{11A82D40-542C-4AB3-8399-0B1DE78AEBEF}"/>
              </a:ext>
            </a:extLst>
          </p:cNvPr>
          <p:cNvSpPr/>
          <p:nvPr/>
        </p:nvSpPr>
        <p:spPr>
          <a:xfrm>
            <a:off x="3482110" y="89812"/>
            <a:ext cx="3953163" cy="926188"/>
          </a:xfrm>
          <a:prstGeom prst="horizontalScroll">
            <a:avLst/>
          </a:prstGeom>
          <a:solidFill>
            <a:srgbClr val="00B05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as-IN" sz="4400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sz="44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as-IN" sz="44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বনের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প্রাণী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617" y="4137891"/>
            <a:ext cx="3896489" cy="2091279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55" y="1142041"/>
            <a:ext cx="3787724" cy="2320984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7" y="1142041"/>
            <a:ext cx="3399175" cy="2217253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7" y="4034160"/>
            <a:ext cx="3399175" cy="2091279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ounded Rectangle 1"/>
          <p:cNvSpPr/>
          <p:nvPr/>
        </p:nvSpPr>
        <p:spPr>
          <a:xfrm>
            <a:off x="1609191" y="3415018"/>
            <a:ext cx="1154546" cy="56341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>
                <a:latin typeface="Kalpurush" panose="02000600000000000000" pitchFamily="2" charset="0"/>
                <a:cs typeface="Kalpurush" panose="02000600000000000000" pitchFamily="2" charset="0"/>
              </a:rPr>
              <a:t>বাঘ</a:t>
            </a:r>
            <a:endParaRPr lang="en-US" sz="32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54630" y="6294582"/>
            <a:ext cx="1154546" cy="56341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>
                <a:latin typeface="Kalpurush" panose="02000600000000000000" pitchFamily="2" charset="0"/>
                <a:cs typeface="Kalpurush" panose="02000600000000000000" pitchFamily="2" charset="0"/>
              </a:rPr>
              <a:t>কুমির</a:t>
            </a:r>
            <a:endParaRPr lang="en-US" sz="32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037684" y="3518749"/>
            <a:ext cx="1154546" cy="56341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>
                <a:latin typeface="Kalpurush" panose="02000600000000000000" pitchFamily="2" charset="0"/>
                <a:cs typeface="Kalpurush" panose="02000600000000000000" pitchFamily="2" charset="0"/>
              </a:rPr>
              <a:t>হরিণ</a:t>
            </a:r>
            <a:endParaRPr lang="en-US" sz="32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296588" y="6229170"/>
            <a:ext cx="1473012" cy="56341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>
                <a:latin typeface="Kalpurush" panose="02000600000000000000" pitchFamily="2" charset="0"/>
                <a:cs typeface="Kalpurush" panose="02000600000000000000" pitchFamily="2" charset="0"/>
              </a:rPr>
              <a:t>গুইসাপ</a:t>
            </a:r>
            <a:endParaRPr lang="en-US" sz="32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2399" y="6515240"/>
            <a:ext cx="1084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প‌্রণয়নেঃ</a:t>
            </a:r>
            <a:r>
              <a:rPr lang="en-US" sz="1600" dirty="0"/>
              <a:t> </a:t>
            </a:r>
            <a:r>
              <a:rPr lang="en-US" sz="1600" dirty="0" err="1"/>
              <a:t>মোঃ</a:t>
            </a:r>
            <a:r>
              <a:rPr lang="en-US" sz="1600" dirty="0"/>
              <a:t> </a:t>
            </a:r>
            <a:r>
              <a:rPr lang="en-US" sz="1600" dirty="0" err="1"/>
              <a:t>সাজেদুল</a:t>
            </a:r>
            <a:r>
              <a:rPr lang="en-US" sz="1600" dirty="0"/>
              <a:t> </a:t>
            </a:r>
            <a:r>
              <a:rPr lang="en-US" sz="1600" dirty="0" err="1"/>
              <a:t>ইসলাম</a:t>
            </a:r>
            <a:r>
              <a:rPr lang="en-US" sz="1600" dirty="0"/>
              <a:t> </a:t>
            </a:r>
            <a:r>
              <a:rPr lang="en-US" sz="1600" dirty="0" err="1"/>
              <a:t>সাজ্জাদ</a:t>
            </a:r>
            <a:r>
              <a:rPr lang="en-US" sz="1600" dirty="0"/>
              <a:t> (</a:t>
            </a:r>
            <a:r>
              <a:rPr lang="en-US" sz="1600" dirty="0" err="1"/>
              <a:t>সহঃ</a:t>
            </a:r>
            <a:r>
              <a:rPr lang="en-US" sz="1600" dirty="0"/>
              <a:t> </a:t>
            </a:r>
            <a:r>
              <a:rPr lang="en-US" sz="1600" dirty="0" err="1"/>
              <a:t>শিক্ষক</a:t>
            </a:r>
            <a:r>
              <a:rPr lang="en-US" sz="1600" dirty="0"/>
              <a:t>) </a:t>
            </a:r>
            <a:r>
              <a:rPr lang="en-US" sz="1600" dirty="0" err="1"/>
              <a:t>বড়তিলাইন</a:t>
            </a:r>
            <a:r>
              <a:rPr lang="en-US" sz="1600" dirty="0"/>
              <a:t> </a:t>
            </a:r>
            <a:r>
              <a:rPr lang="en-US" sz="1600" dirty="0" err="1"/>
              <a:t>সরকারি</a:t>
            </a:r>
            <a:r>
              <a:rPr lang="en-US" sz="1600" dirty="0"/>
              <a:t> </a:t>
            </a:r>
            <a:r>
              <a:rPr lang="en-US" sz="1600" dirty="0" err="1"/>
              <a:t>প্রাথমিক</a:t>
            </a:r>
            <a:r>
              <a:rPr lang="en-US" sz="1600" dirty="0"/>
              <a:t> </a:t>
            </a:r>
            <a:r>
              <a:rPr lang="en-US" sz="1600" dirty="0" err="1"/>
              <a:t>বিদ‌্যালয়</a:t>
            </a:r>
            <a:r>
              <a:rPr lang="en-US" sz="1600" dirty="0"/>
              <a:t>। </a:t>
            </a:r>
            <a:r>
              <a:rPr lang="en-US" sz="1600" dirty="0" err="1"/>
              <a:t>বিরল</a:t>
            </a:r>
            <a:r>
              <a:rPr lang="en-US" sz="1600" dirty="0"/>
              <a:t>, </a:t>
            </a:r>
            <a:r>
              <a:rPr lang="en-US" sz="1600" dirty="0" err="1"/>
              <a:t>দিনাজপুর</a:t>
            </a:r>
            <a:r>
              <a:rPr lang="en-US" sz="1600" dirty="0"/>
              <a:t> । </a:t>
            </a:r>
            <a:r>
              <a:rPr lang="en-US" sz="1600" dirty="0" err="1"/>
              <a:t>মোবাইল</a:t>
            </a:r>
            <a:r>
              <a:rPr lang="en-US" sz="1600" dirty="0"/>
              <a:t> </a:t>
            </a:r>
            <a:r>
              <a:rPr lang="en-US" sz="1600" dirty="0" err="1"/>
              <a:t>নং</a:t>
            </a:r>
            <a:r>
              <a:rPr lang="en-US" sz="1600" dirty="0"/>
              <a:t>: ০১৭১০৫১৫৯৯৬( </a:t>
            </a:r>
            <a:r>
              <a:rPr lang="en-US" sz="1600" dirty="0" err="1"/>
              <a:t>ইমো+হোয়াটস</a:t>
            </a:r>
            <a:r>
              <a:rPr lang="en-US" sz="1600" dirty="0"/>
              <a:t> </a:t>
            </a:r>
            <a:r>
              <a:rPr lang="en-US" sz="1600" dirty="0" err="1"/>
              <a:t>অ‌্যাপস</a:t>
            </a:r>
            <a:r>
              <a:rPr lang="en-US" sz="1600" dirty="0"/>
              <a:t> 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092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27" y="291548"/>
            <a:ext cx="5928944" cy="489005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8004" y="5790547"/>
            <a:ext cx="11026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বাংলাদেশের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দক্ষিণে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রয়েছে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প্রকৃতির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অপার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সম্ভার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সুন্দরবন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55" y="183660"/>
            <a:ext cx="4187696" cy="591690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8992A5D8-9B98-4449-9F7B-64870EFD0586}"/>
              </a:ext>
            </a:extLst>
          </p:cNvPr>
          <p:cNvSpPr/>
          <p:nvPr/>
        </p:nvSpPr>
        <p:spPr>
          <a:xfrm>
            <a:off x="835085" y="3352799"/>
            <a:ext cx="901351" cy="78509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2399" y="6515240"/>
            <a:ext cx="1084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প‌্রণয়নেঃ</a:t>
            </a:r>
            <a:r>
              <a:rPr lang="en-US" sz="1600" dirty="0"/>
              <a:t> </a:t>
            </a:r>
            <a:r>
              <a:rPr lang="en-US" sz="1600" dirty="0" err="1"/>
              <a:t>মোঃ</a:t>
            </a:r>
            <a:r>
              <a:rPr lang="en-US" sz="1600" dirty="0"/>
              <a:t> </a:t>
            </a:r>
            <a:r>
              <a:rPr lang="en-US" sz="1600" dirty="0" err="1"/>
              <a:t>সাজেদুল</a:t>
            </a:r>
            <a:r>
              <a:rPr lang="en-US" sz="1600" dirty="0"/>
              <a:t> </a:t>
            </a:r>
            <a:r>
              <a:rPr lang="en-US" sz="1600" dirty="0" err="1"/>
              <a:t>ইসলাম</a:t>
            </a:r>
            <a:r>
              <a:rPr lang="en-US" sz="1600" dirty="0"/>
              <a:t> </a:t>
            </a:r>
            <a:r>
              <a:rPr lang="en-US" sz="1600" dirty="0" err="1"/>
              <a:t>সাজ্জাদ</a:t>
            </a:r>
            <a:r>
              <a:rPr lang="en-US" sz="1600" dirty="0"/>
              <a:t> (</a:t>
            </a:r>
            <a:r>
              <a:rPr lang="en-US" sz="1600" dirty="0" err="1"/>
              <a:t>সহঃ</a:t>
            </a:r>
            <a:r>
              <a:rPr lang="en-US" sz="1600" dirty="0"/>
              <a:t> </a:t>
            </a:r>
            <a:r>
              <a:rPr lang="en-US" sz="1600" dirty="0" err="1"/>
              <a:t>শিক্ষক</a:t>
            </a:r>
            <a:r>
              <a:rPr lang="en-US" sz="1600" dirty="0"/>
              <a:t>) </a:t>
            </a:r>
            <a:r>
              <a:rPr lang="en-US" sz="1600" dirty="0" err="1"/>
              <a:t>বড়তিলাইন</a:t>
            </a:r>
            <a:r>
              <a:rPr lang="en-US" sz="1600" dirty="0"/>
              <a:t> </a:t>
            </a:r>
            <a:r>
              <a:rPr lang="en-US" sz="1600" dirty="0" err="1"/>
              <a:t>সরকারি</a:t>
            </a:r>
            <a:r>
              <a:rPr lang="en-US" sz="1600" dirty="0"/>
              <a:t> </a:t>
            </a:r>
            <a:r>
              <a:rPr lang="en-US" sz="1600" dirty="0" err="1"/>
              <a:t>প্রাথমিক</a:t>
            </a:r>
            <a:r>
              <a:rPr lang="en-US" sz="1600" dirty="0"/>
              <a:t> </a:t>
            </a:r>
            <a:r>
              <a:rPr lang="en-US" sz="1600" dirty="0" err="1"/>
              <a:t>বিদ‌্যালয়</a:t>
            </a:r>
            <a:r>
              <a:rPr lang="en-US" sz="1600" dirty="0"/>
              <a:t>। </a:t>
            </a:r>
            <a:r>
              <a:rPr lang="en-US" sz="1600" dirty="0" err="1"/>
              <a:t>বিরল</a:t>
            </a:r>
            <a:r>
              <a:rPr lang="en-US" sz="1600" dirty="0"/>
              <a:t>, </a:t>
            </a:r>
            <a:r>
              <a:rPr lang="en-US" sz="1600" dirty="0" err="1"/>
              <a:t>দিনাজপুর</a:t>
            </a:r>
            <a:r>
              <a:rPr lang="en-US" sz="1600" dirty="0"/>
              <a:t> । </a:t>
            </a:r>
            <a:r>
              <a:rPr lang="en-US" sz="1600" dirty="0" err="1"/>
              <a:t>মোবাইল</a:t>
            </a:r>
            <a:r>
              <a:rPr lang="en-US" sz="1600" dirty="0"/>
              <a:t> </a:t>
            </a:r>
            <a:r>
              <a:rPr lang="en-US" sz="1600" dirty="0" err="1"/>
              <a:t>নং</a:t>
            </a:r>
            <a:r>
              <a:rPr lang="en-US" sz="1600" dirty="0"/>
              <a:t>: ০১৭১০৫১৫৯৯৬( </a:t>
            </a:r>
            <a:r>
              <a:rPr lang="en-US" sz="1600" dirty="0" err="1"/>
              <a:t>ইমো+হোয়াটস</a:t>
            </a:r>
            <a:r>
              <a:rPr lang="en-US" sz="1600" dirty="0"/>
              <a:t> </a:t>
            </a:r>
            <a:r>
              <a:rPr lang="en-US" sz="1600" dirty="0" err="1"/>
              <a:t>অ‌্যাপস</a:t>
            </a:r>
            <a:r>
              <a:rPr lang="en-US" sz="1600" dirty="0"/>
              <a:t> 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0859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2244" y="5917703"/>
            <a:ext cx="10498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/>
                <a:cs typeface="Kalpurush" panose="02000600000000000000" pitchFamily="2" charset="0"/>
              </a:rPr>
              <a:t>সমুদ্রের</a:t>
            </a:r>
            <a:r>
              <a:rPr lang="en-US" sz="48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800" b="1" err="1">
                <a:latin typeface="NikoshBAN" panose="02000000000000000000"/>
                <a:cs typeface="Kalpurush" panose="02000600000000000000" pitchFamily="2" charset="0"/>
              </a:rPr>
              <a:t>কোল</a:t>
            </a:r>
            <a:r>
              <a:rPr lang="en-US" sz="4800" b="1">
                <a:latin typeface="NikoshBAN" panose="02000000000000000000"/>
                <a:cs typeface="Kalpurush" panose="02000600000000000000" pitchFamily="2" charset="0"/>
              </a:rPr>
              <a:t> ঘেঁষে </a:t>
            </a:r>
            <a:r>
              <a:rPr lang="en-US" sz="4800" b="1" dirty="0" err="1">
                <a:latin typeface="NikoshBAN" panose="02000000000000000000"/>
                <a:cs typeface="Kalpurush" panose="02000600000000000000" pitchFamily="2" charset="0"/>
              </a:rPr>
              <a:t>গড়ে</a:t>
            </a:r>
            <a:r>
              <a:rPr lang="en-US" sz="48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latin typeface="NikoshBAN" panose="02000000000000000000"/>
                <a:cs typeface="Kalpurush" panose="02000600000000000000" pitchFamily="2" charset="0"/>
              </a:rPr>
              <a:t>উঠেছে</a:t>
            </a:r>
            <a:r>
              <a:rPr lang="en-US" sz="48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latin typeface="NikoshBAN" panose="02000000000000000000"/>
                <a:cs typeface="Kalpurush" panose="02000600000000000000" pitchFamily="2" charset="0"/>
              </a:rPr>
              <a:t>এই</a:t>
            </a:r>
            <a:r>
              <a:rPr lang="en-US" sz="48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latin typeface="NikoshBAN" panose="02000000000000000000"/>
                <a:cs typeface="Kalpurush" panose="02000600000000000000" pitchFamily="2" charset="0"/>
              </a:rPr>
              <a:t>বিশাল</a:t>
            </a:r>
            <a:r>
              <a:rPr lang="en-US" sz="48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latin typeface="NikoshBAN" panose="02000000000000000000"/>
                <a:cs typeface="Kalpurush" panose="02000600000000000000" pitchFamily="2" charset="0"/>
              </a:rPr>
              <a:t>বন</a:t>
            </a:r>
            <a:r>
              <a:rPr lang="en-US" sz="4800" b="1" dirty="0">
                <a:latin typeface="NikoshBAN" panose="0200000000000000000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CCB9DB-3F37-4B7C-9192-156E5CC4BF42}"/>
              </a:ext>
            </a:extLst>
          </p:cNvPr>
          <p:cNvSpPr txBox="1"/>
          <p:nvPr/>
        </p:nvSpPr>
        <p:spPr>
          <a:xfrm>
            <a:off x="9847385" y="6564034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56"/>
            <a:ext cx="12192000" cy="563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6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4540" y="4314980"/>
            <a:ext cx="11712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এখানে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রয়েছে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যেমন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000" b="1" err="1">
                <a:latin typeface="NikoshBAN" panose="02000000000000000000"/>
                <a:cs typeface="Kalpurush" panose="02000600000000000000" pitchFamily="2" charset="0"/>
              </a:rPr>
              <a:t>প্রচুর</a:t>
            </a:r>
            <a:r>
              <a:rPr lang="en-US" sz="4000" b="1">
                <a:latin typeface="NikoshBAN" panose="02000000000000000000"/>
                <a:cs typeface="Kalpurush" panose="02000600000000000000" pitchFamily="2" charset="0"/>
              </a:rPr>
              <a:t> গাছপালা</a:t>
            </a:r>
            <a:r>
              <a:rPr lang="bn-IN" sz="4000" b="1">
                <a:latin typeface="NikoshBAN" panose="02000000000000000000"/>
                <a:cs typeface="Kalpurush" panose="02000600000000000000" pitchFamily="2" charset="0"/>
              </a:rPr>
              <a:t>, </a:t>
            </a:r>
            <a:r>
              <a:rPr lang="en-US" sz="4000" b="1">
                <a:latin typeface="NikoshBAN" panose="02000000000000000000"/>
                <a:cs typeface="Kalpurush" panose="02000600000000000000" pitchFamily="2" charset="0"/>
              </a:rPr>
              <a:t>কেওড়া 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ও </a:t>
            </a:r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সুন্দরী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000" b="1" err="1">
                <a:latin typeface="NikoshBAN" panose="02000000000000000000"/>
                <a:cs typeface="Kalpurush" panose="02000600000000000000" pitchFamily="2" charset="0"/>
              </a:rPr>
              <a:t>গাছের</a:t>
            </a:r>
            <a:r>
              <a:rPr lang="en-US" sz="4000" b="1">
                <a:latin typeface="NikoshBAN" panose="02000000000000000000"/>
                <a:cs typeface="Kalpurush" panose="02000600000000000000" pitchFamily="2" charset="0"/>
              </a:rPr>
              <a:t> বন</a:t>
            </a:r>
            <a:r>
              <a:rPr lang="bn-IN" sz="4000" b="1">
                <a:latin typeface="NikoshBAN" panose="02000000000000000000"/>
                <a:cs typeface="Kalpurush" panose="02000600000000000000" pitchFamily="2" charset="0"/>
              </a:rPr>
              <a:t>, </a:t>
            </a:r>
            <a:r>
              <a:rPr lang="en-US" sz="4000" b="1">
                <a:latin typeface="NikoshBAN" panose="02000000000000000000"/>
                <a:cs typeface="Kalpurush" panose="02000600000000000000" pitchFamily="2" charset="0"/>
              </a:rPr>
              <a:t>তেমনি </a:t>
            </a:r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রয়েছে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000" b="1" err="1">
                <a:latin typeface="NikoshBAN" panose="02000000000000000000"/>
                <a:cs typeface="Kalpurush" panose="02000600000000000000" pitchFamily="2" charset="0"/>
              </a:rPr>
              <a:t>নানা</a:t>
            </a:r>
            <a:r>
              <a:rPr lang="en-US" sz="4000" b="1">
                <a:latin typeface="NikoshBAN" panose="02000000000000000000"/>
                <a:cs typeface="Kalpurush" panose="02000600000000000000" pitchFamily="2" charset="0"/>
              </a:rPr>
              <a:t> প্রা</a:t>
            </a:r>
            <a:r>
              <a:rPr lang="bn-IN" sz="4000" b="1">
                <a:latin typeface="NikoshBAN" panose="02000000000000000000"/>
                <a:cs typeface="Kalpurush" panose="02000600000000000000" pitchFamily="2" charset="0"/>
              </a:rPr>
              <a:t>ণী, জীবজন্তু</a:t>
            </a:r>
            <a:r>
              <a:rPr lang="en-US" sz="4000" b="1">
                <a:latin typeface="NikoshBAN" panose="02000000000000000000"/>
                <a:cs typeface="Kalpurush" panose="02000600000000000000" pitchFamily="2" charset="0"/>
              </a:rPr>
              <a:t>।</a:t>
            </a:r>
            <a:endParaRPr lang="en-US" sz="4000" b="1" dirty="0">
              <a:latin typeface="NikoshBAN" panose="02000000000000000000"/>
              <a:cs typeface="Kalpurush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1" y="315214"/>
            <a:ext cx="3531390" cy="2797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35477" y="3305483"/>
            <a:ext cx="1702924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>
                <a:latin typeface="NikoshBAN" panose="02000000000000000000"/>
                <a:cs typeface="Kalpurush" panose="02000600000000000000" pitchFamily="2" charset="0"/>
              </a:rPr>
              <a:t>কেওড়া গাছ</a:t>
            </a:r>
            <a:endParaRPr lang="en-US" sz="2800" b="1">
              <a:latin typeface="NikoshBAN" panose="0200000000000000000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591" y="315213"/>
            <a:ext cx="3770336" cy="2797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765963" y="3278342"/>
            <a:ext cx="1588656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>
                <a:latin typeface="NikoshBAN" panose="02000000000000000000"/>
                <a:cs typeface="Kalpurush" panose="02000600000000000000" pitchFamily="2" charset="0"/>
              </a:rPr>
              <a:t>সুন্দরী গাছ</a:t>
            </a:r>
            <a:endParaRPr lang="en-US" sz="2800" b="1">
              <a:latin typeface="NikoshBAN" panose="0200000000000000000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948" y="183676"/>
            <a:ext cx="3370349" cy="2928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9421091" y="3305483"/>
            <a:ext cx="1265382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>
                <a:latin typeface="NikoshBAN" panose="02000000000000000000"/>
                <a:cs typeface="Kalpurush" panose="02000600000000000000" pitchFamily="2" charset="0"/>
              </a:rPr>
              <a:t>জীবজন্তু</a:t>
            </a:r>
            <a:endParaRPr lang="en-US" sz="2800" b="1">
              <a:latin typeface="NikoshBAN" panose="02000000000000000000"/>
              <a:cs typeface="Kalpurush" panose="020006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2399" y="6515240"/>
            <a:ext cx="1084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প‌্রণয়নেঃ</a:t>
            </a:r>
            <a:r>
              <a:rPr lang="en-US" sz="1600" dirty="0"/>
              <a:t> </a:t>
            </a:r>
            <a:r>
              <a:rPr lang="en-US" sz="1600" dirty="0" err="1"/>
              <a:t>মোঃ</a:t>
            </a:r>
            <a:r>
              <a:rPr lang="en-US" sz="1600" dirty="0"/>
              <a:t> </a:t>
            </a:r>
            <a:r>
              <a:rPr lang="en-US" sz="1600" dirty="0" err="1"/>
              <a:t>সাজেদুল</a:t>
            </a:r>
            <a:r>
              <a:rPr lang="en-US" sz="1600" dirty="0"/>
              <a:t> </a:t>
            </a:r>
            <a:r>
              <a:rPr lang="en-US" sz="1600" dirty="0" err="1"/>
              <a:t>ইসলাম</a:t>
            </a:r>
            <a:r>
              <a:rPr lang="en-US" sz="1600" dirty="0"/>
              <a:t> </a:t>
            </a:r>
            <a:r>
              <a:rPr lang="en-US" sz="1600" dirty="0" err="1"/>
              <a:t>সাজ্জাদ</a:t>
            </a:r>
            <a:r>
              <a:rPr lang="en-US" sz="1600" dirty="0"/>
              <a:t> (</a:t>
            </a:r>
            <a:r>
              <a:rPr lang="en-US" sz="1600" dirty="0" err="1"/>
              <a:t>সহঃ</a:t>
            </a:r>
            <a:r>
              <a:rPr lang="en-US" sz="1600" dirty="0"/>
              <a:t> </a:t>
            </a:r>
            <a:r>
              <a:rPr lang="en-US" sz="1600" dirty="0" err="1"/>
              <a:t>শিক্ষক</a:t>
            </a:r>
            <a:r>
              <a:rPr lang="en-US" sz="1600" dirty="0"/>
              <a:t>) </a:t>
            </a:r>
            <a:r>
              <a:rPr lang="en-US" sz="1600" dirty="0" err="1"/>
              <a:t>বড়তিলাইন</a:t>
            </a:r>
            <a:r>
              <a:rPr lang="en-US" sz="1600" dirty="0"/>
              <a:t> </a:t>
            </a:r>
            <a:r>
              <a:rPr lang="en-US" sz="1600" dirty="0" err="1"/>
              <a:t>সরকারি</a:t>
            </a:r>
            <a:r>
              <a:rPr lang="en-US" sz="1600" dirty="0"/>
              <a:t> </a:t>
            </a:r>
            <a:r>
              <a:rPr lang="en-US" sz="1600" dirty="0" err="1"/>
              <a:t>প্রাথমিক</a:t>
            </a:r>
            <a:r>
              <a:rPr lang="en-US" sz="1600" dirty="0"/>
              <a:t> </a:t>
            </a:r>
            <a:r>
              <a:rPr lang="en-US" sz="1600" dirty="0" err="1"/>
              <a:t>বিদ‌্যালয়</a:t>
            </a:r>
            <a:r>
              <a:rPr lang="en-US" sz="1600" dirty="0"/>
              <a:t>। </a:t>
            </a:r>
            <a:r>
              <a:rPr lang="en-US" sz="1600" dirty="0" err="1"/>
              <a:t>বিরল</a:t>
            </a:r>
            <a:r>
              <a:rPr lang="en-US" sz="1600" dirty="0"/>
              <a:t>, </a:t>
            </a:r>
            <a:r>
              <a:rPr lang="en-US" sz="1600" dirty="0" err="1"/>
              <a:t>দিনাজপুর</a:t>
            </a:r>
            <a:r>
              <a:rPr lang="en-US" sz="1600" dirty="0"/>
              <a:t> । </a:t>
            </a:r>
            <a:r>
              <a:rPr lang="en-US" sz="1600" dirty="0" err="1"/>
              <a:t>মোবাইল</a:t>
            </a:r>
            <a:r>
              <a:rPr lang="en-US" sz="1600" dirty="0"/>
              <a:t> </a:t>
            </a:r>
            <a:r>
              <a:rPr lang="en-US" sz="1600" dirty="0" err="1"/>
              <a:t>নং</a:t>
            </a:r>
            <a:r>
              <a:rPr lang="en-US" sz="1600" dirty="0"/>
              <a:t>: ০১৭১০৫১৫৯৯৬( </a:t>
            </a:r>
            <a:r>
              <a:rPr lang="en-US" sz="1600" dirty="0" err="1"/>
              <a:t>ইমো+হোয়াটস</a:t>
            </a:r>
            <a:r>
              <a:rPr lang="en-US" sz="1600" dirty="0"/>
              <a:t> </a:t>
            </a:r>
            <a:r>
              <a:rPr lang="en-US" sz="1600" dirty="0" err="1"/>
              <a:t>অ‌্যাপস</a:t>
            </a:r>
            <a:r>
              <a:rPr lang="en-US" sz="1600" dirty="0"/>
              <a:t> 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457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4184" y="4893054"/>
            <a:ext cx="11369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বিশ্বের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কোনো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কোনো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প্রাণীর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সঙ্গে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জড়িয়ে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থাকে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দেশের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নাম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বা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জায়গার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 panose="02000000000000000000"/>
                <a:cs typeface="Kalpurush" panose="02000600000000000000" pitchFamily="2" charset="0"/>
              </a:rPr>
              <a:t>নাম</a:t>
            </a:r>
            <a:r>
              <a:rPr lang="en-US" sz="4000" b="1" dirty="0">
                <a:latin typeface="NikoshBAN" panose="0200000000000000000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4184" y="6027985"/>
            <a:ext cx="10936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যেমন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ক্যাঙারু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বললেই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মনে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পড়ে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অস্ট্রেলিয়ার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কথা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4" y="-1182255"/>
            <a:ext cx="5429249" cy="66908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77140" y="4369834"/>
            <a:ext cx="1527142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2800">
                <a:latin typeface="Kalpurush" panose="02000600000000000000" pitchFamily="2" charset="0"/>
                <a:cs typeface="Kalpurush" panose="02000600000000000000" pitchFamily="2" charset="0"/>
              </a:rPr>
              <a:t>অস্ট্রেলিয়া</a:t>
            </a:r>
            <a:endParaRPr lang="en-US" sz="28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18972" y="120314"/>
            <a:ext cx="5976639" cy="4008341"/>
            <a:chOff x="6018972" y="120314"/>
            <a:chExt cx="5976639" cy="41453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972" y="120316"/>
              <a:ext cx="3055643" cy="4145390"/>
            </a:xfrm>
            <a:prstGeom prst="rect">
              <a:avLst/>
            </a:prstGeom>
            <a:ln w="38100" cap="sq">
              <a:solidFill>
                <a:srgbClr val="C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8824" y="120314"/>
              <a:ext cx="2856787" cy="4145392"/>
            </a:xfrm>
            <a:prstGeom prst="rect">
              <a:avLst/>
            </a:prstGeom>
            <a:ln w="38100" cap="sq">
              <a:solidFill>
                <a:srgbClr val="C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7879197" y="4250278"/>
            <a:ext cx="1117021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2800">
                <a:latin typeface="Kalpurush" panose="02000600000000000000" pitchFamily="2" charset="0"/>
                <a:cs typeface="Kalpurush" panose="02000600000000000000" pitchFamily="2" charset="0"/>
              </a:rPr>
              <a:t>ক্যাঙ্গারু</a:t>
            </a:r>
            <a:endParaRPr lang="en-US" sz="28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399" y="6515240"/>
            <a:ext cx="1084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প‌্রণয়নেঃ</a:t>
            </a:r>
            <a:r>
              <a:rPr lang="en-US" sz="1600" dirty="0"/>
              <a:t> </a:t>
            </a:r>
            <a:r>
              <a:rPr lang="en-US" sz="1600" dirty="0" err="1"/>
              <a:t>মোঃ</a:t>
            </a:r>
            <a:r>
              <a:rPr lang="en-US" sz="1600" dirty="0"/>
              <a:t> </a:t>
            </a:r>
            <a:r>
              <a:rPr lang="en-US" sz="1600" dirty="0" err="1"/>
              <a:t>সাজেদুল</a:t>
            </a:r>
            <a:r>
              <a:rPr lang="en-US" sz="1600" dirty="0"/>
              <a:t> </a:t>
            </a:r>
            <a:r>
              <a:rPr lang="en-US" sz="1600" dirty="0" err="1"/>
              <a:t>ইসলাম</a:t>
            </a:r>
            <a:r>
              <a:rPr lang="en-US" sz="1600" dirty="0"/>
              <a:t> </a:t>
            </a:r>
            <a:r>
              <a:rPr lang="en-US" sz="1600" dirty="0" err="1"/>
              <a:t>সাজ্জাদ</a:t>
            </a:r>
            <a:r>
              <a:rPr lang="en-US" sz="1600" dirty="0"/>
              <a:t> (</a:t>
            </a:r>
            <a:r>
              <a:rPr lang="en-US" sz="1600" dirty="0" err="1"/>
              <a:t>সহঃ</a:t>
            </a:r>
            <a:r>
              <a:rPr lang="en-US" sz="1600" dirty="0"/>
              <a:t> </a:t>
            </a:r>
            <a:r>
              <a:rPr lang="en-US" sz="1600" dirty="0" err="1"/>
              <a:t>শিক্ষক</a:t>
            </a:r>
            <a:r>
              <a:rPr lang="en-US" sz="1600" dirty="0"/>
              <a:t>) </a:t>
            </a:r>
            <a:r>
              <a:rPr lang="en-US" sz="1600" dirty="0" err="1"/>
              <a:t>বড়তিলাইন</a:t>
            </a:r>
            <a:r>
              <a:rPr lang="en-US" sz="1600" dirty="0"/>
              <a:t> </a:t>
            </a:r>
            <a:r>
              <a:rPr lang="en-US" sz="1600" dirty="0" err="1"/>
              <a:t>সরকারি</a:t>
            </a:r>
            <a:r>
              <a:rPr lang="en-US" sz="1600" dirty="0"/>
              <a:t> </a:t>
            </a:r>
            <a:r>
              <a:rPr lang="en-US" sz="1600" dirty="0" err="1"/>
              <a:t>প্রাথমিক</a:t>
            </a:r>
            <a:r>
              <a:rPr lang="en-US" sz="1600" dirty="0"/>
              <a:t> </a:t>
            </a:r>
            <a:r>
              <a:rPr lang="en-US" sz="1600" dirty="0" err="1"/>
              <a:t>বিদ‌্যালয়</a:t>
            </a:r>
            <a:r>
              <a:rPr lang="en-US" sz="1600" dirty="0"/>
              <a:t>। </a:t>
            </a:r>
            <a:r>
              <a:rPr lang="en-US" sz="1600" dirty="0" err="1"/>
              <a:t>বিরল</a:t>
            </a:r>
            <a:r>
              <a:rPr lang="en-US" sz="1600" dirty="0"/>
              <a:t>, </a:t>
            </a:r>
            <a:r>
              <a:rPr lang="en-US" sz="1600" dirty="0" err="1"/>
              <a:t>দিনাজপুর</a:t>
            </a:r>
            <a:r>
              <a:rPr lang="en-US" sz="1600" dirty="0"/>
              <a:t> । </a:t>
            </a:r>
            <a:r>
              <a:rPr lang="en-US" sz="1600" dirty="0" err="1"/>
              <a:t>মোবাইল</a:t>
            </a:r>
            <a:r>
              <a:rPr lang="en-US" sz="1600" dirty="0"/>
              <a:t> </a:t>
            </a:r>
            <a:r>
              <a:rPr lang="en-US" sz="1600" dirty="0" err="1"/>
              <a:t>নং</a:t>
            </a:r>
            <a:r>
              <a:rPr lang="en-US" sz="1600" dirty="0"/>
              <a:t>: ০১৭১০৫১৫৯৯৬( </a:t>
            </a:r>
            <a:r>
              <a:rPr lang="en-US" sz="1600" dirty="0" err="1"/>
              <a:t>ইমো+হোয়াটস</a:t>
            </a:r>
            <a:r>
              <a:rPr lang="en-US" sz="1600" dirty="0"/>
              <a:t> </a:t>
            </a:r>
            <a:r>
              <a:rPr lang="en-US" sz="1600" dirty="0" err="1"/>
              <a:t>অ‌্যাপস</a:t>
            </a:r>
            <a:r>
              <a:rPr lang="en-US" sz="1600" dirty="0"/>
              <a:t> 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7831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ikoshBAN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814</Words>
  <Application>Microsoft Office PowerPoint</Application>
  <PresentationFormat>Custom</PresentationFormat>
  <Paragraphs>111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Pedp4 WPBX4125BLF092402838</cp:lastModifiedBy>
  <cp:revision>241</cp:revision>
  <dcterms:created xsi:type="dcterms:W3CDTF">2020-02-10T13:26:11Z</dcterms:created>
  <dcterms:modified xsi:type="dcterms:W3CDTF">2026-07-21T05:18:15Z</dcterms:modified>
</cp:coreProperties>
</file>