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5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</p:sldIdLst>
  <p:sldSz cx="12192000" cy="6858000"/>
  <p:notesSz cx="6858000" cy="9144000"/>
  <p:embeddedFontLst>
    <p:embeddedFont>
      <p:font typeface="SolaimanLipi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Poppins" charset="0"/>
      <p:regular r:id="rId19"/>
      <p:bold r:id="rId20"/>
      <p:italic r:id="rId21"/>
      <p:boldItalic r:id="rId22"/>
    </p:embeddedFont>
    <p:embeddedFont>
      <p:font typeface="Hind Siliguri" charset="0"/>
      <p:regular r:id="rId23"/>
      <p:bold r:id="rId24"/>
    </p:embeddedFont>
    <p:embeddedFont>
      <p:font typeface="Hind Siliguri SemiBold" charset="0"/>
      <p:regular r:id="rId25"/>
      <p:bold r:id="rId26"/>
    </p:embeddedFont>
    <p:embeddedFont>
      <p:font typeface="Noto Serif Bengali" charset="0"/>
      <p:regular r:id="rId27"/>
      <p:bold r:id="rId28"/>
    </p:embeddedFont>
    <p:embeddedFont>
      <p:font typeface="Hind Siliguri Medium" charset="0"/>
      <p:regular r:id="rId29"/>
      <p:bold r:id="rId30"/>
    </p:embeddedFont>
    <p:embeddedFont>
      <p:font typeface="Noto Serif Bengali SemiBold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603163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97905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6900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1428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595437" y="2369641"/>
            <a:ext cx="9001125" cy="9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5" b="1" i="0" u="none" strike="noStrike" cap="none" dirty="0" err="1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আজকের</a:t>
            </a:r>
            <a:r>
              <a:rPr lang="en-US" sz="6375" b="1" i="0" u="none" strike="noStrike" cap="none" dirty="0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 </a:t>
            </a:r>
            <a:r>
              <a:rPr lang="en-US" sz="6375" b="1" i="0" u="none" strike="noStrike" cap="none" dirty="0" err="1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ক্লাসে</a:t>
            </a:r>
            <a:r>
              <a:rPr lang="en-US" sz="6375" b="1" i="0" u="none" strike="noStrike" cap="none" dirty="0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 </a:t>
            </a:r>
            <a:r>
              <a:rPr lang="en-US" sz="6375" b="1" i="0" u="none" strike="noStrike" cap="none" dirty="0" err="1">
                <a:solidFill>
                  <a:srgbClr val="3B82F6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স্বাগতম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3893641"/>
            <a:ext cx="8572500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আমাদের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শিক্ষা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ও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শেখার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এই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যাত্রায়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তোমাদের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সবাইকে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পেয়ে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আমরা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অত্যন্ত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আনন্দিত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চলো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,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নতুন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কিছু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শিখি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!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985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305276" y="2317402"/>
            <a:ext cx="115814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পাঠ মূল্যায়ন ও প্রশ্নোত্তর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581025" y="3250852"/>
            <a:ext cx="1102995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রিসালাত সম্পর্কে আমরা যা শিখলাম, তা থেকে এসো নিজেদের যাচাই করি—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86" name="Google Shape;186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6912" y="3997523"/>
            <a:ext cx="24384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5812" y="3997523"/>
            <a:ext cx="2486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2337" y="3997523"/>
            <a:ext cx="295275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1428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595437" y="2198042"/>
            <a:ext cx="9001125" cy="9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5" b="1" i="0" u="none" strike="noStrike" cap="none" dirty="0" err="1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ধন্যবাদ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3722042"/>
            <a:ext cx="85725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আজকের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ক্লাসে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অংশগ্রহণ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করার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জন্য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তোমাদের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সবাইকে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1" i="0" u="none" strike="noStrike" cap="none" dirty="0" err="1">
                <a:solidFill>
                  <a:srgbClr val="3B82F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অনেক</a:t>
            </a:r>
            <a:r>
              <a:rPr lang="en-US" sz="2400" b="1" i="0" u="none" strike="noStrike" cap="none" dirty="0">
                <a:solidFill>
                  <a:srgbClr val="3B82F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1" i="0" u="none" strike="noStrike" cap="none" dirty="0" err="1">
                <a:solidFill>
                  <a:srgbClr val="3B82F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ধন্যবাদ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তোমরা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খুব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দারুণ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কাজ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করেছ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!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কোনো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প্রশ্ন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থাকলে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নির্দ্বিধায়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জিজ্ঞাসা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করতে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পারো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7529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295775" y="2290911"/>
            <a:ext cx="360045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A7F3D0"/>
                </a:solidFill>
                <a:latin typeface="SolaimanLipi" panose="03000609000000000000" pitchFamily="65" charset="0"/>
                <a:ea typeface="Hind Siliguri SemiBold"/>
                <a:cs typeface="SolaimanLipi" panose="03000609000000000000" pitchFamily="65" charset="0"/>
                <a:sym typeface="Hind Siliguri SemiBold"/>
              </a:rPr>
              <a:t>ইসলাম শিক্ষা | ষষ্ঠ শ্রেণি (প্রথম অধ্যায়)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267490" y="2768947"/>
            <a:ext cx="3657019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পাঠ</a:t>
            </a:r>
            <a:r>
              <a:rPr lang="en-US" sz="4800" b="1" i="0" u="none" strike="noStrike" cap="none" dirty="0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৬: </a:t>
            </a:r>
            <a:r>
              <a:rPr lang="en-US" sz="4800" b="1" i="0" u="none" strike="noStrike" cap="none" dirty="0" err="1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রিসালাত</a:t>
            </a:r>
            <a:endParaRPr sz="11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543300" y="4161383"/>
            <a:ext cx="51054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FEF08A"/>
                </a:solidFill>
                <a:latin typeface="SolaimanLipi" panose="03000609000000000000" pitchFamily="65" charset="0"/>
                <a:ea typeface="Hind Siliguri Medium"/>
                <a:cs typeface="SolaimanLipi" panose="03000609000000000000" pitchFamily="65" charset="0"/>
                <a:sym typeface="Hind Siliguri Medium"/>
              </a:rPr>
              <a:t>আল্লাহর বাণী মানুষের নিকট পৌঁছে দেওয়ার পবিত্র দায়িত্ব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543300" y="4018508"/>
            <a:ext cx="5105400" cy="9525"/>
          </a:xfrm>
          <a:prstGeom prst="rect">
            <a:avLst/>
          </a:prstGeom>
          <a:solidFill>
            <a:srgbClr val="FEF0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9500" y="-47625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62000" y="5238750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4614861" y="1889920"/>
            <a:ext cx="2962275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 SemiBold"/>
              </a:rPr>
              <a:t>শিক্ষক</a:t>
            </a:r>
            <a:r>
              <a:rPr lang="en-US" sz="28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 SemiBold"/>
              </a:rPr>
              <a:t> </a:t>
            </a:r>
            <a:r>
              <a:rPr lang="en-US" sz="28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 SemiBold"/>
              </a:rPr>
              <a:t>পরিচিতি</a:t>
            </a:r>
            <a:endParaRPr sz="24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024709" y="2782297"/>
            <a:ext cx="814258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1" i="0" u="none" strike="noStrike" cap="none" dirty="0" err="1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মোঃ</a:t>
            </a:r>
            <a:r>
              <a:rPr lang="en-US" sz="5625" b="1" i="0" u="none" strike="noStrike" cap="none" dirty="0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 </a:t>
            </a:r>
            <a:r>
              <a:rPr lang="en-US" sz="5625" b="1" i="0" u="none" strike="noStrike" cap="none" dirty="0" err="1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নূরুল</a:t>
            </a:r>
            <a:r>
              <a:rPr lang="en-US" sz="5625" b="1" i="0" u="none" strike="noStrike" cap="none" dirty="0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 </a:t>
            </a:r>
            <a:r>
              <a:rPr lang="en-US" sz="5625" b="1" i="0" u="none" strike="noStrike" cap="none" dirty="0" err="1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আমিন</a:t>
            </a:r>
            <a:endParaRPr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167099" y="3737633"/>
            <a:ext cx="5857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সহকারী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শিক্ষক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(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ইসলাম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শিক্ষা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চিনামূড়া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এল.এন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উচ্চ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বিদ্যালয়</a:t>
            </a:r>
            <a:endParaRPr lang="en-US" sz="2400" dirty="0" smtClean="0">
              <a:solidFill>
                <a:srgbClr val="FEF08A"/>
              </a:solidFill>
              <a:latin typeface="SolaimanLipi" pitchFamily="66" charset="0"/>
              <a:cs typeface="SolaimanLipi" pitchFamily="66" charset="0"/>
              <a:sym typeface="Hind Siligu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দাউদকান্দি,কুমিল্লা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।</a:t>
            </a:r>
          </a:p>
        </p:txBody>
      </p:sp>
    </p:spTree>
    <p:extLst>
      <p:ext uri="{BB962C8B-B14F-4D97-AF65-F5344CB8AC3E}">
        <p14:creationId xmlns="" xmlns:p14="http://schemas.microsoft.com/office/powerpoint/2010/main" val="39879477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842319"/>
            <a:ext cx="5324475" cy="207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842319"/>
            <a:ext cx="5324475" cy="207808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923925" y="3329880"/>
            <a:ext cx="487060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047857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আভিধানিক অর্থ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923925" y="3691830"/>
            <a:ext cx="4638675" cy="19050"/>
          </a:xfrm>
          <a:prstGeom prst="rect">
            <a:avLst/>
          </a:prstGeom>
          <a:solidFill>
            <a:srgbClr val="BBF7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923925" y="3853755"/>
            <a:ext cx="4638675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'রিসালাত' (الرَّسَالَةُ) একটি আরবি শব্দ। এর অর্থ হচ্ছে— </a:t>
            </a: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বার্তা, খবর, চিঠি, সংবাদ বহন করা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কিংবা কোনো মহৎ কাজের দায়িত্ব বহন করা।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6629400" y="3185219"/>
            <a:ext cx="487060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047857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পারিভাষিক অর্থ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6629400" y="3547169"/>
            <a:ext cx="4638675" cy="19050"/>
          </a:xfrm>
          <a:prstGeom prst="rect">
            <a:avLst/>
          </a:prstGeom>
          <a:solidFill>
            <a:srgbClr val="BBF7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6629400" y="3709094"/>
            <a:ext cx="4638675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ইসলামী শরিয়তের পরিভাষায়, মহান আল্লাহর পবিত্র বাণী ও বিধিবিধান মানুষের কাছে পৌঁছে দেওয়ার পবিত্র দায়িত্ব ও কর্তব্যকে </a:t>
            </a: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রিসালাত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বলা হয়।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রিসালাতের পরিচয় ও অর্থ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animBg="1"/>
      <p:bldP spid="100" grpId="0"/>
      <p:bldP spid="101" grpId="0"/>
      <p:bldP spid="102" grpId="0" animBg="1"/>
      <p:bldP spid="103" grpId="0"/>
      <p:bldP spid="104" grpId="0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2214562"/>
            <a:ext cx="53244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914400" y="2755850"/>
            <a:ext cx="499110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তাওহিদের দাওয়াত: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মানুষকে এক ও অদ্বিতীয় আল্লাহর দিকে আহ্বান করা এবং শিরক থেকে দূরে রাখা।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914400" y="3506241"/>
            <a:ext cx="499110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সত্য ও ন্যায়ের পথ প্রদর্শন: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মানবজাতিকে সঠিক, সহজ ও সরল এবং সত্যের পথ দেখানো।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914400" y="4256633"/>
            <a:ext cx="499110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উত্তম চরিত্র গঠন: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মানুষকে সুন্দর ব্যবহার, সততা ও নৈতিকতার মাধ্যমে জীবন সাজানোর শিক্ষা দেওয়া।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15" name="Google Shape;115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6025" y="2224087"/>
            <a:ext cx="5305425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2789187"/>
            <a:ext cx="1809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3539579"/>
            <a:ext cx="1809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4289970"/>
            <a:ext cx="18097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নবি-রাসুলগণের মূল কাজসমূহ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9" grpId="0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581025" y="581025"/>
            <a:ext cx="5540692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নবি ও রাসুল-এর পার্থক্য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581025" y="1123950"/>
            <a:ext cx="52768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pic>
        <p:nvPicPr>
          <p:cNvPr id="128" name="Google Shape;12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9525"/>
            <a:ext cx="5848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581025" y="2960489"/>
            <a:ext cx="527685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১. রাসুল (الرَّسُولُ):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যাঁদের ওপর নতুন আসমানি কিতাব ও শরিয়ত নাজিল হয়েছে, তাঁদের রাসুল বলা হয়।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581025" y="3682305"/>
            <a:ext cx="527685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২. নবি (النَّبِيُّ):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যাঁদের ওপর নতুন কিতাব নাজিল হয়নি, বরং পূর্ববর্তী রাসুলের শরিয়ত প্রচার করেছেন, তাঁদের নবি বলা হয়।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581025" y="4518421"/>
            <a:ext cx="527685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D9770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"প্রত্যেক রাসুলই নবি, কিন্তু প্রত্যেক নবি রাসুল নন।"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581025" y="4404121"/>
            <a:ext cx="527685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 animBg="1"/>
      <p:bldP spid="129" grpId="0"/>
      <p:bldP spid="130" grpId="0"/>
      <p:bldP spid="131" grpId="0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639466"/>
            <a:ext cx="3517850" cy="248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7000" y="2639466"/>
            <a:ext cx="3517850" cy="248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2975" y="2639466"/>
            <a:ext cx="3517850" cy="248394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803117" y="3734841"/>
            <a:ext cx="307366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ইমানের অপরিহার্য অঙ্গ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876300" y="4096791"/>
            <a:ext cx="29273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তাওহিদ বা আল্লাহর একত্ববাদে বিশ্বাসের সাথে সাথে রিসালাতে বিশ্বাস করা ইমানের অন্যতম প্রধান শর্ত।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4559092" y="3734841"/>
            <a:ext cx="307366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কালিমার দ্বিতীয় অংশ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4632275" y="4096791"/>
            <a:ext cx="29273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আমাদের মূল কালিমা 'লা ইলাহা ইল্লাল্লাহু মুহাম্মাদুর রাসুলুল্লাহ' এর দ্বিতীয়াংশের মাধ্যমে রিসালাতের সাক্ষ্য দেওয়া হয়।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8315068" y="3734841"/>
            <a:ext cx="307366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পরকালীন মুক্তি ও জান্নাত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8388250" y="4096791"/>
            <a:ext cx="29273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নবি-রাসুলগণকে বিশ্বাস ও অনুসরণ না করলে মানুষের ইমান পূর্ণ হয় না এবং আখিরাতে মুক্তি লাভ করা যায় না।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47" name="Google Shape;147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49375" y="3068091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81538" y="3068091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61326" y="3068091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রিসালাতে বিশ্বাসের গুরুত্ব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/>
      <p:bldP spid="143" grpId="0"/>
      <p:bldP spid="144" grpId="0"/>
      <p:bldP spid="145" grpId="0"/>
      <p:bldP spid="146" grpId="0"/>
      <p:bldP spid="150" grpId="0"/>
      <p:bldP spid="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2047875" y="2782341"/>
            <a:ext cx="8572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১. নিষ্পাপ ও পুতপবিত্র (মাসুম):</a:t>
            </a:r>
            <a:r>
              <a:rPr lang="en-US" sz="1500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নবি-রাসুলগণ জন্মগতভাবে সকল প্রকার পাপ, অন্যায় ও অশ্লীল কাজ থেকে মুক্ত ছিলেন।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2047875" y="3311872"/>
            <a:ext cx="85725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২. মানবজাতির মধ্যে শ্রেষ্ঠ:</a:t>
            </a:r>
            <a:r>
              <a:rPr lang="en-US" sz="1500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তাঁরা কোনো দেবতা বা ফেরেশতা ছিলেন না, বরং মানুষ হিসেবে চরিত্রের দিক থেকে সৃষ্টি জগতের সেরা ছিলেন।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2047875" y="4146202"/>
            <a:ext cx="85725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৩. ওহি প্রাপ্ত ও মনোনীত:</a:t>
            </a:r>
            <a:r>
              <a:rPr lang="en-US" sz="1500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তাঁরা নিজেদের ইচ্ছায় নবি হননি, বরং আল্লাহ তাআলা স্বয়ং তাঁদের মনোনীত করে জিবরাইল (আ.)-এর মাধ্যমে ওহি পাঠাতেন।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60" name="Google Shape;160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875" y="288125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6875" y="3419575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6875" y="4245113"/>
            <a:ext cx="2857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নবি-রাসুলগণের অসাধারণ বৈশিষ্ট্যসমূহ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  <p:bldP spid="163" grpId="0"/>
      <p:bldP spid="1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/>
          <p:nvPr/>
        </p:nvSpPr>
        <p:spPr>
          <a:xfrm>
            <a:off x="1408211" y="2840384"/>
            <a:ext cx="9375427" cy="868560"/>
          </a:xfrm>
          <a:prstGeom prst="roundRect">
            <a:avLst>
              <a:gd name="adj" fmla="val 17546"/>
            </a:avLst>
          </a:prstGeom>
          <a:solidFill>
            <a:srgbClr val="F0F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1979711" y="3030884"/>
            <a:ext cx="8232427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"</a:t>
            </a:r>
            <a:r>
              <a:rPr lang="en-US" sz="2400" b="1" i="0" u="none" strike="noStrike" cap="none" dirty="0" err="1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নিশ্চয়ই</a:t>
            </a:r>
            <a:r>
              <a:rPr lang="en-US" sz="24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</a:t>
            </a:r>
            <a:r>
              <a:rPr lang="en-US" sz="2400" b="1" i="0" u="none" strike="noStrike" cap="none" dirty="0" err="1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তোমাদের</a:t>
            </a:r>
            <a:r>
              <a:rPr lang="en-US" sz="24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</a:t>
            </a:r>
            <a:r>
              <a:rPr lang="en-US" sz="2400" b="1" i="0" u="none" strike="noStrike" cap="none" dirty="0" err="1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জন্য</a:t>
            </a:r>
            <a:r>
              <a:rPr lang="en-US" sz="24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</a:t>
            </a:r>
            <a:r>
              <a:rPr lang="en-US" sz="2400" b="1" i="0" u="none" strike="noStrike" cap="none" dirty="0" err="1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আল্লাহর</a:t>
            </a:r>
            <a:r>
              <a:rPr lang="en-US" sz="24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</a:t>
            </a:r>
            <a:r>
              <a:rPr lang="en-US" sz="2400" b="1" i="0" u="none" strike="noStrike" cap="none" dirty="0" err="1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রাসুলের</a:t>
            </a:r>
            <a:r>
              <a:rPr lang="en-US" sz="24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</a:t>
            </a:r>
            <a:r>
              <a:rPr lang="en-US" sz="2400" b="1" i="0" u="none" strike="noStrike" cap="none" dirty="0" err="1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মধ্যে</a:t>
            </a:r>
            <a:r>
              <a:rPr lang="en-US" sz="24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</a:t>
            </a:r>
            <a:r>
              <a:rPr lang="en-US" sz="2400" b="1" i="0" u="none" strike="noStrike" cap="none" dirty="0" err="1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রয়েছে</a:t>
            </a:r>
            <a:r>
              <a:rPr lang="en-US" sz="24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</a:t>
            </a:r>
            <a:r>
              <a:rPr lang="en-US" sz="2400" b="1" i="0" u="none" strike="noStrike" cap="none" dirty="0" err="1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উত্তম</a:t>
            </a:r>
            <a:r>
              <a:rPr lang="en-US" sz="24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</a:t>
            </a:r>
            <a:r>
              <a:rPr lang="en-US" sz="2400" b="1" i="0" u="none" strike="noStrike" cap="none" dirty="0" err="1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আদর্শ</a:t>
            </a:r>
            <a:r>
              <a:rPr lang="en-US" sz="24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।"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1408211" y="2840384"/>
            <a:ext cx="57150" cy="868560"/>
          </a:xfrm>
          <a:prstGeom prst="rect">
            <a:avLst/>
          </a:prstGeom>
          <a:solidFill>
            <a:srgbClr val="047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10726489" y="2840384"/>
            <a:ext cx="57150" cy="868560"/>
          </a:xfrm>
          <a:prstGeom prst="rect">
            <a:avLst/>
          </a:prstGeom>
          <a:solidFill>
            <a:srgbClr val="047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1408211" y="3947070"/>
            <a:ext cx="937542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1" u="none" strike="noStrike" cap="none">
                <a:solidFill>
                  <a:srgbClr val="D9770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— সূরা আল-আহযাব, আয়াত: ২১ 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1408211" y="4623345"/>
            <a:ext cx="9375427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সর্বশেষ ও সর্বশ্রেষ্ঠ নবি হযরত মুহাম্মদ (স.)-এর দেখানো সুন্দর ও পুণ্যময় পথ অনুসরণ করে জীবন পরিচালনা করাই আমাদের প্রধান লক্ষ্য।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1408211" y="4480470"/>
            <a:ext cx="9375427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আমাদের জন্য সর্বোত্তম আদর্শ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/>
      <p:bldP spid="172" grpId="0" animBg="1"/>
      <p:bldP spid="173" grpId="0" animBg="1"/>
      <p:bldP spid="174" grpId="0"/>
      <p:bldP spid="175" grpId="0"/>
      <p:bldP spid="176" grpId="0" animBg="1"/>
      <p:bldP spid="177" grpId="0"/>
      <p:bldP spid="1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467</Words>
  <Application>Microsoft Office PowerPoint</Application>
  <PresentationFormat>Custom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SolaimanLipi</vt:lpstr>
      <vt:lpstr>Calibri</vt:lpstr>
      <vt:lpstr>Poppins</vt:lpstr>
      <vt:lpstr>Hind Siliguri</vt:lpstr>
      <vt:lpstr>Hind Siliguri SemiBold</vt:lpstr>
      <vt:lpstr>Noto Serif Bengali</vt:lpstr>
      <vt:lpstr>Hind Siliguri Medium</vt:lpstr>
      <vt:lpstr>Noto Serif Bengali SemiBold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6</cp:revision>
  <dcterms:modified xsi:type="dcterms:W3CDTF">2026-07-21T05:19:08Z</dcterms:modified>
</cp:coreProperties>
</file>