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69" r:id="rId4"/>
    <p:sldId id="268" r:id="rId5"/>
    <p:sldId id="258" r:id="rId6"/>
    <p:sldId id="259" r:id="rId7"/>
    <p:sldId id="260" r:id="rId8"/>
    <p:sldId id="261" r:id="rId9"/>
    <p:sldId id="262" r:id="rId10"/>
    <p:sldId id="264" r:id="rId11"/>
    <p:sldId id="265" r:id="rId12"/>
    <p:sldId id="266" r:id="rId13"/>
    <p:sldId id="267" r:id="rId14"/>
    <p:sldId id="271" r:id="rId15"/>
    <p:sldId id="270" r:id="rId16"/>
    <p:sldId id="26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10" d="100"/>
          <a:sy n="110" d="100"/>
        </p:scale>
        <p:origin x="63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272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264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855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792943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771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89856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4423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945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051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745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3926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259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623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40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29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416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183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55C3C68-44D5-4B3A-9407-7A0736FE32B2}" type="datetimeFigureOut">
              <a:rPr lang="en-US" smtClean="0"/>
              <a:t>7/21/2026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08547D1-6655-4979-8C43-BC41346528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2894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sobujstate@gmail.com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7F67736-622B-55F0-E2B5-B58528868022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83198B-2507-7ED3-279E-20034DC69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091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98CED381-B7E9-37BB-B387-4C9E3AA1C46B}"/>
              </a:ext>
            </a:extLst>
          </p:cNvPr>
          <p:cNvSpPr/>
          <p:nvPr/>
        </p:nvSpPr>
        <p:spPr>
          <a:xfrm>
            <a:off x="403787" y="1064689"/>
            <a:ext cx="5130238" cy="384903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নিরাপদ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শক্তিশালী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পাসও</a:t>
            </a:r>
            <a:r>
              <a:rPr lang="bn-IN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য়া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র্ড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32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ব্যক্তিগত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গোপন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রাখা</a:t>
            </a:r>
            <a:endParaRPr lang="en-US" sz="32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অপরিচিত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লিংকে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32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ভু</a:t>
            </a:r>
            <a:r>
              <a:rPr lang="bn-IN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য়া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32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বিশ্বস্ত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</a:t>
            </a:r>
            <a:r>
              <a:rPr lang="bn-IN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বসাইট</a:t>
            </a:r>
            <a:r>
              <a:rPr lang="en-US" sz="32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32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4C2F1C-9A30-B332-E1C0-FE07CB2B7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9031" y="1014934"/>
            <a:ext cx="5358093" cy="36287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A3B13E-B08E-BFEE-2285-B4F2A3664A5B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371933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2D16762-3903-D98D-A109-E1D8C2258375}"/>
              </a:ext>
            </a:extLst>
          </p:cNvPr>
          <p:cNvSpPr/>
          <p:nvPr/>
        </p:nvSpPr>
        <p:spPr>
          <a:xfrm>
            <a:off x="163233" y="1156633"/>
            <a:ext cx="5932767" cy="361539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4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দ্বায়ি</a:t>
            </a:r>
            <a:r>
              <a:rPr lang="en-US" sz="44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ত্বশীল</a:t>
            </a:r>
            <a:r>
              <a:rPr lang="en-US" sz="44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4400" b="1" dirty="0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FFFF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4400" b="1" dirty="0">
              <a:solidFill>
                <a:srgbClr val="FFFF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কপিরাইট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আইন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মেনে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চলা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অনলাইনে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শালীন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আচরণ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অন্যের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অনুমতি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ছাড়া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র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AD0883-8637-7AD6-7505-42E8D2F07A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26" y="1156633"/>
            <a:ext cx="5010150" cy="352966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D5871E-7356-C08D-09E6-8B57C3829A7D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422545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2693DB-0B23-74F5-8937-79C886300632}"/>
              </a:ext>
            </a:extLst>
          </p:cNvPr>
          <p:cNvSpPr/>
          <p:nvPr/>
        </p:nvSpPr>
        <p:spPr>
          <a:xfrm>
            <a:off x="1314450" y="1152524"/>
            <a:ext cx="9248775" cy="4324351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6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bn-IN" sz="6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ঃ </a:t>
            </a:r>
            <a:r>
              <a:rPr lang="en-US" sz="6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r>
              <a:rPr lang="en-US" sz="6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66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১.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b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২.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৩টি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b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৩. ই-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বুকের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২টি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D1CE5B-0A6E-3704-08A2-BCC6AC620DBF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153598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A6BE7-885B-CD45-68EA-4B3B0C7ADC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D02A47-5BC3-F0DC-FD2D-EA38EA1D65D0}"/>
              </a:ext>
            </a:extLst>
          </p:cNvPr>
          <p:cNvSpPr/>
          <p:nvPr/>
        </p:nvSpPr>
        <p:spPr>
          <a:xfrm>
            <a:off x="781050" y="923924"/>
            <a:ext cx="10639425" cy="4324351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</a:t>
            </a:r>
            <a:r>
              <a:rPr lang="bn-IN" sz="6600" u="sng" dirty="0"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6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bn-IN" sz="6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ঃ ১০ </a:t>
            </a:r>
            <a:r>
              <a:rPr lang="en-US" sz="6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66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পোস্টার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চার্ট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</a:t>
            </a:r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য়ঃ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i="1" dirty="0"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bn-IN" sz="4400" i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নিরাপদ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দ্বায়িত্বশীলভাবে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’’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2CE61D-E1F9-9CDD-2B8B-EEE0D1CB8619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224080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41ECE-9B21-5ABC-822B-B61557A75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B9E926-E813-6577-16DE-388EDE1973BE}"/>
              </a:ext>
            </a:extLst>
          </p:cNvPr>
          <p:cNvSpPr/>
          <p:nvPr/>
        </p:nvSpPr>
        <p:spPr>
          <a:xfrm>
            <a:off x="3933826" y="17283"/>
            <a:ext cx="3843318" cy="980383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</a:t>
            </a:r>
            <a:r>
              <a:rPr lang="bn-IN" sz="6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6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</a:t>
            </a:r>
            <a:r>
              <a:rPr lang="en-US" sz="8800" b="1" dirty="0">
                <a:solidFill>
                  <a:srgbClr val="002060"/>
                </a:solidFill>
              </a:rPr>
              <a:t> </a:t>
            </a:r>
            <a:endParaRPr lang="bn-IN" sz="8800" b="1" dirty="0">
              <a:solidFill>
                <a:srgbClr val="002060"/>
              </a:solidFill>
            </a:endParaRPr>
          </a:p>
          <a:p>
            <a:pPr algn="ctr"/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4F1318-133B-B799-6DBF-D249993692D4}"/>
              </a:ext>
            </a:extLst>
          </p:cNvPr>
          <p:cNvSpPr txBox="1"/>
          <p:nvPr/>
        </p:nvSpPr>
        <p:spPr>
          <a:xfrm>
            <a:off x="2812928" y="6499189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F9F7A1-8C94-E757-678B-F337A7FCC9B7}"/>
              </a:ext>
            </a:extLst>
          </p:cNvPr>
          <p:cNvSpPr/>
          <p:nvPr/>
        </p:nvSpPr>
        <p:spPr>
          <a:xfrm>
            <a:off x="1810505" y="1352550"/>
            <a:ext cx="8089960" cy="4901706"/>
          </a:xfrm>
          <a:prstGeom prst="rect">
            <a:avLst/>
          </a:prstGeom>
          <a:solidFill>
            <a:schemeClr val="accent1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bn-IN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</a:t>
            </a: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ডিজিটাল</a:t>
            </a: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লাইব্রেরিতে</a:t>
            </a: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পাওয়া</a:t>
            </a: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যায়</a:t>
            </a: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b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কেবল</a:t>
            </a: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b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কেবল</a:t>
            </a: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ছবি</a:t>
            </a:r>
            <a:b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</a:t>
            </a: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জার্নাল</a:t>
            </a: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শিক্ষাসামগ্রী</a:t>
            </a:r>
            <a:b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শুধু</a:t>
            </a:r>
            <a:r>
              <a:rPr lang="en-US" sz="1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সংবাদ</a:t>
            </a:r>
            <a:endParaRPr lang="en-US" sz="1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1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ই-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বুকের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—</a:t>
            </a:r>
            <a:b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বহন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b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</a:t>
            </a:r>
            <a:r>
              <a:rPr lang="bn-IN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</a:t>
            </a:r>
            <a:r>
              <a:rPr lang="bn-IN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ছাড়া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পড়া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b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কাগজের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চেয়ে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ভারী</a:t>
            </a:r>
            <a:b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সংরক্ষণ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br>
              <a:rPr lang="en-US" sz="14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endParaRPr lang="en-US" sz="1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নিরাপদ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ব্যবহারের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b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ক)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ব্যক্তিগত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জানানো</a:t>
            </a:r>
            <a:b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খ)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দুর্বল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পাসও</a:t>
            </a:r>
            <a:r>
              <a:rPr lang="bn-IN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য়া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র্ড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b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গ)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শক্তিশালী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পাসও</a:t>
            </a:r>
            <a:r>
              <a:rPr lang="bn-IN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য়া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র্ড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b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ঘ)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অপরিচিত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লিংকে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ক্লিক</a:t>
            </a:r>
            <a:r>
              <a:rPr lang="en-US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1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lowchart: Connector 4">
            <a:extLst>
              <a:ext uri="{FF2B5EF4-FFF2-40B4-BE49-F238E27FC236}">
                <a16:creationId xmlns:a16="http://schemas.microsoft.com/office/drawing/2014/main" id="{10097FDF-3188-B542-3FAB-F40FE29F6118}"/>
              </a:ext>
            </a:extLst>
          </p:cNvPr>
          <p:cNvSpPr/>
          <p:nvPr/>
        </p:nvSpPr>
        <p:spPr>
          <a:xfrm>
            <a:off x="1877181" y="2362201"/>
            <a:ext cx="217170" cy="209550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Connector 5">
            <a:extLst>
              <a:ext uri="{FF2B5EF4-FFF2-40B4-BE49-F238E27FC236}">
                <a16:creationId xmlns:a16="http://schemas.microsoft.com/office/drawing/2014/main" id="{79334BE4-6E25-E58D-B0D4-E135DCE0BFD7}"/>
              </a:ext>
            </a:extLst>
          </p:cNvPr>
          <p:cNvSpPr/>
          <p:nvPr/>
        </p:nvSpPr>
        <p:spPr>
          <a:xfrm>
            <a:off x="1886706" y="3343275"/>
            <a:ext cx="217170" cy="209550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lowchart: Connector 8">
            <a:extLst>
              <a:ext uri="{FF2B5EF4-FFF2-40B4-BE49-F238E27FC236}">
                <a16:creationId xmlns:a16="http://schemas.microsoft.com/office/drawing/2014/main" id="{E0783076-3D1B-6967-959E-3854F3FA804C}"/>
              </a:ext>
            </a:extLst>
          </p:cNvPr>
          <p:cNvSpPr/>
          <p:nvPr/>
        </p:nvSpPr>
        <p:spPr>
          <a:xfrm>
            <a:off x="1877181" y="5495925"/>
            <a:ext cx="217170" cy="209550"/>
          </a:xfrm>
          <a:prstGeom prst="flowChartConnector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71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allAtOnce" animBg="1"/>
      <p:bldP spid="5" grpId="0" animBg="1"/>
      <p:bldP spid="6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BA354-134D-96FC-7750-055EB16145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4DDEF6-05FC-6DCC-50D0-B750AFC2B0DF}"/>
              </a:ext>
            </a:extLst>
          </p:cNvPr>
          <p:cNvSpPr/>
          <p:nvPr/>
        </p:nvSpPr>
        <p:spPr>
          <a:xfrm>
            <a:off x="781050" y="923924"/>
            <a:ext cx="10639425" cy="4324351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6600" u="sng" dirty="0">
                <a:latin typeface="NikoshBAN" panose="02000000000000000000" pitchFamily="2" charset="0"/>
                <a:cs typeface="NikoshBAN" panose="02000000000000000000" pitchFamily="2" charset="0"/>
              </a:rPr>
              <a:t>বাড়ির </a:t>
            </a:r>
            <a:r>
              <a:rPr lang="en-US" sz="6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bn-IN" sz="6600" b="1" u="sng" dirty="0">
                <a:latin typeface="NikoshBAN" panose="02000000000000000000" pitchFamily="2" charset="0"/>
                <a:cs typeface="NikoshBAN" panose="02000000000000000000" pitchFamily="2" charset="0"/>
              </a:rPr>
              <a:t>ঃ ১০ </a:t>
            </a:r>
            <a:r>
              <a:rPr lang="en-US" sz="6600" b="1" u="sng" dirty="0" err="1"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6600" b="1" u="sng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৪</a:t>
            </a:r>
            <a:r>
              <a:rPr lang="bn-IN" sz="44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৫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জনের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বিভক্ত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হয়ে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পোস্টার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চার্ট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করবে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</a:t>
            </a:r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য়ঃ</a:t>
            </a:r>
            <a:r>
              <a:rPr lang="en-US" sz="4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i="1" dirty="0"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bn-IN" sz="4400" i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নিরাপদ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দ্বায়িত্বশীলভাবে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bn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’’ 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sz="1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B6F84F6-28E2-D9A0-BB38-6AB308918EFB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4234613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105499-B142-3E61-542C-41D18DE74DA9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9BF08C-96F1-B7C8-D27C-8963918F82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668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83B785-435C-7111-3135-9811A526DEA1}"/>
              </a:ext>
            </a:extLst>
          </p:cNvPr>
          <p:cNvSpPr/>
          <p:nvPr/>
        </p:nvSpPr>
        <p:spPr>
          <a:xfrm>
            <a:off x="5826360" y="2400282"/>
            <a:ext cx="5089290" cy="3600986"/>
          </a:xfrm>
          <a:prstGeom prst="rect">
            <a:avLst/>
          </a:prstGeom>
          <a:solidFill>
            <a:srgbClr val="00B0F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u="sng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b="1" u="sng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u="sng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5400" b="1" u="sng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7</a:t>
            </a:r>
            <a:r>
              <a:rPr lang="bn-BD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</a:t>
            </a:r>
            <a:endParaRPr lang="bn-IN" sz="2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তথ্য ও যোগাযোগ প্রযুক্তি </a:t>
            </a:r>
          </a:p>
          <a:p>
            <a:pPr algn="ctr"/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as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৫ম অধ্যায় 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as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শিক্ষায় ইন্টারনেটের ব্যবহার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৪5 </a:t>
            </a:r>
            <a:r>
              <a:rPr lang="bn-IN" sz="2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D82C096-EE92-0C09-1DFB-A671B6509601}"/>
              </a:ext>
            </a:extLst>
          </p:cNvPr>
          <p:cNvSpPr txBox="1"/>
          <p:nvPr/>
        </p:nvSpPr>
        <p:spPr>
          <a:xfrm>
            <a:off x="4215633" y="615175"/>
            <a:ext cx="4143081" cy="1530548"/>
          </a:xfrm>
          <a:prstGeom prst="flowChartPunchedTap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A69EADB-526B-95CB-3BFA-849E5A8445E5}"/>
              </a:ext>
            </a:extLst>
          </p:cNvPr>
          <p:cNvGrpSpPr/>
          <p:nvPr/>
        </p:nvGrpSpPr>
        <p:grpSpPr>
          <a:xfrm>
            <a:off x="571500" y="2404259"/>
            <a:ext cx="4872824" cy="3600986"/>
            <a:chOff x="381000" y="2590800"/>
            <a:chExt cx="4114800" cy="4801312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6B0FD2-AE2F-A184-C995-E99C56F7C78C}"/>
                </a:ext>
              </a:extLst>
            </p:cNvPr>
            <p:cNvSpPr txBox="1"/>
            <p:nvPr/>
          </p:nvSpPr>
          <p:spPr>
            <a:xfrm>
              <a:off x="381000" y="2590800"/>
              <a:ext cx="4114800" cy="4801312"/>
            </a:xfrm>
            <a:prstGeom prst="rect">
              <a:avLst/>
            </a:prstGeom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  <a:ln w="3810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b="1" u="sng" dirty="0" err="1"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4800" b="1" u="sng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4800" b="1" u="sng" dirty="0" err="1"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US" sz="4800" b="1" u="sng" dirty="0">
                <a:latin typeface="NikoshBAN" pitchFamily="2" charset="0"/>
                <a:cs typeface="NikoshBAN" pitchFamily="2" charset="0"/>
              </a:endParaRPr>
            </a:p>
            <a:p>
              <a:endParaRPr lang="en-US" sz="2400" b="1" dirty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সোহেল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রানা</a:t>
              </a:r>
              <a:endParaRPr lang="en-US" sz="2400" b="1" dirty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সিনিয়র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আইসিটি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)</a:t>
              </a: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রাজশাহী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স্যাটেলাইট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টাউন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হাই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স্কুল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মোবাইলঃ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০১৭১৯ ৪০২৬৭০</a:t>
              </a: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ইমেইলঃ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b="1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sobujstate@gmail.com</a:t>
              </a:r>
              <a:endParaRPr lang="en-US" b="1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endParaRPr>
            </a:p>
            <a:p>
              <a:r>
                <a:rPr lang="en-US" b="1" dirty="0">
                  <a:latin typeface="NikoshBAN" pitchFamily="2" charset="0"/>
                  <a:cs typeface="NikoshBAN" pitchFamily="2" charset="0"/>
                </a:rPr>
                <a:t> </a:t>
              </a:r>
              <a:endParaRPr lang="en-US" sz="3300" b="1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8" name="Picture 1" descr="C:\Users\16\Desktop\IMG-20251215-WA0005.jpg">
              <a:extLst>
                <a:ext uri="{FF2B5EF4-FFF2-40B4-BE49-F238E27FC236}">
                  <a16:creationId xmlns:a16="http://schemas.microsoft.com/office/drawing/2014/main" id="{1A4E265D-2F22-EA2E-9756-1FDF8A1F40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58246" y="3671518"/>
              <a:ext cx="971551" cy="1531420"/>
            </a:xfrm>
            <a:prstGeom prst="rect">
              <a:avLst/>
            </a:prstGeom>
            <a:noFill/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8BA18884-074A-8C8B-6700-9D3FEAC528CA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4203658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06C551-377B-583A-3349-8F6B7E4D0B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30" y="1906307"/>
            <a:ext cx="3347035" cy="3045385"/>
          </a:xfrm>
          <a:prstGeom prst="rect">
            <a:avLst/>
          </a:prstGeom>
        </p:spPr>
      </p:pic>
      <p:sp>
        <p:nvSpPr>
          <p:cNvPr id="4" name="Text 0">
            <a:extLst>
              <a:ext uri="{FF2B5EF4-FFF2-40B4-BE49-F238E27FC236}">
                <a16:creationId xmlns:a16="http://schemas.microsoft.com/office/drawing/2014/main" id="{8785025C-ED2B-4FCB-1476-3F813765008A}"/>
              </a:ext>
            </a:extLst>
          </p:cNvPr>
          <p:cNvSpPr/>
          <p:nvPr/>
        </p:nvSpPr>
        <p:spPr>
          <a:xfrm>
            <a:off x="3341639" y="498253"/>
            <a:ext cx="4364086" cy="825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কিছু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ছবি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লক্ষ্য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solidFill>
                  <a:srgbClr val="7030A0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করি</a:t>
            </a:r>
            <a:r>
              <a:rPr lang="bn-IN" sz="4400" b="1" dirty="0">
                <a:solidFill>
                  <a:srgbClr val="7030A0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----</a:t>
            </a:r>
            <a:r>
              <a:rPr lang="en-US" sz="4400" b="1" dirty="0">
                <a:solidFill>
                  <a:srgbClr val="7030A0"/>
                </a:solidFill>
                <a:latin typeface="NikoshBAN" panose="02000000000000000000" pitchFamily="2" charset="0"/>
                <a:ea typeface="Red Hat Text" pitchFamily="34" charset="-122"/>
                <a:cs typeface="NikoshBAN" panose="02000000000000000000" pitchFamily="2" charset="0"/>
              </a:rPr>
              <a:t> </a:t>
            </a:r>
            <a:endParaRPr lang="en-US" sz="4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03BE48C-655B-F4EF-8DEC-34B7E69757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7626" y="1906307"/>
            <a:ext cx="3705224" cy="30453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421FE5-6456-8829-CE32-8BE2A39BBA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399" y="1906306"/>
            <a:ext cx="3438525" cy="304538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397C803-FCEB-41CA-E7E1-8545C3A0BF71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49468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B5EDC07-5900-0BDB-266B-D4CEE29CF142}"/>
              </a:ext>
            </a:extLst>
          </p:cNvPr>
          <p:cNvSpPr txBox="1"/>
          <p:nvPr/>
        </p:nvSpPr>
        <p:spPr>
          <a:xfrm>
            <a:off x="1672413" y="2767280"/>
            <a:ext cx="856696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s-IN" sz="8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</a:t>
            </a:r>
            <a:r>
              <a:rPr lang="bn-IN" sz="8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টের সঠিক ব্যবহার</a:t>
            </a:r>
            <a:endParaRPr lang="en-US" sz="80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6BCC1AB-F811-BCFB-A68F-F6F00BF67751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2278593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A3D3A99-0C94-20F7-63F1-033D8583E2DF}"/>
              </a:ext>
            </a:extLst>
          </p:cNvPr>
          <p:cNvSpPr txBox="1"/>
          <p:nvPr/>
        </p:nvSpPr>
        <p:spPr>
          <a:xfrm>
            <a:off x="1114425" y="1205681"/>
            <a:ext cx="97704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01.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02.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03.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ডিজিটাল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লাইব্রেরি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ই-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বুকের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বলতে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04.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নিরাপদ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দ্বায়ি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ত্বশীলভাবে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95641-B08C-0E16-0993-B67F924FC054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2567667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D927C3C-3626-3FC1-89D2-B0075944F751}"/>
              </a:ext>
            </a:extLst>
          </p:cNvPr>
          <p:cNvSpPr txBox="1"/>
          <p:nvPr/>
        </p:nvSpPr>
        <p:spPr>
          <a:xfrm>
            <a:off x="1836613" y="1113793"/>
            <a:ext cx="8107487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6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6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bn-IN" sz="6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হলো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পৃথিবীব্যাপী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সংযুক্ত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কম্পিউটার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ডিভাইসের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বিশাল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নেটওয়া</a:t>
            </a:r>
            <a:r>
              <a:rPr lang="bn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র্ক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যার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আদান-প্রদান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 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AC4C4B-0004-20DD-3EAF-6E179417A04B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221555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E88180-A27D-255A-FF03-868E8D7F7FB0}"/>
              </a:ext>
            </a:extLst>
          </p:cNvPr>
          <p:cNvSpPr txBox="1"/>
          <p:nvPr/>
        </p:nvSpPr>
        <p:spPr>
          <a:xfrm>
            <a:off x="686702" y="1020971"/>
            <a:ext cx="5523598" cy="36009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4800" b="1" u="sng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</a:t>
            </a:r>
            <a:r>
              <a:rPr lang="bn-IN" sz="4800" b="1" u="sng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ক্ষায়</a:t>
            </a:r>
            <a:r>
              <a:rPr lang="en-US" sz="4800" b="1" u="sng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u="sng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ইন্টারনেটের</a:t>
            </a:r>
            <a:r>
              <a:rPr lang="en-US" sz="4800" b="1" u="sng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u="sng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endParaRPr lang="en-US" sz="4800" b="1" u="sng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অনলাইন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ক্লাস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শিক্ষামূলক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অনুসন্ধান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অনলাইন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পরীক্ষা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দেও</a:t>
            </a:r>
            <a:r>
              <a:rPr lang="bn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য়া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অ্যাসাইনমেন্ট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1D46DE8-AD4E-8B4B-4E90-F1919E2A2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030" y="1020971"/>
            <a:ext cx="4466970" cy="36009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30B4C2-6241-8A31-7786-40F76E59FF7C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31499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FBE225-955A-2962-6FE1-18B5AE1E1F61}"/>
              </a:ext>
            </a:extLst>
          </p:cNvPr>
          <p:cNvSpPr txBox="1"/>
          <p:nvPr/>
        </p:nvSpPr>
        <p:spPr>
          <a:xfrm>
            <a:off x="483504" y="1110912"/>
            <a:ext cx="5612496" cy="390876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ডিজিটাল</a:t>
            </a:r>
            <a:r>
              <a:rPr lang="en-US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লাইব্রেরি</a:t>
            </a:r>
            <a:r>
              <a:rPr lang="en-US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ই-</a:t>
            </a:r>
            <a:r>
              <a:rPr lang="en-US" sz="48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বুক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ডিজিটাল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লাইব্রেরি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ইন্টারনেটভিত্তিক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অনলাইন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গ্রন্থাগার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3200" b="1" u="sng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ই-</a:t>
            </a:r>
            <a:r>
              <a:rPr lang="en-US" sz="3200" b="1" u="sng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বুকের</a:t>
            </a:r>
            <a:r>
              <a:rPr lang="en-US" sz="3200" b="1" u="sng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endParaRPr lang="en-US" sz="3200" b="1" u="sng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পড়া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কম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endParaRPr lang="en-US" sz="2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যেকোনো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সময়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যায়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দ্রুত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তথ্য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খুঁজে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পাও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য়া যায় </a:t>
            </a:r>
            <a:endParaRPr lang="en-US" sz="2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21DB6D-08EC-2465-DE62-8F2572BBA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794" y="1187075"/>
            <a:ext cx="4893711" cy="38325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ABBA1D-E866-CB4C-EAEB-3C84C057054C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111375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D8F8B4A-C63D-3195-F4EE-6E5BC258C938}"/>
              </a:ext>
            </a:extLst>
          </p:cNvPr>
          <p:cNvSpPr txBox="1"/>
          <p:nvPr/>
        </p:nvSpPr>
        <p:spPr>
          <a:xfrm>
            <a:off x="501433" y="1680437"/>
            <a:ext cx="5594567" cy="36625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অনলাইন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বসে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পড়াশোনা</a:t>
            </a:r>
            <a:endParaRPr lang="en-US" sz="32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</a:t>
            </a:r>
            <a:r>
              <a:rPr lang="bn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সাশ্র</a:t>
            </a:r>
            <a:r>
              <a:rPr lang="bn-IN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য়</a:t>
            </a:r>
            <a:endParaRPr lang="en-US" sz="32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দক্ষতা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endParaRPr lang="en-US" sz="32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বিশ্বমানের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গ্রহণ</a:t>
            </a:r>
            <a:endParaRPr lang="en-US" sz="32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ভিডিও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অ্যানিমেশনের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মাধ্যমে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32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3200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শেখা</a:t>
            </a:r>
            <a:endParaRPr lang="en-US" sz="3200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2BB3C0-DDFB-BDB3-AAEE-C3CEC1CD4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5957" y="1752309"/>
            <a:ext cx="5036960" cy="33533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3517E5-5DD1-39D1-1706-120B02E51AB4}"/>
              </a:ext>
            </a:extLst>
          </p:cNvPr>
          <p:cNvSpPr txBox="1"/>
          <p:nvPr/>
        </p:nvSpPr>
        <p:spPr>
          <a:xfrm>
            <a:off x="2812928" y="6254256"/>
            <a:ext cx="5978648" cy="30777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</a:t>
            </a:r>
            <a:r>
              <a:rPr lang="en-US" sz="1400" b="1" dirty="0">
                <a:solidFill>
                  <a:srgbClr val="002060"/>
                </a:solidFill>
                <a:cs typeface="NikoshBAN" panose="02000000000000000000" pitchFamily="2" charset="0"/>
              </a:rPr>
              <a:t>Rana</a:t>
            </a:r>
            <a:r>
              <a:rPr lang="en-US" sz="1400" b="1" dirty="0">
                <a:solidFill>
                  <a:srgbClr val="002060"/>
                </a:solidFill>
              </a:rPr>
              <a:t> ,Senior Teacher(ICT), Email: sobujstate@gmail.com</a:t>
            </a:r>
          </a:p>
        </p:txBody>
      </p:sp>
    </p:spTree>
    <p:extLst>
      <p:ext uri="{BB962C8B-B14F-4D97-AF65-F5344CB8AC3E}">
        <p14:creationId xmlns:p14="http://schemas.microsoft.com/office/powerpoint/2010/main" val="1703159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120</TotalTime>
  <Words>721</Words>
  <Application>Microsoft Office PowerPoint</Application>
  <PresentationFormat>Widescreen</PresentationFormat>
  <Paragraphs>83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Century Gothic</vt:lpstr>
      <vt:lpstr>NikoshBAN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</dc:creator>
  <cp:lastModifiedBy>user</cp:lastModifiedBy>
  <cp:revision>18</cp:revision>
  <dcterms:created xsi:type="dcterms:W3CDTF">2026-07-18T18:39:09Z</dcterms:created>
  <dcterms:modified xsi:type="dcterms:W3CDTF">2026-07-21T19:04:54Z</dcterms:modified>
</cp:coreProperties>
</file>