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69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2" units="cm"/>
          <inkml:channel name="Y" type="integer" max="768" units="cm"/>
        </inkml:traceFormat>
        <inkml:channelProperties>
          <inkml:channelProperty channel="X" name="resolution" value="106.71875" units="1/cm"/>
          <inkml:channelProperty channel="Y" name="resolution" value="53.33333" units="1/cm"/>
        </inkml:channelProperties>
      </inkml:inkSource>
      <inkml:timestamp xml:id="ts0" timeString="2026-07-22T06:50:23.0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20424 15440,'0'-40,"0"-40,0 40,-40-1,40 1,0 0,0-40,0 40,0 0,0 0,0 0,0-1,0 1,0 0,0 0,-40 0,40-40,-40-40,40 39,0 41,0 0,0 0,0 0,0 0,0 0,0 0,0-1,0 1,0 0,0 0,0 0,0 0,0 0,0 0,0 0,0 0,0-1,0 1,0 0,0 0,-40 40,40-40,0 0,0 0,0 0,0 0,40 40,0 0,0 0,-40-41,0 1,0 0,0 0,0 0,0 0,0 0,0-40,0 40,0-1,0 1,0 0,0 0,0 0,0 0,0 0,0 0,0 80,40-40,-40 40,0 0,40-40,-40 40,0 0,0 0,41-40,-41 40,0-80,0 0,40 40,0 0,0 0,0 0,0 0,0 0,0 0,1 0,-1 0,-40 40,40-40,0 0,0 0,0 0,0 0,0 40,1-40,-41 41,40-41,0 0,0 0,0 0,0 0,40 0,-39 0,-1 0,0 0,0 0,0 0,0 0,-40 40,40-40,-40 40,40-40,1 0,-1 0,0 0,0 0,0 0,0 0,0 0,1 0,-41-40,40 40,0 0,0 0,0 0,-40-40,0-1,40 41,-40-40,40 40,0 0,-40-40,41 40,-1 0,-40-40,40 40,0 0,-40 40,0 0,-40-40,40 40,0 1,0-1,0 0,-40-40,40 40,0 0,0 0,0 0,0 0,0 0,-40 0,40 1,0-1,0 0,0 0,0 0,0 0,0 40,40 41,0-1,0-40,-40 40,80-39,-80-1,0 0,40-80,-40 40,0 0,0 0,0 1,40-41,-40 40,0 0,41 0,-41 0,0 0,40 0,0 40,-40-40,0 41,40-81,-40 40,0 0,0 0,0 0,0 0,0 0,0 0,-40-40,0 0,40 41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08"/>
            <a:ext cx="12382500" cy="675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57325"/>
            <a:ext cx="11049000" cy="5186957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81025" y="1466850"/>
          <a:ext cx="11029948" cy="5167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5848"/>
                <a:gridCol w="2478434"/>
                <a:gridCol w="4855666"/>
              </a:tblGrid>
              <a:tr h="516790">
                <a:tc>
                  <a:txBody>
                    <a:bodyPr/>
                    <a:lstStyle/>
                    <a:p>
                      <a:pPr algn="ctr"/>
                      <a:r>
                        <a:rPr sz="1425" b="0" i="0" u="none">
                          <a:solidFill>
                            <a:srgbClr val="FFFFFF"/>
                          </a:solidFill>
                          <a:latin typeface="Hind Siliguri SemiBold"/>
                        </a:rPr>
                        <a:t>নম্বরের শ্রেণি (শ্রেণি ব্যাপ্তি = ৫)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 i="0" u="none">
                          <a:solidFill>
                            <a:srgbClr val="FFFFFF"/>
                          </a:solidFill>
                          <a:latin typeface="Hind Siliguri SemiBold"/>
                        </a:rPr>
                        <a:t>ট্যালি চিহ্ন (Tally)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 i="0" u="none">
                          <a:solidFill>
                            <a:srgbClr val="FFFFFF"/>
                          </a:solidFill>
                          <a:latin typeface="Hind Siliguri SemiBold"/>
                        </a:rPr>
                        <a:t>গণসংখ্যা / ঘটনসংখ্যা (শিক্ষার্থীর সংখ্যা)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</a:tr>
              <a:tr h="516790"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৪৬ – ৫০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|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১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16790"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৫১ – ৫৫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|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১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516790"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৫৬ – ৬০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||||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৪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16790"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৬১ – ৬৫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||||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৪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516790"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৬৬ – ৭০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|||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৩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16790"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৭১ – ৭৫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||||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৪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516790"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৭৬ – ৮০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||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২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16790"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৮১ – ৮৫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卌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৫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516797">
                <a:tc>
                  <a:txBody>
                    <a:bodyPr/>
                    <a:lstStyle/>
                    <a:p>
                      <a:pPr algn="ctr"/>
                      <a:r>
                        <a:rPr sz="135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সর্বমোট (Total)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5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৩৫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81025" y="2521148"/>
            <a:ext cx="369584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276873" y="2521148"/>
            <a:ext cx="247843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755308" y="2521148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81025" y="3033563"/>
            <a:ext cx="369584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276873" y="3033563"/>
            <a:ext cx="247843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755308" y="3033563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81025" y="3545978"/>
            <a:ext cx="369584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276873" y="3545978"/>
            <a:ext cx="247843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755308" y="3545978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81025" y="4058394"/>
            <a:ext cx="369584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276873" y="4058394"/>
            <a:ext cx="247843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755308" y="4058394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81025" y="4570809"/>
            <a:ext cx="369584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276873" y="4570809"/>
            <a:ext cx="247843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755308" y="4570809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81025" y="5083224"/>
            <a:ext cx="369584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4276873" y="5083224"/>
            <a:ext cx="247843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755308" y="5083224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81025" y="5595639"/>
            <a:ext cx="369584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276873" y="5595639"/>
            <a:ext cx="247843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6755308" y="5595639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81025" y="6108055"/>
            <a:ext cx="369584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4276873" y="6108055"/>
            <a:ext cx="247843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6755308" y="6108055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581025" y="6620470"/>
            <a:ext cx="617428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6755308" y="6620470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গণসংখ্যা সারণি (Frequency Distribution Table)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55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09787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109787"/>
            <a:ext cx="560070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F172A"/>
                </a:solidFill>
                <a:latin typeface="Hind Siliguri SemiBold"/>
              </a:rPr>
              <a:t>আয়তলেখ অঙ্কনের ধাপসমূহ: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1500" y="2595562"/>
            <a:ext cx="5334000" cy="910530"/>
          </a:xfrm>
          <a:prstGeom prst="roundRect">
            <a:avLst>
              <a:gd name="adj" fmla="val 12553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43000" y="2767012"/>
            <a:ext cx="4533900" cy="5676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ছক কাগজের অনুভূমিক </a:t>
            </a:r>
            <a:r>
              <a:rPr sz="1350" b="1" i="0" u="none">
                <a:solidFill>
                  <a:srgbClr val="334155"/>
                </a:solidFill>
                <a:latin typeface="Hind Siliguri"/>
              </a:rPr>
              <a:t>X-অক্ষ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বরাবর সুবিধাজনক স্কেলে শ্রেণীব্যাপ্তি নেওয়া হয়।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1500" y="3658492"/>
            <a:ext cx="5334000" cy="636240"/>
          </a:xfrm>
          <a:prstGeom prst="roundRect">
            <a:avLst>
              <a:gd name="adj" fmla="val 17964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143000" y="3829942"/>
            <a:ext cx="4533900" cy="2933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উলম্ব </a:t>
            </a:r>
            <a:r>
              <a:rPr sz="1350" b="1" i="0" u="none">
                <a:solidFill>
                  <a:srgbClr val="334155"/>
                </a:solidFill>
                <a:latin typeface="Hind Siliguri"/>
              </a:rPr>
              <a:t>Y-অক্ষ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বরাবর সুবিধাজনক স্কেলে গণসংখ্যা নেওয়া হয়।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1500" y="4447133"/>
            <a:ext cx="5334000" cy="910530"/>
          </a:xfrm>
          <a:prstGeom prst="roundRect">
            <a:avLst>
              <a:gd name="adj" fmla="val 12553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143000" y="4618583"/>
            <a:ext cx="4533900" cy="5676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শ্রেণি ব্যাপ্তিকে ভূমি এবং গণসংখ্যার মানকে উচ্চতা ধরে স্তম্ভ আয়তক্ষেত্র আঁকা হয়।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3496567"/>
            <a:ext cx="5334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4285208"/>
            <a:ext cx="5334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5348138"/>
            <a:ext cx="5334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2790825"/>
            <a:ext cx="180975" cy="2190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3853755"/>
            <a:ext cx="180975" cy="2190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4642395"/>
            <a:ext cx="180975" cy="21907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১১.৪ গণসংখ্যা আয়তলেখ (Histogram)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149" y="2162279"/>
            <a:ext cx="5448300" cy="37901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" name="Ink 21"/>
              <p14:cNvContentPartPr/>
              <p14:nvPr/>
            </p14:nvContentPartPr>
            <p14:xfrm>
              <a:off x="7295040" y="4562280"/>
              <a:ext cx="924840" cy="99648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85680" y="4552920"/>
                <a:ext cx="943560" cy="10152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12615"/>
            <a:ext cx="5334000" cy="361369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12615"/>
            <a:ext cx="5334000" cy="36136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5825" y="2426940"/>
            <a:ext cx="4940617" cy="390525"/>
          </a:xfrm>
          <a:prstGeom prst="rect">
            <a:avLst/>
          </a:prstGeom>
          <a:noFill/>
        </p:spPr>
        <p:txBody>
          <a:bodyPr wrap="square" lIns="32385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একক কাজ (Class Work)</a:t>
            </a:r>
          </a:p>
        </p:txBody>
      </p:sp>
      <p:sp>
        <p:nvSpPr>
          <p:cNvPr id="6" name="Rectangle 5"/>
          <p:cNvSpPr/>
          <p:nvPr/>
        </p:nvSpPr>
        <p:spPr>
          <a:xfrm>
            <a:off x="885825" y="2874615"/>
            <a:ext cx="4705350" cy="19050"/>
          </a:xfrm>
          <a:prstGeom prst="rect">
            <a:avLst/>
          </a:prstGeom>
          <a:solidFill>
            <a:srgbClr val="93C5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85825" y="3046065"/>
            <a:ext cx="4705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২০ জন শিক্ষার্থীর গণিতে প্রাপ্ত নম্বর নিচে দেওয়া হলো: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25" y="3415605"/>
            <a:ext cx="4705350" cy="7581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85825" y="4268985"/>
            <a:ext cx="4705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প্রশ্ন: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শ্রেণি ব্যাপ্তি ৫ ধরে গণসংখ্যা সারণি তৈরি করো।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0825" y="2426940"/>
            <a:ext cx="4940617" cy="390525"/>
          </a:xfrm>
          <a:prstGeom prst="rect">
            <a:avLst/>
          </a:prstGeom>
          <a:noFill/>
        </p:spPr>
        <p:txBody>
          <a:bodyPr wrap="square" lIns="32385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মৌখিক মূল্যায়ন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00825" y="2874615"/>
            <a:ext cx="4705350" cy="19050"/>
          </a:xfrm>
          <a:prstGeom prst="rect">
            <a:avLst/>
          </a:prstGeom>
          <a:solidFill>
            <a:srgbClr val="93C5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825" y="2484090"/>
            <a:ext cx="228600" cy="2286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0825" y="2484090"/>
            <a:ext cx="228600" cy="2286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6600825" y="3046065"/>
            <a:ext cx="4705350" cy="636240"/>
          </a:xfrm>
          <a:prstGeom prst="roundRect">
            <a:avLst>
              <a:gd name="adj" fmla="val 17964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172325" y="3217515"/>
            <a:ext cx="3905250" cy="2933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উপাত্ত কাকে বলে?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00825" y="3834705"/>
            <a:ext cx="4705350" cy="636240"/>
          </a:xfrm>
          <a:prstGeom prst="roundRect">
            <a:avLst>
              <a:gd name="adj" fmla="val 17964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172325" y="4006155"/>
            <a:ext cx="3905250" cy="2933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প্রাথমিক ও মাধ্যমিক উপাত্তের মধ্যে কোনটি বেশি নির্ভরযোগ্য?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600825" y="4623345"/>
            <a:ext cx="4705350" cy="636240"/>
          </a:xfrm>
          <a:prstGeom prst="roundRect">
            <a:avLst>
              <a:gd name="adj" fmla="val 17964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172325" y="4794795"/>
            <a:ext cx="3905250" cy="2933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পরিসর নির্ণয়ের সূত্রটি বলো।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600825" y="3672780"/>
            <a:ext cx="470535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600825" y="4461420"/>
            <a:ext cx="470535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600825" y="5250060"/>
            <a:ext cx="470535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0850" y="3241327"/>
            <a:ext cx="133350" cy="219075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0850" y="4029967"/>
            <a:ext cx="133350" cy="219075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0850" y="4818608"/>
            <a:ext cx="133350" cy="21907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একক কাজ ও শ্রেণি মূল্যায়ন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607790"/>
            <a:ext cx="8839200" cy="1943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57405" y="3781221"/>
            <a:ext cx="3733649" cy="8720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750"/>
              </a:lnSpc>
            </a:pPr>
            <a:r>
              <a:rPr sz="5400" b="1" i="0" u="none" dirty="0" err="1">
                <a:solidFill>
                  <a:srgbClr val="1E3A8A"/>
                </a:solidFill>
                <a:latin typeface="Hind Siliguri"/>
              </a:rPr>
              <a:t>ধন্যবাদ</a:t>
            </a:r>
            <a:r>
              <a:rPr sz="5400" b="1" i="0" u="none" dirty="0">
                <a:solidFill>
                  <a:srgbClr val="1E3A8A"/>
                </a:solidFill>
                <a:latin typeface="Hind Siliguri"/>
              </a:rPr>
              <a:t>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4200" y="4884390"/>
            <a:ext cx="59436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 dirty="0" err="1">
                <a:solidFill>
                  <a:srgbClr val="475569"/>
                </a:solidFill>
                <a:latin typeface="Hind Siliguri"/>
              </a:rPr>
              <a:t>আজকের</a:t>
            </a:r>
            <a:r>
              <a:rPr sz="1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475569"/>
                </a:solidFill>
                <a:latin typeface="Hind Siliguri"/>
              </a:rPr>
              <a:t>গণিত</a:t>
            </a:r>
            <a:r>
              <a:rPr sz="1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475569"/>
                </a:solidFill>
                <a:latin typeface="Hind Siliguri"/>
              </a:rPr>
              <a:t>ক্লাসে</a:t>
            </a:r>
            <a:r>
              <a:rPr sz="1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475569"/>
                </a:solidFill>
                <a:latin typeface="Hind Siliguri"/>
              </a:rPr>
              <a:t>সক্রিয়</a:t>
            </a:r>
            <a:r>
              <a:rPr sz="1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475569"/>
                </a:solidFill>
                <a:latin typeface="Hind Siliguri"/>
              </a:rPr>
              <a:t>অংশগ্রহণের</a:t>
            </a:r>
            <a:r>
              <a:rPr sz="1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475569"/>
                </a:solidFill>
                <a:latin typeface="Hind Siliguri"/>
              </a:rPr>
              <a:t>জন্য</a:t>
            </a:r>
            <a:r>
              <a:rPr sz="1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475569"/>
                </a:solidFill>
                <a:latin typeface="Hind Siliguri"/>
              </a:rPr>
              <a:t>সবাইকে</a:t>
            </a:r>
            <a:r>
              <a:rPr sz="1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475569"/>
                </a:solidFill>
                <a:latin typeface="Hind Siliguri"/>
              </a:rPr>
              <a:t>অনেক</a:t>
            </a:r>
            <a:r>
              <a:rPr sz="1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475569"/>
                </a:solidFill>
                <a:latin typeface="Hind Siliguri"/>
              </a:rPr>
              <a:t>ধন্যবাদ</a:t>
            </a:r>
            <a:r>
              <a:rPr sz="1800" b="0" i="0" u="none" dirty="0">
                <a:solidFill>
                  <a:srgbClr val="475569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55469" y="1988790"/>
            <a:ext cx="8481060" cy="428625"/>
          </a:xfrm>
          <a:prstGeom prst="rect">
            <a:avLst/>
          </a:prstGeom>
          <a:noFill/>
        </p:spPr>
        <p:txBody>
          <a:bodyPr wrap="square" lIns="304800" tIns="0" rIns="0" bIns="0" anchor="t">
            <a:spAutoFit/>
          </a:bodyPr>
          <a:lstStyle/>
          <a:p>
            <a:pPr algn="ctr"/>
            <a:r>
              <a:rPr sz="2100" b="0" i="0" u="none">
                <a:solidFill>
                  <a:srgbClr val="1E3A8A"/>
                </a:solidFill>
                <a:latin typeface="Hind Siliguri SemiBold"/>
              </a:rPr>
              <a:t>বাড়ির কাজ (Homework)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57400" y="2560290"/>
            <a:ext cx="80772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পাঠ্যবইয়ের অনুশীলনী ১১ এর ৯ নং প্রশ্নের গণসংখ্যা সারণি তৈরি করবে এবং সুবিধাজনক স্কেল নিয়ে একটি গণসংখ্যা আয়তলেখ অংকন করে আনবে।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8327" y="2027755"/>
            <a:ext cx="304800" cy="26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10" y="12727"/>
            <a:ext cx="12192000" cy="680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7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2962" y="2064097"/>
            <a:ext cx="2886075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1521" y="2784303"/>
            <a:ext cx="5328956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375"/>
              </a:lnSpc>
            </a:pPr>
            <a:r>
              <a:rPr sz="5100" b="1" i="0" u="none" dirty="0" err="1">
                <a:solidFill>
                  <a:srgbClr val="0F172A"/>
                </a:solidFill>
                <a:latin typeface="Hind Siliguri"/>
              </a:rPr>
              <a:t>তথ্য</a:t>
            </a:r>
            <a:r>
              <a:rPr sz="5100" b="1" i="0" u="none" dirty="0">
                <a:solidFill>
                  <a:srgbClr val="0F172A"/>
                </a:solidFill>
                <a:latin typeface="Hind Siliguri"/>
              </a:rPr>
              <a:t> ও </a:t>
            </a:r>
            <a:r>
              <a:rPr sz="5100" b="1" i="0" u="none" dirty="0" err="1">
                <a:solidFill>
                  <a:srgbClr val="0F172A"/>
                </a:solidFill>
                <a:latin typeface="Hind Siliguri"/>
              </a:rPr>
              <a:t>উপাত্ত</a:t>
            </a:r>
            <a:endParaRPr sz="51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0037" y="3807172"/>
            <a:ext cx="4179743" cy="3975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0" i="0" u="none" dirty="0">
                <a:solidFill>
                  <a:srgbClr val="475569"/>
                </a:solidFill>
                <a:latin typeface="Hind Siliguri"/>
              </a:rPr>
              <a:t>(Data and Statistics)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75619"/>
            <a:ext cx="5334000" cy="268783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575619"/>
            <a:ext cx="5334000" cy="26878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5825" y="2889944"/>
            <a:ext cx="4940617" cy="390525"/>
          </a:xfrm>
          <a:prstGeom prst="rect">
            <a:avLst/>
          </a:prstGeom>
          <a:noFill/>
        </p:spPr>
        <p:txBody>
          <a:bodyPr wrap="square" lIns="295275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শিক্ষক পরিচিতি</a:t>
            </a:r>
          </a:p>
        </p:txBody>
      </p:sp>
      <p:sp>
        <p:nvSpPr>
          <p:cNvPr id="6" name="Rectangle 5"/>
          <p:cNvSpPr/>
          <p:nvPr/>
        </p:nvSpPr>
        <p:spPr>
          <a:xfrm>
            <a:off x="885825" y="3337619"/>
            <a:ext cx="4705350" cy="19050"/>
          </a:xfrm>
          <a:prstGeom prst="rect">
            <a:avLst/>
          </a:prstGeom>
          <a:solidFill>
            <a:srgbClr val="93C5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85825" y="3509069"/>
            <a:ext cx="4705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নাম: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সহকারী শিক্ষক (গণিত)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5825" y="3897659"/>
            <a:ext cx="4705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বিদ্যালয়: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সরকারি মাধ্যমিক বিদ্যালয়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5825" y="4286250"/>
            <a:ext cx="4705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ইমেইল/যোগাযোগ: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teacher@school.edu.bd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5825" y="4674840"/>
            <a:ext cx="4705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বিষয়: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গণিত (Class 7 Mathematics)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00825" y="2889944"/>
            <a:ext cx="4940617" cy="390525"/>
          </a:xfrm>
          <a:prstGeom prst="rect">
            <a:avLst/>
          </a:prstGeom>
          <a:noFill/>
        </p:spPr>
        <p:txBody>
          <a:bodyPr wrap="square" lIns="352425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পাঠ পরিচিতি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00825" y="3337619"/>
            <a:ext cx="4705350" cy="19050"/>
          </a:xfrm>
          <a:prstGeom prst="rect">
            <a:avLst/>
          </a:prstGeom>
          <a:solidFill>
            <a:srgbClr val="93C5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600825" y="3509069"/>
            <a:ext cx="4705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সপ্তম শ্রেণি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00825" y="3897659"/>
            <a:ext cx="4705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বিষয়: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গণিত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00825" y="4286250"/>
            <a:ext cx="4705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অধ্যায়: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একাদশ (১১শ অধ্যায়)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00825" y="4674840"/>
            <a:ext cx="4705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পাঠের বিষয়বস্তু: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তথ্য, উপাত্ত, সারণি ও গণসংখ্যা আয়তলেখ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25" y="2947094"/>
            <a:ext cx="200025" cy="2286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0825" y="2947094"/>
            <a:ext cx="257175" cy="228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শিক্ষক ও পাঠ পরিচিতি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71500" y="1947862"/>
            <a:ext cx="11049000" cy="636240"/>
          </a:xfrm>
          <a:prstGeom prst="roundRect">
            <a:avLst>
              <a:gd name="adj" fmla="val 17964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143000" y="2119312"/>
            <a:ext cx="10248900" cy="2933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গণসংখ্যা সারণি ধারণা: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গণসংখ্যা সারণি কী তা ব্যাখ্যা করতে পারবে।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1500" y="2736502"/>
            <a:ext cx="11049000" cy="636240"/>
          </a:xfrm>
          <a:prstGeom prst="roundRect">
            <a:avLst>
              <a:gd name="adj" fmla="val 17964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43000" y="2907952"/>
            <a:ext cx="10248900" cy="2933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উপাত্ত বিন্যস্তকরণ: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শ্রেণি ব্যবধানের মাধ্যমে অবিন্যস্ত উপাত্তকে বিন্যস্ত আকারে প্রকাশ করতে পারবে।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71500" y="3525142"/>
            <a:ext cx="11049000" cy="636240"/>
          </a:xfrm>
          <a:prstGeom prst="roundRect">
            <a:avLst>
              <a:gd name="adj" fmla="val 17964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43000" y="3696592"/>
            <a:ext cx="10248900" cy="2933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আয়তলেখ অঙ্কন: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প্রদত্ত উপাত্তের সাহায্যে সহজে গণসংখ্যা আয়তলেখ অঙ্কন করতে পারবে।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71500" y="4313783"/>
            <a:ext cx="11049000" cy="636240"/>
          </a:xfrm>
          <a:prstGeom prst="roundRect">
            <a:avLst>
              <a:gd name="adj" fmla="val 17964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43000" y="4485233"/>
            <a:ext cx="10248900" cy="2933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প্রচুরক নির্ণয়: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অঙ্কিত আয়তলেখ হতে প্রচুরক (Mode) সনাক্ত ও নির্ণয় করতে পারবে।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71500" y="5102423"/>
            <a:ext cx="11049000" cy="636240"/>
          </a:xfrm>
          <a:prstGeom prst="roundRect">
            <a:avLst>
              <a:gd name="adj" fmla="val 17964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143000" y="5273873"/>
            <a:ext cx="10248900" cy="2933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উপাত্ত বিশ্লেষণ: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অঙ্কিত আয়তলেখ হতে উপাত্ত সম্পর্কে সিদ্ধান্ত গ্রহণ ও ব্যাখ্যা করতে পারবে।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2574577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3363217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71500" y="4151858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4940498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71500" y="5729138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2143125"/>
            <a:ext cx="209550" cy="21907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2931765"/>
            <a:ext cx="209550" cy="21907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3720405"/>
            <a:ext cx="209550" cy="21907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4509045"/>
            <a:ext cx="209550" cy="219075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5297685"/>
            <a:ext cx="209550" cy="21907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শিখনফল (Learning Outcomes)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36515"/>
            <a:ext cx="5334000" cy="216589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836515"/>
            <a:ext cx="5334000" cy="21658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5825" y="3150840"/>
            <a:ext cx="4940617" cy="390525"/>
          </a:xfrm>
          <a:prstGeom prst="rect">
            <a:avLst/>
          </a:prstGeom>
          <a:noFill/>
        </p:spPr>
        <p:txBody>
          <a:bodyPr wrap="square" lIns="352425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পরিসংখ্যান (Statistics)</a:t>
            </a:r>
          </a:p>
        </p:txBody>
      </p:sp>
      <p:sp>
        <p:nvSpPr>
          <p:cNvPr id="6" name="Rectangle 5"/>
          <p:cNvSpPr/>
          <p:nvPr/>
        </p:nvSpPr>
        <p:spPr>
          <a:xfrm>
            <a:off x="885825" y="3598515"/>
            <a:ext cx="4705350" cy="19050"/>
          </a:xfrm>
          <a:prstGeom prst="rect">
            <a:avLst/>
          </a:prstGeom>
          <a:solidFill>
            <a:srgbClr val="93C5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85825" y="3769965"/>
            <a:ext cx="4705350" cy="8228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পরিসংখ্যান হচ্ছে বিজ্ঞানের একটি শাখা, যা সংখ্যাত্মক উপস্থাপনের মাধ্যমে তথ্য ও উপাত্তকে সুশৃঙ্খলভাবে সাজিয়ে তুলনা ও বাস্তব ঘটনার পূর্ণাঙ্গ তথ্য চিত্র প্রকাশ করে।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0825" y="3150840"/>
            <a:ext cx="4940617" cy="390525"/>
          </a:xfrm>
          <a:prstGeom prst="rect">
            <a:avLst/>
          </a:prstGeom>
          <a:noFill/>
        </p:spPr>
        <p:txBody>
          <a:bodyPr wrap="square" lIns="295275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পরিসংখ্যানিক উপাত্ত</a:t>
            </a:r>
          </a:p>
        </p:txBody>
      </p:sp>
      <p:sp>
        <p:nvSpPr>
          <p:cNvPr id="9" name="Rectangle 8"/>
          <p:cNvSpPr/>
          <p:nvPr/>
        </p:nvSpPr>
        <p:spPr>
          <a:xfrm>
            <a:off x="6600825" y="3598515"/>
            <a:ext cx="4705350" cy="19050"/>
          </a:xfrm>
          <a:prstGeom prst="rect">
            <a:avLst/>
          </a:prstGeom>
          <a:solidFill>
            <a:srgbClr val="93C5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600825" y="3769965"/>
            <a:ext cx="4705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সংখ্যা দ্বারা প্রকাশিত যে কোনো তথ্যই হলো পরিসংখ্যানের উপাত্ত।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00825" y="4139505"/>
            <a:ext cx="4705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1" u="none">
                <a:solidFill>
                  <a:srgbClr val="475569"/>
                </a:solidFill>
                <a:latin typeface="Hind Siliguri"/>
              </a:rPr>
              <a:t>উদাহরণ: সপ্তম শ্রেণির ৫০ জন শিক্ষার্থীর গণিত পরীক্ষায় প্রাপ্ত নম্বরের তালিকা হলো উপাত্ত।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25" y="3207990"/>
            <a:ext cx="257175" cy="2286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0825" y="3207990"/>
            <a:ext cx="200025" cy="228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১১.১ তথ্য ও উপাত্ত (Information &amp; Data)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37519"/>
            <a:ext cx="5410200" cy="276403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300" y="2537519"/>
            <a:ext cx="5410200" cy="276403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25" y="2813744"/>
            <a:ext cx="533400" cy="533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7725" y="3537644"/>
            <a:ext cx="5100637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প্রাথমিক উপাত্ত (Primary Data)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725" y="4118669"/>
            <a:ext cx="48577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অনুসন্ধানকারী সরাসরি উৎস থেকে যে উপাত্ত সংগ্রহ করে, তাকে </a:t>
            </a:r>
            <a:r>
              <a:rPr sz="1350" b="1" i="0" u="none">
                <a:solidFill>
                  <a:srgbClr val="334155"/>
                </a:solidFill>
                <a:latin typeface="Hind Siliguri"/>
              </a:rPr>
              <a:t>প্রাথমিক বা প্রত্যক্ষ উপাত্ত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বলে।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7725" y="4781550"/>
            <a:ext cx="4857750" cy="243780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16A34A"/>
                </a:solidFill>
                <a:latin typeface="Hind Siliguri SemiBold"/>
              </a:rPr>
              <a:t>নির্ভরযোগ্যতা অনেক বেশি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6525" y="2813744"/>
            <a:ext cx="533400" cy="533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86525" y="3537644"/>
            <a:ext cx="5100637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মাধ্যমিক উপাত্ত (Secondary Data)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86525" y="4118669"/>
            <a:ext cx="48577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পরোক্ষ উৎস বা অন্য কোনো প্রতিষ্ঠানের সংরক্ষিত মাধ্যম থেকে সংগৃহীত উপাত্তকে </a:t>
            </a:r>
            <a:r>
              <a:rPr sz="1350" b="1" i="0" u="none">
                <a:solidFill>
                  <a:srgbClr val="334155"/>
                </a:solidFill>
                <a:latin typeface="Hind Siliguri"/>
              </a:rPr>
              <a:t>মাধ্যমিক বা পরোক্ষ উপাত্ত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বলে।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86525" y="4781550"/>
            <a:ext cx="4857750" cy="243780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DC2626"/>
                </a:solidFill>
                <a:latin typeface="Hind Siliguri SemiBold"/>
              </a:rPr>
              <a:t>নির্ভরযোগ্যতা অপেক্ষাকৃত কম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075" y="2947094"/>
            <a:ext cx="266700" cy="2667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725" y="4810125"/>
            <a:ext cx="152400" cy="1524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4162" y="2947094"/>
            <a:ext cx="238125" cy="2667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6525" y="4810125"/>
            <a:ext cx="152400" cy="1524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১১.২ উপাত্তের প্রকারভেদ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55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32782"/>
            <a:ext cx="5334000" cy="237351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732782"/>
            <a:ext cx="5334000" cy="23735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5825" y="3047107"/>
            <a:ext cx="4940617" cy="390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অবিন্যস্ত উপাত্ত (Ungrouped Data)</a:t>
            </a:r>
          </a:p>
        </p:txBody>
      </p:sp>
      <p:sp>
        <p:nvSpPr>
          <p:cNvPr id="6" name="Rectangle 5"/>
          <p:cNvSpPr/>
          <p:nvPr/>
        </p:nvSpPr>
        <p:spPr>
          <a:xfrm>
            <a:off x="885825" y="3494782"/>
            <a:ext cx="4705350" cy="19050"/>
          </a:xfrm>
          <a:prstGeom prst="rect">
            <a:avLst/>
          </a:prstGeom>
          <a:solidFill>
            <a:srgbClr val="93C5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85825" y="3666232"/>
            <a:ext cx="4705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সংগৃহীত নম্বর বা উপাত্তসমূহ যখন এলোমেলোভাবে থাকে এবং মানের কোনো ক্রমানুসারে সাজানো থাকে না, তখন তাকে অবিন্যস্ত উপাত্ত বলে।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25" y="4523947"/>
            <a:ext cx="4705350" cy="4342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00825" y="3047107"/>
            <a:ext cx="4940617" cy="390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বিন্যস্ত উপাত্ত (Grouped Data)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600825" y="3494782"/>
            <a:ext cx="4705350" cy="19050"/>
          </a:xfrm>
          <a:prstGeom prst="rect">
            <a:avLst/>
          </a:prstGeom>
          <a:solidFill>
            <a:srgbClr val="93C5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600825" y="3666232"/>
            <a:ext cx="4705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উপাত্তসমূহকে যখন মানের ঊর্ধ্বক্রম (ছোট থেকে বড়) বা অধঃক্রম অনুসারে সুন্দরভাবে সাজানো হয়, তখন তাকে বিন্যস্ত উপাত্ত বলে।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0825" y="4537798"/>
            <a:ext cx="4705350" cy="4342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১১.৩ অবিন্যস্ত ও বিন্যস্ত উপাত্ত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24980"/>
            <a:ext cx="11049000" cy="8667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282255"/>
            <a:ext cx="11049000" cy="1257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23344" y="2500340"/>
            <a:ext cx="5380327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 dirty="0" err="1">
                <a:solidFill>
                  <a:srgbClr val="0369A1"/>
                </a:solidFill>
                <a:latin typeface="Hind Siliguri"/>
              </a:rPr>
              <a:t>পরিসর</a:t>
            </a:r>
            <a:r>
              <a:rPr sz="1800" b="1" i="0" u="none" dirty="0">
                <a:solidFill>
                  <a:srgbClr val="0369A1"/>
                </a:solidFill>
                <a:latin typeface="Hind Siliguri"/>
              </a:rPr>
              <a:t> = (</a:t>
            </a:r>
            <a:r>
              <a:rPr sz="1800" b="1" i="0" u="none" dirty="0" err="1">
                <a:solidFill>
                  <a:srgbClr val="0369A1"/>
                </a:solidFill>
                <a:latin typeface="Hind Siliguri"/>
              </a:rPr>
              <a:t>বৃহত্তম</a:t>
            </a:r>
            <a:r>
              <a:rPr sz="18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1800" b="1" i="0" u="none" dirty="0" err="1">
                <a:solidFill>
                  <a:srgbClr val="0369A1"/>
                </a:solidFill>
                <a:latin typeface="Hind Siliguri"/>
              </a:rPr>
              <a:t>সংখ্যা</a:t>
            </a:r>
            <a:r>
              <a:rPr sz="1800" b="1" i="0" u="none" dirty="0">
                <a:solidFill>
                  <a:srgbClr val="0369A1"/>
                </a:solidFill>
                <a:latin typeface="Hind Siliguri"/>
              </a:rPr>
              <a:t> − </a:t>
            </a:r>
            <a:r>
              <a:rPr sz="1800" b="1" i="0" u="none" dirty="0" err="1">
                <a:solidFill>
                  <a:srgbClr val="0369A1"/>
                </a:solidFill>
                <a:latin typeface="Hind Siliguri"/>
              </a:rPr>
              <a:t>ক্ষুদ্রতম</a:t>
            </a:r>
            <a:r>
              <a:rPr sz="18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1800" b="1" i="0" u="none" dirty="0" err="1">
                <a:solidFill>
                  <a:srgbClr val="0369A1"/>
                </a:solidFill>
                <a:latin typeface="Hind Siliguri"/>
              </a:rPr>
              <a:t>সংখ্যা</a:t>
            </a:r>
            <a:r>
              <a:rPr sz="1800" b="1" i="0" u="none" dirty="0">
                <a:solidFill>
                  <a:srgbClr val="0369A1"/>
                </a:solidFill>
                <a:latin typeface="Hind Siliguri"/>
              </a:rPr>
              <a:t>) + 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30144" y="3651483"/>
            <a:ext cx="4331711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 dirty="0" err="1">
                <a:solidFill>
                  <a:srgbClr val="7E22CE"/>
                </a:solidFill>
                <a:latin typeface="Hind Siliguri"/>
              </a:rPr>
              <a:t>শ্রেণি</a:t>
            </a:r>
            <a:r>
              <a:rPr sz="1800" b="1" i="0" u="none" dirty="0">
                <a:solidFill>
                  <a:srgbClr val="7E22CE"/>
                </a:solidFill>
                <a:latin typeface="Hind Siliguri"/>
              </a:rPr>
              <a:t> </a:t>
            </a:r>
            <a:r>
              <a:rPr sz="1800" b="1" i="0" u="none" dirty="0" err="1">
                <a:solidFill>
                  <a:srgbClr val="7E22CE"/>
                </a:solidFill>
                <a:latin typeface="Hind Siliguri"/>
              </a:rPr>
              <a:t>সংখ্যা</a:t>
            </a:r>
            <a:r>
              <a:rPr sz="1800" b="1" i="0" u="none" dirty="0">
                <a:solidFill>
                  <a:srgbClr val="7E22CE"/>
                </a:solidFill>
                <a:latin typeface="Hind Siliguri"/>
              </a:rPr>
              <a:t> = </a:t>
            </a:r>
            <a:r>
              <a:rPr sz="1800" b="1" i="0" u="none" dirty="0" err="1" smtClean="0">
                <a:solidFill>
                  <a:srgbClr val="7E22CE"/>
                </a:solidFill>
                <a:latin typeface="Hind Siliguri"/>
              </a:rPr>
              <a:t>পরিসর</a:t>
            </a:r>
            <a:r>
              <a:rPr lang="en-US" sz="1800" b="1" i="0" u="none" dirty="0" smtClean="0">
                <a:solidFill>
                  <a:srgbClr val="7E22CE"/>
                </a:solidFill>
                <a:latin typeface="Hind Siliguri"/>
              </a:rPr>
              <a:t> /</a:t>
            </a:r>
            <a:r>
              <a:rPr sz="1800" b="1" i="0" u="none" dirty="0" err="1" smtClean="0">
                <a:solidFill>
                  <a:srgbClr val="7E22CE"/>
                </a:solidFill>
                <a:latin typeface="Hind Siliguri"/>
              </a:rPr>
              <a:t>শ্রেণীব্যাপ্তি</a:t>
            </a:r>
            <a:endParaRPr sz="1800" b="1" i="0" u="none" dirty="0">
              <a:solidFill>
                <a:srgbClr val="7E22CE"/>
              </a:solidFill>
              <a:latin typeface="Hind Siligu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1500" y="4825304"/>
            <a:ext cx="11204864" cy="965895"/>
          </a:xfrm>
          <a:prstGeom prst="roundRect">
            <a:avLst>
              <a:gd name="adj" fmla="val 17964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76741" y="4996755"/>
            <a:ext cx="10248900" cy="2466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200" b="1" i="0" u="none" dirty="0" err="1">
                <a:solidFill>
                  <a:srgbClr val="334155"/>
                </a:solidFill>
                <a:latin typeface="Hind Siliguri"/>
              </a:rPr>
              <a:t>বিশেষ</a:t>
            </a:r>
            <a:r>
              <a:rPr sz="12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1" i="0" u="none" dirty="0" err="1">
                <a:solidFill>
                  <a:srgbClr val="334155"/>
                </a:solidFill>
                <a:latin typeface="Hind Siliguri"/>
              </a:rPr>
              <a:t>নিয়ম</a:t>
            </a:r>
            <a:r>
              <a:rPr sz="12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শ্রেণি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সংখ্যা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দশমিক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ভগ্নাংশ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হলে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পরবর্তী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পূর্ণসংখ্যাকে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শ্রেণি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সংখ্যা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হিসেবে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বিবেচনা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হয়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। (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যেমন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: ১০.২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হলে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শ্রেণি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সংখ্যা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1200" b="0" i="0" u="none" dirty="0" err="1">
                <a:solidFill>
                  <a:srgbClr val="334155"/>
                </a:solidFill>
                <a:latin typeface="Hind Siliguri"/>
              </a:rPr>
              <a:t>হবে</a:t>
            </a:r>
            <a:r>
              <a:rPr sz="1200" b="0" i="0" u="none" dirty="0">
                <a:solidFill>
                  <a:srgbClr val="334155"/>
                </a:solidFill>
                <a:latin typeface="Hind Siliguri"/>
              </a:rPr>
              <a:t> ১১)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5452020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5020567"/>
            <a:ext cx="161925" cy="2190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গণসংখ্যা সারণি তৈরির প্রয়োজনীয় সূত্রাবলি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573</Words>
  <Application>Microsoft Office PowerPoint</Application>
  <PresentationFormat>Widescreen</PresentationFormat>
  <Paragraphs>88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Hind Siliguri</vt:lpstr>
      <vt:lpstr>Hind Siliguri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Ariful Islam</dc:creator>
  <cp:keywords/>
  <dc:description>generated using python-pptx</dc:description>
  <cp:lastModifiedBy>Ariful Islam</cp:lastModifiedBy>
  <cp:revision>6</cp:revision>
  <dcterms:created xsi:type="dcterms:W3CDTF">2013-01-27T09:14:16Z</dcterms:created>
  <dcterms:modified xsi:type="dcterms:W3CDTF">2026-07-22T07:55:38Z</dcterms:modified>
  <cp:category/>
</cp:coreProperties>
</file>