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7" r:id="rId12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Geist" panose="020B0604020202020204" charset="0"/>
      <p:regular r:id="rId18"/>
    </p:embeddedFont>
    <p:embeddedFont>
      <p:font typeface="Geist Bold" panose="020B0604020202020204" charset="0"/>
      <p:regular r:id="rId19"/>
    </p:embeddedFont>
    <p:embeddedFont>
      <p:font typeface="Kalpurush" panose="02000600000000000000" pitchFamily="2" charset="0"/>
      <p:regular r:id="rId20"/>
    </p:embeddedFont>
    <p:embeddedFont>
      <p:font typeface="Noto Serif Bold" panose="020B0604020202020204" charset="0"/>
      <p:regular r:id="rId21"/>
    </p:embeddedFont>
    <p:embeddedFont>
      <p:font typeface="Noto Serif Light" panose="020B0604020202020204" charset="0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47"/>
    <a:srgbClr val="5454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10" d="100"/>
          <a:sy n="110" d="100"/>
        </p:scale>
        <p:origin x="5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695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3192198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8.sv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10" Type="http://schemas.openxmlformats.org/officeDocument/2006/relationships/image" Target="../media/image-2-8.svg"/><Relationship Id="rId4" Type="http://schemas.openxmlformats.org/officeDocument/2006/relationships/image" Target="../media/image-2-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-6-4.svg"/><Relationship Id="rId3" Type="http://schemas.openxmlformats.org/officeDocument/2006/relationships/image" Target="../media/image12.png"/><Relationship Id="rId7" Type="http://schemas.openxmlformats.org/officeDocument/2006/relationships/image" Target="../media/image-6-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6-4.sv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-7-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7-3.svg"/><Relationship Id="rId5" Type="http://schemas.openxmlformats.org/officeDocument/2006/relationships/image" Target="../media/image-7-3.svg"/><Relationship Id="rId10" Type="http://schemas.openxmlformats.org/officeDocument/2006/relationships/image" Target="../media/image10.png"/><Relationship Id="rId4" Type="http://schemas.openxmlformats.org/officeDocument/2006/relationships/image" Target="../media/image15.png"/><Relationship Id="rId9" Type="http://schemas.openxmlformats.org/officeDocument/2006/relationships/image" Target="../media/image-7-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-9-6.svg"/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-9-3.svg"/><Relationship Id="rId10" Type="http://schemas.openxmlformats.org/officeDocument/2006/relationships/image" Target="../media/image-9-3.sv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" y="0"/>
            <a:ext cx="4578927" cy="5143500"/>
          </a:xfrm>
          <a:prstGeom prst="rect">
            <a:avLst/>
          </a:prstGeom>
          <a:solidFill>
            <a:srgbClr val="D1EFE4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964" y="330777"/>
            <a:ext cx="3532909" cy="44819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77691" y="1677796"/>
            <a:ext cx="3906982" cy="1702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0" b="1" dirty="0" err="1" smtClean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স্বাগতম</a:t>
            </a:r>
            <a:r>
              <a:rPr lang="en-US" sz="11500" b="1" dirty="0" smtClean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 </a:t>
            </a:r>
            <a:endParaRPr lang="en-US" sz="115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6472" y="24137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সারসংক্ষেপ ও মূল সিদ্ধান্ত</a:t>
            </a:r>
            <a:endParaRPr lang="en-US" sz="275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20" y="725313"/>
            <a:ext cx="2764482" cy="265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আমরা শিখেছি: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19" y="1367581"/>
            <a:ext cx="618172" cy="3162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Noto Serif Light" pitchFamily="34" charset="-122"/>
                <a:cs typeface="Kalpurush" panose="02000600000000000000" pitchFamily="2" charset="0"/>
              </a:rPr>
              <a:t>০১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96119" y="1728564"/>
            <a:ext cx="2622724" cy="1905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1837506"/>
            <a:ext cx="262272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বর্গ ও বর্গমূলের সম্পর্ক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96119" y="2199434"/>
            <a:ext cx="262272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i="1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4^2 = 16</a:t>
            </a:r>
            <a:r>
              <a:rPr lang="en-US" sz="16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, </a:t>
            </a:r>
            <a:r>
              <a:rPr lang="en-US" sz="16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তাই</a:t>
            </a:r>
            <a:r>
              <a:rPr lang="en-US" sz="16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1600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\</a:t>
            </a:r>
            <a:r>
              <a:rPr lang="en-US" sz="1600" i="1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1600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  </a:t>
            </a:r>
            <a:r>
              <a:rPr lang="en-US" sz="1600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{16</a:t>
            </a:r>
            <a:r>
              <a:rPr lang="en-US" sz="1600" i="1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} = 4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632" y="2165962"/>
            <a:ext cx="550278" cy="37783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3260601" y="1367581"/>
            <a:ext cx="618172" cy="3162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Noto Serif Light" pitchFamily="34" charset="-122"/>
                <a:cs typeface="Kalpurush" panose="02000600000000000000" pitchFamily="2" charset="0"/>
              </a:rPr>
              <a:t>০২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260601" y="1728564"/>
            <a:ext cx="2622724" cy="1905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11" name="Text 8"/>
          <p:cNvSpPr/>
          <p:nvPr/>
        </p:nvSpPr>
        <p:spPr>
          <a:xfrm>
            <a:off x="3260601" y="1837506"/>
            <a:ext cx="262272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দশমিক সংখ্যার বর্গমূল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260601" y="2199434"/>
            <a:ext cx="262272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অঙ্কজোড়া করে ভাগ পদ্ধতিতে নির্ণয়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025083" y="1367581"/>
            <a:ext cx="618172" cy="3162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Noto Serif Light" pitchFamily="34" charset="-122"/>
                <a:cs typeface="Kalpurush" panose="02000600000000000000" pitchFamily="2" charset="0"/>
              </a:rPr>
              <a:t>০৩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6025083" y="1728564"/>
            <a:ext cx="2622724" cy="1905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15" name="Text 12"/>
          <p:cNvSpPr/>
          <p:nvPr/>
        </p:nvSpPr>
        <p:spPr>
          <a:xfrm>
            <a:off x="6025083" y="1837506"/>
            <a:ext cx="1664190" cy="296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আসন্ন মান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025083" y="2199434"/>
            <a:ext cx="262272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প্রয়োজনীয় দশমিক স্থান পর্যন্ত গণনা করে রাউন্ড করা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496119" y="2706587"/>
            <a:ext cx="618172" cy="3162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Noto Serif Light" pitchFamily="34" charset="-122"/>
                <a:cs typeface="Kalpurush" panose="02000600000000000000" pitchFamily="2" charset="0"/>
              </a:rPr>
              <a:t>০৪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496119" y="3067571"/>
            <a:ext cx="4004965" cy="1905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19" name="Text 16"/>
          <p:cNvSpPr/>
          <p:nvPr/>
        </p:nvSpPr>
        <p:spPr>
          <a:xfrm>
            <a:off x="496119" y="3176513"/>
            <a:ext cx="40049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পূর্ণবর্গ ভগ্নাংশ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496119" y="3538440"/>
            <a:ext cx="4004965" cy="340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লব ও হর উভয়ই পূর্ণবর্গ সংখ্যা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4642842" y="2706587"/>
            <a:ext cx="618172" cy="3162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Noto Serif Light" pitchFamily="34" charset="-122"/>
                <a:cs typeface="Kalpurush" panose="02000600000000000000" pitchFamily="2" charset="0"/>
              </a:rPr>
              <a:t>০৬ 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4642842" y="3067571"/>
            <a:ext cx="4004965" cy="1905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23" name="Text 20"/>
          <p:cNvSpPr/>
          <p:nvPr/>
        </p:nvSpPr>
        <p:spPr>
          <a:xfrm>
            <a:off x="4642918" y="3136331"/>
            <a:ext cx="1653974" cy="314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সূত্র প্রয়োগ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4778958" y="3604274"/>
            <a:ext cx="2492249" cy="331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{a^2</a:t>
            </a:r>
            <a:r>
              <a:rPr lang="en-US" sz="1600" i="1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}{b^2}} = \frac{a}{b}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959" y="3507857"/>
            <a:ext cx="916043" cy="523600"/>
          </a:xfrm>
          <a:prstGeom prst="rect">
            <a:avLst/>
          </a:prstGeom>
        </p:spPr>
      </p:pic>
      <p:sp>
        <p:nvSpPr>
          <p:cNvPr id="26" name="Shape 22"/>
          <p:cNvSpPr/>
          <p:nvPr/>
        </p:nvSpPr>
        <p:spPr>
          <a:xfrm>
            <a:off x="496119" y="4190660"/>
            <a:ext cx="8151763" cy="566961"/>
          </a:xfrm>
          <a:prstGeom prst="roundRect">
            <a:avLst>
              <a:gd name="adj" fmla="val 22504"/>
            </a:avLst>
          </a:prstGeom>
          <a:solidFill>
            <a:srgbClr val="CCFFEF"/>
          </a:solidFill>
          <a:ln/>
        </p:spPr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877" y="4391430"/>
            <a:ext cx="177180" cy="141759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956816" y="4290131"/>
            <a:ext cx="7681419" cy="467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বর্গমূল আমাদের দৈনন্দিন জীবনে — জমি পরিমাপ, নির্মাণ, বাজার হিসাব — সর্বত্র কাজে আসে।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361" y="2169961"/>
            <a:ext cx="550278" cy="37783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6"/>
          <p:cNvSpPr/>
          <p:nvPr/>
        </p:nvSpPr>
        <p:spPr>
          <a:xfrm>
            <a:off x="0" y="1763349"/>
            <a:ext cx="9144000" cy="1513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600" b="1" dirty="0" smtClean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 </a:t>
            </a:r>
            <a:r>
              <a:rPr lang="en-US" sz="9600" b="1" dirty="0" err="1" smtClean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সবাইকে</a:t>
            </a:r>
            <a:r>
              <a:rPr lang="en-US" sz="9600" b="1" dirty="0" smtClean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 </a:t>
            </a:r>
            <a:r>
              <a:rPr lang="en-US" sz="9600" b="1" dirty="0" err="1" smtClean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ধন্যবাদ</a:t>
            </a:r>
            <a:r>
              <a:rPr lang="en-US" sz="9600" b="1" dirty="0" smtClean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 </a:t>
            </a:r>
            <a:endParaRPr lang="en-US" sz="9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403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9558" y="2934269"/>
            <a:ext cx="3712191" cy="140614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lIns="51431" tIns="25715" rIns="51431" bIns="25715" rtlCol="0">
            <a:spAutoFit/>
          </a:bodyPr>
          <a:lstStyle/>
          <a:p>
            <a:pPr algn="just"/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মোঃ ছানাউল্লাহ শাহ ফকির</a:t>
            </a:r>
          </a:p>
          <a:p>
            <a:pPr algn="just"/>
            <a:r>
              <a:rPr lang="bn-BD" sz="2000" dirty="0" smtClean="0">
                <a:latin typeface="Kalpurush" panose="02000600000000000000" pitchFamily="2" charset="0"/>
                <a:cs typeface="Kalpurush" panose="02000600000000000000" pitchFamily="2" charset="0"/>
              </a:rPr>
              <a:t>সহকা</a:t>
            </a:r>
            <a:r>
              <a:rPr lang="en-US" sz="20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রী</a:t>
            </a:r>
            <a:r>
              <a:rPr lang="en-US" sz="20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প্রধান</a:t>
            </a:r>
            <a:r>
              <a:rPr lang="bn-BD" sz="2000" dirty="0" smtClean="0">
                <a:latin typeface="Kalpurush" panose="02000600000000000000" pitchFamily="2" charset="0"/>
                <a:cs typeface="Kalpurush" panose="02000600000000000000" pitchFamily="2" charset="0"/>
              </a:rPr>
              <a:t>শিক্ষক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just"/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ছফুরা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খাতুন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বালিকা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উচ্চ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বিদ্যালয়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</a:t>
            </a:r>
          </a:p>
          <a:p>
            <a:pPr algn="just"/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নরসিংদী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endParaRPr lang="bn-BD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241" y="543465"/>
            <a:ext cx="2153423" cy="2153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4398090" y="1162977"/>
            <a:ext cx="26192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endParaRPr lang="en-US" sz="4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08478" y="2944845"/>
            <a:ext cx="4155743" cy="138499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সপ্তম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শ্রেণি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-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গণিত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প্রথম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অধ্যায়</a:t>
            </a:r>
            <a:endParaRPr lang="en-US" sz="2800" dirty="0" smtClean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মূলদ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অমূলদ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সংখ্যা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257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006" y="237677"/>
            <a:ext cx="8151763" cy="5607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শেখার লক্ষ্য</a:t>
            </a:r>
            <a:endParaRPr lang="en-US" sz="4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909587"/>
            <a:ext cx="2622724" cy="175172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22351" y="10159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1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6927" y="1476546"/>
            <a:ext cx="2461916" cy="339606"/>
          </a:xfrm>
          <a:prstGeom prst="rect">
            <a:avLst/>
          </a:prstGeom>
          <a:solidFill>
            <a:srgbClr val="006747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বর্গ ও বর্গমূলের সম্পর্ক</a:t>
            </a:r>
            <a:endParaRPr lang="en-US" sz="2000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56926" y="1953658"/>
            <a:ext cx="2399361" cy="8304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বর্গ এবং বর্গমূলের মধ্যে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সম্পর্ক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নির্ণয়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করতে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পারব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0601" y="909587"/>
            <a:ext cx="2622724" cy="175172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486833" y="10159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2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3421410" y="1476546"/>
            <a:ext cx="2301106" cy="339605"/>
          </a:xfrm>
          <a:prstGeom prst="rect">
            <a:avLst/>
          </a:prstGeom>
          <a:solidFill>
            <a:srgbClr val="006747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দশমিক সংখ্যার বর্গমূল</a:t>
            </a:r>
            <a:endParaRPr lang="en-US" sz="2000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421410" y="1953658"/>
            <a:ext cx="2399360" cy="984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দশমিক সংখ্যার বর্গমূল নির্ণয় করতে পারব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25083" y="909587"/>
            <a:ext cx="2622724" cy="175172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251316" y="10159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3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6185892" y="1476546"/>
            <a:ext cx="2301106" cy="339605"/>
          </a:xfrm>
          <a:prstGeom prst="rect">
            <a:avLst/>
          </a:prstGeom>
          <a:solidFill>
            <a:srgbClr val="006747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আসন্ন মান</a:t>
            </a:r>
            <a:endParaRPr lang="en-US" sz="2000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6185892" y="1953659"/>
            <a:ext cx="2364430" cy="769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বর্গমূলের আসন্ন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মান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endParaRPr lang="en-US" sz="2000" dirty="0" smtClean="0">
              <a:solidFill>
                <a:srgbClr val="4B4A4A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l">
              <a:buNone/>
            </a:pP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বের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করতে পারব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3248940"/>
            <a:ext cx="4004965" cy="145953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2413508" y="3355277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4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656928" y="3563415"/>
            <a:ext cx="3596546" cy="398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পূর্ণবর্গ ভগ্নাংশ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656927" y="3972287"/>
            <a:ext cx="3771772" cy="667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পূর্ণবর্গ ভগ্নাংশ চিনতে এবং এর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বর্গমূল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endParaRPr lang="en-US" sz="2000" dirty="0" smtClean="0">
              <a:solidFill>
                <a:srgbClr val="4B4A4A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l">
              <a:buNone/>
            </a:pP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বের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করতে পারব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42842" y="3248940"/>
            <a:ext cx="4004965" cy="1459538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560232" y="3355277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5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1" name="Text 14"/>
          <p:cNvSpPr/>
          <p:nvPr/>
        </p:nvSpPr>
        <p:spPr>
          <a:xfrm>
            <a:off x="4803652" y="3563415"/>
            <a:ext cx="3596546" cy="398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সূত্র প্রয়োগ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2" name="Text 15"/>
          <p:cNvSpPr/>
          <p:nvPr/>
        </p:nvSpPr>
        <p:spPr>
          <a:xfrm>
            <a:off x="4803651" y="3972287"/>
            <a:ext cx="3683347" cy="415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প্রয়োজনীয় সূত্রগুলো প্রয়োগ করতে পারব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0881" y="237790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বর্গ ও বর্গমূলের পার্থক্য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94022" y="1251272"/>
            <a:ext cx="4107135" cy="3296469"/>
          </a:xfrm>
          <a:prstGeom prst="roundRect">
            <a:avLst>
              <a:gd name="adj" fmla="val 6193"/>
            </a:avLst>
          </a:prstGeom>
          <a:solidFill>
            <a:srgbClr val="00674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35781" y="1393031"/>
            <a:ext cx="382361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বর্গ (Square)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96119" y="1936551"/>
            <a:ext cx="3748335" cy="1171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2800" i="1" dirty="0">
                <a:solidFill>
                  <a:srgbClr val="FFFFFF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4^2 = 4 \times 4 = 16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2800" i="1" dirty="0">
                <a:solidFill>
                  <a:srgbClr val="FFFFFF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5^2 = 5 \times 5 = 25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35781" y="3303411"/>
            <a:ext cx="3823618" cy="19050"/>
          </a:xfrm>
          <a:prstGeom prst="roundRect">
            <a:avLst>
              <a:gd name="adj" fmla="val 60000"/>
            </a:avLst>
          </a:prstGeom>
          <a:solidFill>
            <a:srgbClr val="FFFFFF">
              <a:alpha val="5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535781" y="3517350"/>
            <a:ext cx="3770088" cy="870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বর্গ:</a:t>
            </a:r>
            <a:r>
              <a:rPr lang="en-US" sz="2800" dirty="0">
                <a:solidFill>
                  <a:srgbClr val="FFFFFF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একটি সংখ্যাকে </a:t>
            </a:r>
            <a:r>
              <a:rPr lang="en-US" sz="2800" dirty="0" err="1">
                <a:solidFill>
                  <a:srgbClr val="FFFFFF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নিজের</a:t>
            </a:r>
            <a:r>
              <a:rPr lang="en-US" sz="2800" dirty="0">
                <a:solidFill>
                  <a:srgbClr val="FFFFFF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endParaRPr lang="en-US" sz="2800" dirty="0" smtClean="0">
              <a:solidFill>
                <a:srgbClr val="FFFFFF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l">
              <a:buNone/>
            </a:pPr>
            <a:r>
              <a:rPr lang="en-US" sz="2800" dirty="0" err="1" smtClean="0">
                <a:solidFill>
                  <a:srgbClr val="FFFFFF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সাথে</a:t>
            </a:r>
            <a:r>
              <a:rPr lang="en-US" sz="2800" dirty="0" smtClean="0">
                <a:solidFill>
                  <a:srgbClr val="FFFFFF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গুণ করা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824763" y="289071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বর্গমূল (Square Root)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997702" y="960685"/>
            <a:ext cx="3902943" cy="581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১৬</a:t>
            </a:r>
            <a:r>
              <a:rPr lang="en-US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i="1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= </a:t>
            </a:r>
            <a:r>
              <a:rPr lang="en-US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৪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২৫</a:t>
            </a:r>
            <a:r>
              <a:rPr lang="en-US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i="1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= </a:t>
            </a:r>
            <a:r>
              <a:rPr lang="en-US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৫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194" y="930662"/>
            <a:ext cx="579750" cy="341629"/>
          </a:xfrm>
          <a:prstGeom prst="rect">
            <a:avLst/>
          </a:prstGeom>
        </p:spPr>
      </p:pic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026" y="1442348"/>
            <a:ext cx="447914" cy="341629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4836345" y="1885169"/>
            <a:ext cx="3902943" cy="19050"/>
          </a:xfrm>
          <a:prstGeom prst="roundRect">
            <a:avLst>
              <a:gd name="adj" fmla="val 60000"/>
            </a:avLst>
          </a:prstGeom>
          <a:solidFill>
            <a:srgbClr val="4B4A4A">
              <a:alpha val="50000"/>
            </a:srgbClr>
          </a:solidFill>
          <a:ln/>
        </p:spPr>
      </p:sp>
      <p:sp>
        <p:nvSpPr>
          <p:cNvPr id="13" name="Text 9"/>
          <p:cNvSpPr/>
          <p:nvPr/>
        </p:nvSpPr>
        <p:spPr>
          <a:xfrm>
            <a:off x="4879878" y="2021856"/>
            <a:ext cx="3847828" cy="10070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বর্গমূল: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কোন সংখ্যার বর্গ করলে যে সংখ্যা পাওয়া যায়, তা খুঁজে বের করা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4824762" y="3108521"/>
            <a:ext cx="3902943" cy="19050"/>
          </a:xfrm>
          <a:prstGeom prst="roundRect">
            <a:avLst>
              <a:gd name="adj" fmla="val 60000"/>
            </a:avLst>
          </a:prstGeom>
          <a:solidFill>
            <a:srgbClr val="4B4A4A">
              <a:alpha val="50000"/>
            </a:srgbClr>
          </a:solidFill>
          <a:ln/>
        </p:spPr>
      </p:sp>
      <p:sp>
        <p:nvSpPr>
          <p:cNvPr id="15" name="Shape 11"/>
          <p:cNvSpPr/>
          <p:nvPr/>
        </p:nvSpPr>
        <p:spPr>
          <a:xfrm>
            <a:off x="4838413" y="3247045"/>
            <a:ext cx="3950745" cy="1300696"/>
          </a:xfrm>
          <a:prstGeom prst="roundRect">
            <a:avLst>
              <a:gd name="adj" fmla="val 16367"/>
            </a:avLst>
          </a:prstGeom>
          <a:solidFill>
            <a:srgbClr val="CCFFEF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9879" y="3381860"/>
            <a:ext cx="404380" cy="32353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305934" y="3294004"/>
            <a:ext cx="3353534" cy="1040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বাংলাদেশী উদাহরণ:</a:t>
            </a:r>
            <a:r>
              <a:rPr lang="en-US" dirty="0">
                <a:solidFill>
                  <a:srgbClr val="000000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একটি বর্গাকার ঘরের ক্ষেত্রফল ১৬ বর্গমিটার হলে, প্রতিটি পাশের দৈর্ঘ্য ৪ মিটার।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Shape 8"/>
          <p:cNvSpPr/>
          <p:nvPr/>
        </p:nvSpPr>
        <p:spPr>
          <a:xfrm rot="5400000">
            <a:off x="4091336" y="670327"/>
            <a:ext cx="1001991" cy="45720"/>
          </a:xfrm>
          <a:prstGeom prst="roundRect">
            <a:avLst>
              <a:gd name="adj" fmla="val 60000"/>
            </a:avLst>
          </a:prstGeom>
          <a:solidFill>
            <a:srgbClr val="4B4A4A">
              <a:alpha val="50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1483" y="18693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দশমিক ভগ্নাংশের বর্গমূল — ধাপ ও নিয়ম</a:t>
            </a:r>
            <a:endParaRPr lang="en-US" sz="4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243" y="1591900"/>
            <a:ext cx="2882536" cy="288253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" name="Text 1"/>
          <p:cNvSpPr/>
          <p:nvPr/>
        </p:nvSpPr>
        <p:spPr>
          <a:xfrm>
            <a:off x="3474988" y="864477"/>
            <a:ext cx="5158258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বর্গমূল নির্ণয়ের ধাপ: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474988" y="1331086"/>
            <a:ext cx="318939" cy="318939"/>
          </a:xfrm>
          <a:prstGeom prst="roundRect">
            <a:avLst>
              <a:gd name="adj" fmla="val 4000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3528157" y="1357652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1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874270" y="1353006"/>
            <a:ext cx="1741784" cy="3632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অঙ্কজোড়া করা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874269" y="1691953"/>
            <a:ext cx="5068840" cy="955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দশমিক বিন্দুর বাম দিকে একক থেকে শুরু করে দুই অঙ্ক করে জোড়া করুন; ডান দিকে দশমিক থেকে শুরু করে দুই অঙ্ক করে জোড়া করুন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465700" y="2942824"/>
            <a:ext cx="318939" cy="318939"/>
          </a:xfrm>
          <a:prstGeom prst="roundRect">
            <a:avLst>
              <a:gd name="adj" fmla="val 4000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525796" y="2969391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2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874270" y="2969391"/>
            <a:ext cx="4716884" cy="347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ভাগ পদ্ধতি ব্যবহার করুন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980815" y="3307368"/>
            <a:ext cx="4716884" cy="3816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{২৬.৫২২৫} </a:t>
            </a:r>
            <a:r>
              <a:rPr lang="en-US" i="1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= </a:t>
            </a:r>
            <a:r>
              <a:rPr lang="en-US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৫.১৫০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3927" y="3326293"/>
            <a:ext cx="1101632" cy="28941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935685" y="3739222"/>
            <a:ext cx="4697561" cy="1161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প্রথম জোড়া: ২৬ → ৫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দ্বিতীয় জোড়া: ৫২ → ১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তৃতীয় জোড়া: ২৫ → ৫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4244" y="814239"/>
            <a:ext cx="3033230" cy="40443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43982"/>
            <a:ext cx="8581355" cy="4836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দশমিক ভগ্নাংশের বর্গমূল — ব্যবহারিক উদাহরণ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496119" y="861409"/>
            <a:ext cx="4928866" cy="1908709"/>
          </a:xfrm>
          <a:prstGeom prst="roundRect">
            <a:avLst>
              <a:gd name="adj" fmla="val 7424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33785" y="999076"/>
            <a:ext cx="4994952" cy="270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উদাহরণ ১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85053" y="1523451"/>
            <a:ext cx="4921820" cy="1128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ধানের ক্ষেতের ক্ষেত্রফল ০.০৯ শতাংশ হলে, </a:t>
            </a:r>
            <a:endParaRPr lang="en-US" sz="2400" dirty="0" smtClean="0">
              <a:solidFill>
                <a:srgbClr val="4B4A4A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l">
              <a:lnSpc>
                <a:spcPct val="129000"/>
              </a:lnSpc>
              <a:buNone/>
            </a:pP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এক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পাশের</a:t>
            </a: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দৈর্ঘ্য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কত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শতাংশ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? 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496119" y="3143176"/>
            <a:ext cx="4928866" cy="1611288"/>
          </a:xfrm>
          <a:prstGeom prst="roundRect">
            <a:avLst>
              <a:gd name="adj" fmla="val 7424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33785" y="3280842"/>
            <a:ext cx="4447431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উদাহরণ ২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738365" y="2836421"/>
            <a:ext cx="4447431" cy="14288"/>
          </a:xfrm>
          <a:prstGeom prst="roundRect">
            <a:avLst>
              <a:gd name="adj" fmla="val 59998"/>
            </a:avLst>
          </a:prstGeom>
          <a:solidFill>
            <a:srgbClr val="4B4A4A">
              <a:alpha val="50000"/>
            </a:srgbClr>
          </a:solidFill>
          <a:ln/>
        </p:spPr>
      </p:sp>
      <p:sp>
        <p:nvSpPr>
          <p:cNvPr id="16" name="Text 11"/>
          <p:cNvSpPr/>
          <p:nvPr/>
        </p:nvSpPr>
        <p:spPr>
          <a:xfrm>
            <a:off x="633785" y="3714735"/>
            <a:ext cx="4791200" cy="1106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9000"/>
              </a:lnSpc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বাজারে </a:t>
            </a:r>
            <a:r>
              <a:rPr lang="en-US" sz="24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কাপড়ের</a:t>
            </a: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দাম</a:t>
            </a: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প্রতি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বর্গফুট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৫.০৬২৫</a:t>
            </a:r>
          </a:p>
          <a:p>
            <a:pPr>
              <a:lnSpc>
                <a:spcPct val="129000"/>
              </a:lnSpc>
            </a:pP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টাকা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হলে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এক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পাশের </a:t>
            </a:r>
            <a:r>
              <a:rPr lang="en-US" sz="24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দৈর্ঘ্য</a:t>
            </a: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কত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ফুট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? 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8045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বর্গমূলের আসন্ন মান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867475"/>
            <a:ext cx="2936294" cy="314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আসন্ন মান কেন প্রয়োজন?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18" y="1303755"/>
            <a:ext cx="4058618" cy="784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সব সংখ্যার বর্গমূল সহজ নয়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নির্দিষ্ট দশমিক স্থান পর্যন্ত মান প্রয়োজন হয়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72058" y="2206293"/>
            <a:ext cx="3902943" cy="19050"/>
          </a:xfrm>
          <a:prstGeom prst="roundRect">
            <a:avLst>
              <a:gd name="adj" fmla="val 60000"/>
            </a:avLst>
          </a:prstGeom>
          <a:solidFill>
            <a:srgbClr val="4B4A4A">
              <a:alpha val="5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40012" y="2343392"/>
            <a:ext cx="2752048" cy="261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উদাহরণ: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69539" y="2682453"/>
            <a:ext cx="3556101" cy="568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{৯.২৫০} =৩.০৪১ </a:t>
            </a:r>
            <a:r>
              <a:rPr lang="en-US" sz="16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16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(তিন দশমিক স্থান পর্যন্ত)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12" y="2682453"/>
            <a:ext cx="698060" cy="242332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540012" y="3407026"/>
            <a:ext cx="3902943" cy="19050"/>
          </a:xfrm>
          <a:prstGeom prst="roundRect">
            <a:avLst>
              <a:gd name="adj" fmla="val 60000"/>
            </a:avLst>
          </a:prstGeom>
          <a:solidFill>
            <a:srgbClr val="4B4A4A">
              <a:alpha val="50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496119" y="3637954"/>
            <a:ext cx="3978882" cy="1159233"/>
          </a:xfrm>
          <a:prstGeom prst="roundRect">
            <a:avLst>
              <a:gd name="adj" fmla="val 16367"/>
            </a:avLst>
          </a:prstGeom>
          <a:solidFill>
            <a:srgbClr val="CCFFEF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77" y="3853011"/>
            <a:ext cx="177180" cy="14175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956816" y="3800920"/>
            <a:ext cx="3442246" cy="893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বাংলাদেশী ব্যবহার:</a:t>
            </a:r>
            <a:r>
              <a:rPr lang="en-US" dirty="0">
                <a:solidFill>
                  <a:srgbClr val="000000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রাস্তা নির্মাণে, জমির সীমানা নির্ধারণে, নকশা তৈরিতে আসন্ন মান ব্যবহৃত হয়।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802832" y="867475"/>
            <a:ext cx="3849812" cy="403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নিয়ম: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45376" y="1662452"/>
            <a:ext cx="212601" cy="21260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05636" y="1411045"/>
            <a:ext cx="3728886" cy="7595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প্রয়োজনীয় দশমিক স্থান থেকে একটি বেশি স্থান পর্যন্ত বের করুন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262" y="2453090"/>
            <a:ext cx="212601" cy="212601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205636" y="2416983"/>
            <a:ext cx="344224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প্রয়োজন হলে দশমিকের পরে শূন্য যোগ করুন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02832" y="3204865"/>
            <a:ext cx="212601" cy="21260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5210397" y="3102218"/>
            <a:ext cx="3724125" cy="807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শেষ অঙ্ক ৫ বা তার বেশি হলে আগের </a:t>
            </a:r>
            <a:r>
              <a:rPr lang="en-US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অঙ্ক</a:t>
            </a:r>
            <a:r>
              <a:rPr lang="en-US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১ 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en-US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বৃদ্ধি</a:t>
            </a:r>
            <a:r>
              <a:rPr lang="en-US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করুন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00450" cy="5143500"/>
          </a:xfrm>
          <a:prstGeom prst="rect">
            <a:avLst/>
          </a:prstGeom>
          <a:solidFill>
            <a:srgbClr val="D1EFE4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612" y="394855"/>
            <a:ext cx="3182752" cy="42437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65861" y="231590"/>
            <a:ext cx="2670076" cy="59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পূর্ণবর্গ ভগ্নাংশ</a:t>
            </a:r>
            <a:endParaRPr lang="en-US" sz="3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3665861" y="883583"/>
            <a:ext cx="2049139" cy="418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সংজ্ঞা: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727299" y="1298130"/>
            <a:ext cx="2662726" cy="11690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পূর্ণবর্গ ভগ্নাংশ হলো সেই ভগ্নাংশ যার </a:t>
            </a: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লব এবং হর উভয়ই পূর্ণবর্গ সংখ্যা।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672482" y="2587638"/>
            <a:ext cx="2592650" cy="45719"/>
          </a:xfrm>
          <a:prstGeom prst="roundRect">
            <a:avLst>
              <a:gd name="adj" fmla="val 59998"/>
            </a:avLst>
          </a:prstGeom>
          <a:solidFill>
            <a:srgbClr val="4B4A4A">
              <a:alpha val="5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3722316" y="2799232"/>
            <a:ext cx="2201987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বাংলাদেশী প্রেক্ষাপট: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722316" y="3070887"/>
            <a:ext cx="2613620" cy="1708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পরিবারের সম্পত্তি ভাগাভাগি করার সময় ভগ্নাংশ ব্যবহার হয়। যেমন: ৩৬ শতাংশ জমির ৪৯ ভাগ কাকে পাবে?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76050" y="884376"/>
            <a:ext cx="2076816" cy="369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উদাহরণ: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90871" y="1463488"/>
            <a:ext cx="2201987" cy="691604"/>
          </a:xfrm>
          <a:prstGeom prst="rect">
            <a:avLst/>
          </a:prstGeom>
        </p:spPr>
      </p:pic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76794" y="2266793"/>
            <a:ext cx="2201987" cy="691604"/>
          </a:xfrm>
          <a:prstGeom prst="rect">
            <a:avLst/>
          </a:prstGeom>
        </p:spPr>
      </p:pic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90870" y="3070887"/>
            <a:ext cx="2201987" cy="691604"/>
          </a:xfrm>
          <a:prstGeom prst="rect">
            <a:avLst/>
          </a:prstGeom>
        </p:spPr>
      </p:pic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92705" y="4008552"/>
            <a:ext cx="2201987" cy="691604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6948054" y="1799167"/>
            <a:ext cx="3598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893022" y="1519649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৬৪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32143" y="1759346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৮১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26035" y="1501181"/>
            <a:ext cx="597847" cy="523003"/>
          </a:xfrm>
          <a:prstGeom prst="rect">
            <a:avLst/>
          </a:prstGeom>
        </p:spPr>
      </p:pic>
      <p:sp>
        <p:nvSpPr>
          <p:cNvPr id="26" name="Equal 25"/>
          <p:cNvSpPr/>
          <p:nvPr/>
        </p:nvSpPr>
        <p:spPr>
          <a:xfrm>
            <a:off x="7336644" y="1652847"/>
            <a:ext cx="329177" cy="281055"/>
          </a:xfrm>
          <a:prstGeom prst="mathEqual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7707776" y="1793375"/>
            <a:ext cx="3598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652744" y="1513857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৮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91865" y="1753554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৯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6906099" y="2607719"/>
            <a:ext cx="3598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1067" y="2328201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২৫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90188" y="2567898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১৬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7665821" y="2601927"/>
            <a:ext cx="3598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610789" y="2322409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৫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49910" y="2562106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৪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6933977" y="3488194"/>
            <a:ext cx="3598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878945" y="3208676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৪৯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18066" y="3448373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৬৪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7693699" y="3482402"/>
            <a:ext cx="3598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638667" y="3202884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77788" y="3442581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৮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6949888" y="4376437"/>
            <a:ext cx="3598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894856" y="4096919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৩৬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933977" y="4336616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৮১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7709610" y="4370645"/>
            <a:ext cx="3598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654578" y="4091127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693699" y="4330824"/>
            <a:ext cx="4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alpurush" panose="02000600000000000000" pitchFamily="2" charset="0"/>
                <a:cs typeface="Kalpurush" panose="02000600000000000000" pitchFamily="2" charset="0"/>
              </a:rPr>
              <a:t>৯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8" name="Equal 47"/>
          <p:cNvSpPr/>
          <p:nvPr/>
        </p:nvSpPr>
        <p:spPr>
          <a:xfrm>
            <a:off x="7332645" y="2467191"/>
            <a:ext cx="329177" cy="281055"/>
          </a:xfrm>
          <a:prstGeom prst="mathEqual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Equal 48"/>
          <p:cNvSpPr/>
          <p:nvPr/>
        </p:nvSpPr>
        <p:spPr>
          <a:xfrm>
            <a:off x="7336644" y="3347666"/>
            <a:ext cx="329177" cy="281055"/>
          </a:xfrm>
          <a:prstGeom prst="mathEqual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Equal 49"/>
          <p:cNvSpPr/>
          <p:nvPr/>
        </p:nvSpPr>
        <p:spPr>
          <a:xfrm>
            <a:off x="7323567" y="4228141"/>
            <a:ext cx="329177" cy="281055"/>
          </a:xfrm>
          <a:prstGeom prst="mathEqual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1" name="Image 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18887" y="2296452"/>
            <a:ext cx="597847" cy="523003"/>
          </a:xfrm>
          <a:prstGeom prst="rect">
            <a:avLst/>
          </a:prstGeom>
        </p:spPr>
      </p:pic>
      <p:pic>
        <p:nvPicPr>
          <p:cNvPr id="52" name="Image 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0788" y="3168106"/>
            <a:ext cx="597847" cy="523003"/>
          </a:xfrm>
          <a:prstGeom prst="rect">
            <a:avLst/>
          </a:prstGeom>
        </p:spPr>
      </p:pic>
      <p:pic>
        <p:nvPicPr>
          <p:cNvPr id="53" name="Image 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14571" y="4095658"/>
            <a:ext cx="597847" cy="5230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63056" y="422603"/>
            <a:ext cx="3180944" cy="4499264"/>
          </a:xfrm>
          <a:prstGeom prst="rect">
            <a:avLst/>
          </a:prstGeom>
          <a:solidFill>
            <a:srgbClr val="D1EFE4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8677" y="810295"/>
            <a:ext cx="2642146" cy="352291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76250"/>
            <a:ext cx="4722763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সমাধান অনুশীলন — বাস্তব সমস্যা</a:t>
            </a:r>
            <a:endParaRPr lang="en-US" sz="245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1039416"/>
            <a:ext cx="5170390" cy="118593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65783" y="1514029"/>
            <a:ext cx="306454" cy="3773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১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1112750" y="1034259"/>
            <a:ext cx="4200467" cy="1106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spcAft>
                <a:spcPts val="500"/>
              </a:spcAft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ঢাকার একটি স্কুলের চত্বরের বর্গাকার অংশের ক্ষেত্রফল ১২.২৫ বর্গমিটার। প্রতিটি পাশের দৈর্ঘ্য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কত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?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2337792"/>
            <a:ext cx="5170390" cy="103100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65783" y="2734940"/>
            <a:ext cx="306454" cy="3773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২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1145419" y="2393976"/>
            <a:ext cx="4347908" cy="9034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একটি স্কুলের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ম্যাগাজিনের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পৃষ্ঠা</a:t>
            </a:r>
            <a:r>
              <a:rPr lang="en-US" sz="2000" i="1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{৪৯}/{৬৪}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ভাগ ছবি দিয়ে ভরা। এর বর্গমূল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নির্ণয়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করুন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। 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6119" y="3481239"/>
            <a:ext cx="5170390" cy="1185937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65783" y="3955852"/>
            <a:ext cx="306454" cy="3773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৩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Text 10"/>
          <p:cNvSpPr/>
          <p:nvPr/>
        </p:nvSpPr>
        <p:spPr>
          <a:xfrm>
            <a:off x="1145419" y="3537422"/>
            <a:ext cx="4347908" cy="1020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spcAft>
                <a:spcPts val="500"/>
              </a:spcAft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একজন বাজার ব্যবসায়ী ০.৩৬ টাকা মূল্যের পণ্য বিক্রি করছেন। এর বর্গমূল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নির্ণয়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করুন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550</Words>
  <Application>Microsoft Office PowerPoint</Application>
  <PresentationFormat>On-screen Show (16:9)</PresentationFormat>
  <Paragraphs>125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Geist</vt:lpstr>
      <vt:lpstr>Geist Bold</vt:lpstr>
      <vt:lpstr>Kalpurush</vt:lpstr>
      <vt:lpstr>Noto Serif Bold</vt:lpstr>
      <vt:lpstr>Noto Serif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lastModifiedBy>USER</cp:lastModifiedBy>
  <cp:revision>28</cp:revision>
  <dcterms:created xsi:type="dcterms:W3CDTF">2026-07-21T04:20:08Z</dcterms:created>
  <dcterms:modified xsi:type="dcterms:W3CDTF">2026-07-22T08:03:52Z</dcterms:modified>
</cp:coreProperties>
</file>