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sldIdLst>
    <p:sldId id="325" r:id="rId2"/>
    <p:sldId id="321" r:id="rId3"/>
    <p:sldId id="303" r:id="rId4"/>
    <p:sldId id="312" r:id="rId5"/>
    <p:sldId id="353" r:id="rId6"/>
    <p:sldId id="354" r:id="rId7"/>
    <p:sldId id="355" r:id="rId8"/>
    <p:sldId id="291" r:id="rId9"/>
    <p:sldId id="293" r:id="rId10"/>
    <p:sldId id="276" r:id="rId11"/>
    <p:sldId id="326" r:id="rId12"/>
    <p:sldId id="327" r:id="rId13"/>
    <p:sldId id="328" r:id="rId14"/>
    <p:sldId id="329" r:id="rId15"/>
    <p:sldId id="366" r:id="rId16"/>
    <p:sldId id="356" r:id="rId17"/>
    <p:sldId id="310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65" r:id="rId26"/>
    <p:sldId id="32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0" autoAdjust="0"/>
    <p:restoredTop sz="86745" autoAdjust="0"/>
  </p:normalViewPr>
  <p:slideViewPr>
    <p:cSldViewPr snapToGrid="0">
      <p:cViewPr varScale="1">
        <p:scale>
          <a:sx n="63" d="100"/>
          <a:sy n="63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7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শব্দের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উচ্চারণ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ট্রিগারের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দেওয়া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আছে</a:t>
            </a:r>
            <a:r>
              <a:rPr lang="en-US" baseline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68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6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3613D-67E4-4288-B254-0D0047EF57E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6A899-93DD-4FFE-969F-B71B80968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036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4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bg>
      <p:bgPr>
        <a:gradFill flip="none" rotWithShape="1">
          <a:gsLst>
            <a:gs pos="68000">
              <a:schemeClr val="bg1">
                <a:lumMod val="8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98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278259" y="940033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20" Type="http://schemas.openxmlformats.org/officeDocument/2006/relationships/hyperlink" Target="https://www.peakpx.com/19235/water-droplet/1440x900-wallpaper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6">
              <a:alphaModFix amt="40000"/>
              <a:extLst>
                <a:ext uri="{837473B0-CC2E-450A-ABE3-18F120FF3D39}">
                  <a1611:picAttrSrcUrl xmlns="" xmlns:a1611="http://schemas.microsoft.com/office/drawing/2016/11/main" r:id="rId2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5" r:id="rId11"/>
    <p:sldLayoutId id="2147483676" r:id="rId12"/>
    <p:sldLayoutId id="2147483678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4a"/><Relationship Id="rId3" Type="http://schemas.microsoft.com/office/2007/relationships/media" Target="../media/media3.m4a"/><Relationship Id="rId7" Type="http://schemas.microsoft.com/office/2007/relationships/media" Target="../media/media5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openxmlformats.org/officeDocument/2006/relationships/image" Target="../media/image43.png"/><Relationship Id="rId5" Type="http://schemas.microsoft.com/office/2007/relationships/media" Target="../media/media4.m4a"/><Relationship Id="rId10" Type="http://schemas.openxmlformats.org/officeDocument/2006/relationships/notesSlide" Target="../notesSlides/notesSlide3.xml"/><Relationship Id="rId4" Type="http://schemas.openxmlformats.org/officeDocument/2006/relationships/audio" Target="../media/media3.m4a"/><Relationship Id="rId9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NUL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prothomalo.com/lifestyle/fashion/gq6delz99w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913131" y="2821648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614220" y="3541046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493519" y="1960123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491612" y="2879811"/>
            <a:ext cx="1277863" cy="914613"/>
          </a:xfrm>
          <a:prstGeom prst="blockArc">
            <a:avLst>
              <a:gd name="adj1" fmla="val 10799998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5032377" y="2144613"/>
            <a:ext cx="1518021" cy="1064820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266019" y="332252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98665" y="1255680"/>
            <a:ext cx="2270632" cy="3387006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592303" y="2626282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801943" y="3576057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728269" y="1969027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4098554" y="2926275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335727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499360" y="5405787"/>
            <a:ext cx="7421880" cy="52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বাংলার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পুরানো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এক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নাম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।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08552"/>
            <a:ext cx="4693920" cy="43410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656592"/>
            <a:ext cx="4480559" cy="4293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1929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22596" y="4600974"/>
            <a:ext cx="6034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এই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কাপড়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মিহি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সুতায়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বোনা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হতো</a:t>
            </a:r>
            <a:r>
              <a:rPr lang="en-US" sz="2400" dirty="0" smtClean="0">
                <a:latin typeface="NikoshBAN" panose="02000000000000000000"/>
              </a:rPr>
              <a:t>।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" y="676274"/>
            <a:ext cx="4991100" cy="2966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0" y="676274"/>
            <a:ext cx="4922597" cy="29637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1864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96778" y="4578664"/>
            <a:ext cx="5699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মসলিনের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জন্য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ঢাকা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ছিল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বিশ্বখ্যাত</a:t>
            </a:r>
            <a:r>
              <a:rPr lang="en-US" sz="2400" dirty="0" smtClean="0">
                <a:latin typeface="NikoshBAN" panose="02000000000000000000"/>
              </a:rPr>
              <a:t>। </a:t>
            </a:r>
            <a:endParaRPr lang="en-US" sz="24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4" y="753427"/>
            <a:ext cx="5159815" cy="2782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20" y="753426"/>
            <a:ext cx="4922520" cy="2782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2052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2117" y="4435646"/>
            <a:ext cx="6431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খুব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স্বচ্ছ</a:t>
            </a:r>
            <a:r>
              <a:rPr lang="en-US" sz="2800" dirty="0" smtClean="0">
                <a:latin typeface="NikoshBAN" panose="02000000000000000000"/>
              </a:rPr>
              <a:t> ও </a:t>
            </a:r>
            <a:r>
              <a:rPr lang="en-US" sz="2800" dirty="0" err="1" smtClean="0">
                <a:latin typeface="NikoshBAN" panose="02000000000000000000"/>
              </a:rPr>
              <a:t>সূক্ষ্ম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</a:t>
            </a:r>
            <a:r>
              <a:rPr lang="en-US" sz="2800" dirty="0" smtClean="0">
                <a:latin typeface="NikoshBAN" panose="02000000000000000000"/>
              </a:rPr>
              <a:t>।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" y="869632"/>
            <a:ext cx="5070398" cy="2666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729" y="869632"/>
            <a:ext cx="5032943" cy="2666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4790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3111" y="4663440"/>
            <a:ext cx="998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শাড়ি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আংকটির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ভিতর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দিয়ে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অনায়াসে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গলানো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যেত</a:t>
            </a:r>
            <a:r>
              <a:rPr lang="en-US" sz="2800" dirty="0" smtClean="0">
                <a:latin typeface="NikoshBAN" panose="02000000000000000000"/>
              </a:rPr>
              <a:t>।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57" y="856297"/>
            <a:ext cx="4988243" cy="32737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72" y="856297"/>
            <a:ext cx="4919559" cy="32737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4321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" y="957262"/>
            <a:ext cx="4752975" cy="555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12050" y="2855416"/>
            <a:ext cx="59740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বাংলার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পুরানো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এক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নাম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এই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মিহি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সুতায়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বোনা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হতো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মসলিনের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জন্য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ঢাকা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ছিল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বিশ্বখ্যাত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খুব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স্বচ্ছ</a:t>
            </a:r>
            <a:r>
              <a:rPr lang="en-US" sz="2800" dirty="0" smtClean="0">
                <a:latin typeface="NikoshBAN" panose="02000000000000000000"/>
              </a:rPr>
              <a:t> ও </a:t>
            </a:r>
            <a:r>
              <a:rPr lang="en-US" sz="2800" dirty="0" err="1" smtClean="0">
                <a:latin typeface="NikoshBAN" panose="02000000000000000000"/>
              </a:rPr>
              <a:t>সুক্ষ্ম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শাড়ি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আংটির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ভিতর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দিয়ে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অনায়াসে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গলানো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যেত</a:t>
            </a:r>
            <a:r>
              <a:rPr lang="en-US" sz="2800" dirty="0" smtClean="0">
                <a:latin typeface="NikoshBAN" panose="02000000000000000000"/>
              </a:rPr>
              <a:t>।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26062" y="335864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003280" y="445455"/>
            <a:ext cx="533400" cy="277798"/>
            <a:chOff x="2042160" y="594360"/>
            <a:chExt cx="533400" cy="277798"/>
          </a:xfrm>
        </p:grpSpPr>
        <p:sp>
          <p:nvSpPr>
            <p:cNvPr id="6" name="Rectangle 5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Voice 1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6170" y="957262"/>
            <a:ext cx="609600" cy="60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6850" y="955149"/>
            <a:ext cx="5974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/>
              </a:rPr>
              <a:t>দৈনিক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সকাল-বিকালের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খবর</a:t>
            </a:r>
            <a:endParaRPr lang="en-US" sz="2800" b="1" dirty="0" smtClean="0">
              <a:latin typeface="NikoshBAN" panose="02000000000000000000"/>
            </a:endParaRPr>
          </a:p>
          <a:p>
            <a:r>
              <a:rPr lang="en-US" sz="2800" dirty="0" smtClean="0">
                <a:latin typeface="NikoshBAN" panose="02000000000000000000"/>
              </a:rPr>
              <a:t>           </a:t>
            </a:r>
            <a:r>
              <a:rPr lang="en-US" sz="2800" b="1" dirty="0" err="1" smtClean="0">
                <a:solidFill>
                  <a:srgbClr val="00B050"/>
                </a:solidFill>
                <a:latin typeface="NikoshBAN" panose="02000000000000000000"/>
              </a:rPr>
              <a:t>ছোটদের</a:t>
            </a:r>
            <a:r>
              <a:rPr lang="en-US" sz="2800" b="1" dirty="0" smtClean="0">
                <a:solidFill>
                  <a:srgbClr val="00B050"/>
                </a:solidFill>
                <a:latin typeface="NikoshBAN" panose="0200000000000000000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NikoshBAN" panose="02000000000000000000"/>
              </a:rPr>
              <a:t>পাতা</a:t>
            </a:r>
            <a:r>
              <a:rPr lang="en-US" sz="2800" b="1" dirty="0" smtClean="0">
                <a:solidFill>
                  <a:srgbClr val="00B050"/>
                </a:solidFill>
                <a:latin typeface="NikoshBAN" panose="02000000000000000000"/>
              </a:rPr>
              <a:t> </a:t>
            </a:r>
          </a:p>
          <a:p>
            <a:r>
              <a:rPr lang="en-US" sz="2800" dirty="0" smtClean="0">
                <a:latin typeface="NikoshBAN" panose="02000000000000000000"/>
              </a:rPr>
              <a:t>   </a:t>
            </a:r>
            <a:r>
              <a:rPr lang="en-US" sz="2800" dirty="0" err="1" smtClean="0">
                <a:solidFill>
                  <a:srgbClr val="C00000"/>
                </a:solidFill>
                <a:latin typeface="NikoshBAN" panose="02000000000000000000"/>
              </a:rPr>
              <a:t>ফিরে</a:t>
            </a:r>
            <a:r>
              <a:rPr lang="en-US" sz="28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anose="02000000000000000000"/>
              </a:rPr>
              <a:t>এলো</a:t>
            </a:r>
            <a:r>
              <a:rPr lang="en-US" sz="28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anose="02000000000000000000"/>
              </a:rPr>
              <a:t>ঢাকাই</a:t>
            </a:r>
            <a:r>
              <a:rPr lang="en-US" sz="28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anose="02000000000000000000"/>
              </a:rPr>
              <a:t>মসলিন</a:t>
            </a:r>
            <a:r>
              <a:rPr lang="en-US" sz="28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endParaRPr lang="en-US" sz="2800" dirty="0">
              <a:solidFill>
                <a:srgbClr val="C00000"/>
              </a:solidFill>
              <a:latin typeface="NikoshBAN" panose="0200000000000000000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864" y="1452561"/>
            <a:ext cx="10867971" cy="313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0606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5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358" y="1748987"/>
            <a:ext cx="5784960" cy="3470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326524" y="567559"/>
            <a:ext cx="7236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পাঠের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শব্দ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ধরে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আঙুল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দিয়ে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পড়া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অনুশীলন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করা</a:t>
            </a:r>
            <a:r>
              <a:rPr lang="en-US" sz="2400" dirty="0" smtClean="0">
                <a:latin typeface="NikoshBAN" panose="02000000000000000000"/>
              </a:rPr>
              <a:t>  </a:t>
            </a:r>
            <a:endParaRPr lang="en-US" sz="24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614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520" y="3398520"/>
            <a:ext cx="8244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সরবে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পাঠ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কর</a:t>
            </a:r>
            <a:r>
              <a:rPr lang="en-US" sz="3200" dirty="0" smtClean="0">
                <a:latin typeface="NikoshBAN" panose="02000000000000000000"/>
              </a:rPr>
              <a:t>  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416" y="576714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24546" y="637870"/>
            <a:ext cx="533400" cy="277798"/>
            <a:chOff x="2042160" y="594360"/>
            <a:chExt cx="533400" cy="277798"/>
          </a:xfrm>
        </p:grpSpPr>
        <p:sp>
          <p:nvSpPr>
            <p:cNvPr id="7" name="Rectangle 6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123" y="2756302"/>
            <a:ext cx="9535488" cy="122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7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uble Wave 7"/>
          <p:cNvSpPr/>
          <p:nvPr/>
        </p:nvSpPr>
        <p:spPr>
          <a:xfrm>
            <a:off x="3330978" y="2042160"/>
            <a:ext cx="2095500" cy="1264920"/>
          </a:xfrm>
          <a:prstGeom prst="double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মিহি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13" name="Double Wave 12"/>
          <p:cNvSpPr/>
          <p:nvPr/>
        </p:nvSpPr>
        <p:spPr>
          <a:xfrm>
            <a:off x="1690947" y="4170219"/>
            <a:ext cx="2095500" cy="1143000"/>
          </a:xfrm>
          <a:prstGeom prst="double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স্বচ্ছ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15" name="Double Wave 14"/>
          <p:cNvSpPr/>
          <p:nvPr/>
        </p:nvSpPr>
        <p:spPr>
          <a:xfrm>
            <a:off x="8242416" y="2042160"/>
            <a:ext cx="2034540" cy="1280160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বিশ্বখ্যাত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2020" y="610374"/>
            <a:ext cx="2712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anose="02000000000000000000"/>
              </a:rPr>
              <a:t>নতুন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/>
              </a:rPr>
              <a:t>শব্দ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endParaRPr lang="en-US" sz="4000" dirty="0">
              <a:solidFill>
                <a:srgbClr val="C00000"/>
              </a:solidFill>
              <a:latin typeface="NikoshBAN" panose="02000000000000000000"/>
            </a:endParaRPr>
          </a:p>
        </p:txBody>
      </p:sp>
      <p:sp>
        <p:nvSpPr>
          <p:cNvPr id="19" name="Double Wave 18"/>
          <p:cNvSpPr/>
          <p:nvPr/>
        </p:nvSpPr>
        <p:spPr>
          <a:xfrm>
            <a:off x="5935634" y="4170219"/>
            <a:ext cx="2034540" cy="1143000"/>
          </a:xfrm>
          <a:prstGeom prst="doubleWav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গলানো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 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2" name="মিহ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73928" y="3322320"/>
            <a:ext cx="609600" cy="609600"/>
          </a:xfrm>
          <a:prstGeom prst="rect">
            <a:avLst/>
          </a:prstGeom>
        </p:spPr>
      </p:pic>
      <p:pic>
        <p:nvPicPr>
          <p:cNvPr id="3" name="বিশ্ব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80566" y="3276600"/>
            <a:ext cx="609600" cy="609600"/>
          </a:xfrm>
          <a:prstGeom prst="rect">
            <a:avLst/>
          </a:prstGeom>
        </p:spPr>
      </p:pic>
      <p:pic>
        <p:nvPicPr>
          <p:cNvPr id="4" name="স্বচ্ছ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33897" y="5313219"/>
            <a:ext cx="609600" cy="609600"/>
          </a:xfrm>
          <a:prstGeom prst="rect">
            <a:avLst/>
          </a:prstGeom>
        </p:spPr>
      </p:pic>
      <p:pic>
        <p:nvPicPr>
          <p:cNvPr id="5" name="Voice 108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140" y="5181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4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7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5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3986" y="488731"/>
            <a:ext cx="5612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/>
              </a:rPr>
              <a:t>শব্দের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অর্থ</a:t>
            </a:r>
            <a:r>
              <a:rPr lang="en-US" sz="3200" dirty="0" smtClean="0">
                <a:latin typeface="NikoshBAN"/>
              </a:rPr>
              <a:t> ও </a:t>
            </a:r>
            <a:r>
              <a:rPr lang="en-US" sz="3200" dirty="0" err="1" smtClean="0">
                <a:latin typeface="NikoshBAN"/>
              </a:rPr>
              <a:t>তার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প্রয়োগ</a:t>
            </a:r>
            <a:r>
              <a:rPr lang="en-US" sz="3200" dirty="0" smtClean="0">
                <a:latin typeface="NikoshBAN"/>
              </a:rPr>
              <a:t>   </a:t>
            </a:r>
            <a:endParaRPr lang="en-US" sz="3200" dirty="0"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8201" y="2193198"/>
            <a:ext cx="1307102" cy="586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মিহি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867498" y="2469468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5613106" y="2418945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17602" y="2194717"/>
            <a:ext cx="2716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সরু</a:t>
            </a:r>
            <a:r>
              <a:rPr lang="en-US" sz="3200" b="1" dirty="0" smtClean="0">
                <a:latin typeface="NikoshBAN" panose="02000000000000000000"/>
              </a:rPr>
              <a:t>, </a:t>
            </a:r>
            <a:r>
              <a:rPr lang="en-US" sz="3200" b="1" dirty="0" err="1" smtClean="0">
                <a:latin typeface="NikoshBAN" panose="02000000000000000000"/>
              </a:rPr>
              <a:t>সুক্ষ্ম</a:t>
            </a:r>
            <a:r>
              <a:rPr lang="en-US" sz="3200" b="1" dirty="0" smtClean="0">
                <a:latin typeface="NikoshBAN" panose="02000000000000000000"/>
              </a:rPr>
              <a:t>।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8200" y="4546245"/>
            <a:ext cx="1907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বিশ্বখ্যাত</a:t>
            </a:r>
            <a:r>
              <a:rPr lang="en-US" sz="3200" b="1" dirty="0" smtClean="0">
                <a:latin typeface="NikoshBAN" panose="02000000000000000000"/>
              </a:rPr>
              <a:t>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577526" y="4838632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6608301" y="4771991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10248" y="4433305"/>
            <a:ext cx="4257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দুনিয়া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জুড়ে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সুনাম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আছে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এমন</a:t>
            </a:r>
            <a:r>
              <a:rPr lang="en-US" sz="3200" b="1" dirty="0" smtClean="0">
                <a:latin typeface="NikoshBAN" panose="02000000000000000000"/>
              </a:rPr>
              <a:t>।     </a:t>
            </a:r>
            <a:endParaRPr lang="en-US" sz="3200" b="1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38" y="1613971"/>
            <a:ext cx="2819895" cy="1876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8246225" y="2177079"/>
            <a:ext cx="3945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গম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থেকে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মিহি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আটা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পাওয়া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যায়</a:t>
            </a:r>
            <a:r>
              <a:rPr lang="en-US" sz="3200" b="1" dirty="0" smtClean="0">
                <a:latin typeface="NikoshBAN" panose="02000000000000000000"/>
              </a:rPr>
              <a:t>।    </a:t>
            </a:r>
            <a:endParaRPr lang="en-US" sz="3200" b="1" dirty="0">
              <a:latin typeface="NikoshBAN" panose="0200000000000000000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784" y="4062310"/>
            <a:ext cx="2936817" cy="183034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619548" y="5510523"/>
            <a:ext cx="4257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মসলিন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বিশ্বখ্যাত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শাড়ি</a:t>
            </a:r>
            <a:r>
              <a:rPr lang="en-US" sz="3200" b="1" dirty="0" smtClean="0">
                <a:latin typeface="NikoshBAN" panose="02000000000000000000"/>
              </a:rPr>
              <a:t>।      </a:t>
            </a:r>
            <a:endParaRPr lang="en-US" sz="3200" b="1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4866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21" grpId="0" animBg="1"/>
      <p:bldP spid="23" grpId="0"/>
      <p:bldP spid="24" grpId="0"/>
      <p:bldP spid="25" grpId="0" animBg="1"/>
      <p:bldP spid="27" grpId="0" animBg="1"/>
      <p:bldP spid="28" grpId="0"/>
      <p:bldP spid="19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53597" y="4680658"/>
            <a:ext cx="289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মলি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রানী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0753" y="5203878"/>
            <a:ext cx="6316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0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মীরকুমুল্লী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দেলদুয়ার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টাঙ্গাইল</a:t>
            </a:r>
            <a:r>
              <a:rPr lang="en-US" sz="2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59823" y="4942268"/>
            <a:ext cx="4393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শ্রেণিঃতৃতীয়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বিষয়ঃআমার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পাঠঃ২০</a:t>
            </a:r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পিরিয়ড-৯০)   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765" y="4752754"/>
            <a:ext cx="1305926" cy="1470850"/>
          </a:xfrm>
          <a:prstGeom prst="rect">
            <a:avLst/>
          </a:prstGeom>
        </p:spPr>
      </p:pic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6" b="12236"/>
          <a:stretch>
            <a:fillRect/>
          </a:stretch>
        </p:blipFill>
        <p:spPr>
          <a:xfrm>
            <a:off x="8155637" y="2165810"/>
            <a:ext cx="2371287" cy="2514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>
          <a:xfrm>
            <a:off x="2352728" y="2241811"/>
            <a:ext cx="2336837" cy="2313817"/>
          </a:xfrm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3986" y="488731"/>
            <a:ext cx="5612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/>
              </a:rPr>
              <a:t>শব্দের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অর্থ</a:t>
            </a:r>
            <a:r>
              <a:rPr lang="en-US" sz="3200" dirty="0" smtClean="0">
                <a:latin typeface="NikoshBAN"/>
              </a:rPr>
              <a:t> ও </a:t>
            </a:r>
            <a:r>
              <a:rPr lang="en-US" sz="3200" dirty="0" err="1" smtClean="0">
                <a:latin typeface="NikoshBAN"/>
              </a:rPr>
              <a:t>প্রয়োগ</a:t>
            </a:r>
            <a:r>
              <a:rPr lang="en-US" sz="3200" dirty="0" smtClean="0">
                <a:latin typeface="NikoshBAN"/>
              </a:rPr>
              <a:t>   </a:t>
            </a:r>
            <a:endParaRPr lang="en-US" sz="3200" dirty="0">
              <a:latin typeface="NikoshB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048" y="1687291"/>
            <a:ext cx="1250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স্বচ্ছ</a:t>
            </a:r>
            <a:r>
              <a:rPr lang="en-US" sz="3200" b="1" dirty="0" smtClean="0">
                <a:latin typeface="NikoshBAN" panose="02000000000000000000"/>
              </a:rPr>
              <a:t>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1845159" y="1964442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 flipV="1">
            <a:off x="6224458" y="1933447"/>
            <a:ext cx="504495" cy="2257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28953" y="1687292"/>
            <a:ext cx="4257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পরিস্কার</a:t>
            </a:r>
            <a:r>
              <a:rPr lang="en-US" sz="3200" b="1" dirty="0" smtClean="0">
                <a:latin typeface="NikoshBAN" panose="02000000000000000000"/>
              </a:rPr>
              <a:t>, </a:t>
            </a:r>
            <a:r>
              <a:rPr lang="en-US" sz="3200" b="1" dirty="0" err="1" smtClean="0">
                <a:latin typeface="NikoshBAN" panose="02000000000000000000"/>
              </a:rPr>
              <a:t>নির্মল</a:t>
            </a:r>
            <a:r>
              <a:rPr lang="en-US" sz="3200" b="1" dirty="0" smtClean="0">
                <a:latin typeface="NikoshBAN" panose="02000000000000000000"/>
              </a:rPr>
              <a:t>। 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621" y="4291952"/>
            <a:ext cx="1813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গলানো</a:t>
            </a:r>
            <a:r>
              <a:rPr lang="en-US" sz="3200" b="1" dirty="0" smtClean="0">
                <a:latin typeface="NikoshBAN" panose="02000000000000000000"/>
              </a:rPr>
              <a:t>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2020883" y="4560130"/>
            <a:ext cx="504496" cy="165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6224458" y="4555666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28953" y="4291951"/>
            <a:ext cx="4257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প্রবেশ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করান</a:t>
            </a:r>
            <a:r>
              <a:rPr lang="en-US" sz="3200" b="1" dirty="0" smtClean="0">
                <a:latin typeface="NikoshBAN" panose="02000000000000000000"/>
              </a:rPr>
              <a:t>।     </a:t>
            </a:r>
            <a:endParaRPr lang="en-US" sz="3200" b="1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947" y="1176322"/>
            <a:ext cx="3391263" cy="2191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6728953" y="2611884"/>
            <a:ext cx="5158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এইনদীর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পানি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খুব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স্বচ্ছ</a:t>
            </a:r>
            <a:r>
              <a:rPr lang="en-US" sz="3200" b="1" dirty="0" smtClean="0">
                <a:latin typeface="NikoshBAN" panose="02000000000000000000"/>
              </a:rPr>
              <a:t>।      </a:t>
            </a:r>
            <a:endParaRPr lang="en-US" sz="3200" b="1" dirty="0">
              <a:latin typeface="NikoshBAN" panose="0200000000000000000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208" y="3712799"/>
            <a:ext cx="3496126" cy="2158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6855382" y="4894800"/>
            <a:ext cx="4257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আংটির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মধ্যে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মসলিন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শাড়ি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গলানো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যায়</a:t>
            </a:r>
            <a:r>
              <a:rPr lang="en-US" sz="3200" b="1" dirty="0" smtClean="0">
                <a:latin typeface="NikoshBAN" panose="02000000000000000000"/>
              </a:rPr>
              <a:t>।      </a:t>
            </a:r>
            <a:endParaRPr lang="en-US" sz="3200" b="1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51643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 animBg="1"/>
      <p:bldP spid="27" grpId="0" animBg="1"/>
      <p:bldP spid="28" grpId="0"/>
      <p:bldP spid="29" grpId="0"/>
      <p:bldP spid="30" grpId="0" animBg="1"/>
      <p:bldP spid="31" grpId="0" animBg="1"/>
      <p:bldP spid="32" grpId="0"/>
      <p:bldP spid="19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205776" y="5013868"/>
            <a:ext cx="3183748" cy="858494"/>
          </a:xfrm>
          <a:prstGeom prst="roundRect">
            <a:avLst>
              <a:gd name="adj" fmla="val 50000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ফিরে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এলো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ঢাকাই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মসলিন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341895" y="3252875"/>
            <a:ext cx="3306474" cy="1088046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ছোটদের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652863" y="1584507"/>
            <a:ext cx="3151635" cy="927772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দৈনিক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সকাল-বিকালের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খবর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20429" y="1466121"/>
            <a:ext cx="8107519" cy="1115349"/>
            <a:chOff x="1174959" y="1055858"/>
            <a:chExt cx="7963775" cy="839449"/>
          </a:xfrm>
        </p:grpSpPr>
        <p:sp>
          <p:nvSpPr>
            <p:cNvPr id="9" name="Oval 8"/>
            <p:cNvSpPr/>
            <p:nvPr/>
          </p:nvSpPr>
          <p:spPr>
            <a:xfrm>
              <a:off x="2163124" y="1183819"/>
              <a:ext cx="460568" cy="6205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</a:p>
          </p:txBody>
        </p:sp>
        <p:sp>
          <p:nvSpPr>
            <p:cNvPr id="10" name="Donut 9"/>
            <p:cNvSpPr/>
            <p:nvPr/>
          </p:nvSpPr>
          <p:spPr>
            <a:xfrm>
              <a:off x="2095013" y="1183820"/>
              <a:ext cx="658319" cy="583524"/>
            </a:xfrm>
            <a:prstGeom prst="donut">
              <a:avLst>
                <a:gd name="adj" fmla="val 1478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174959" y="1055858"/>
              <a:ext cx="7963775" cy="839449"/>
              <a:chOff x="1186210" y="1011343"/>
              <a:chExt cx="7963775" cy="839449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2742561" y="1011343"/>
                <a:ext cx="6407424" cy="839449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আজকের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পাঠ্যাংশের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মধ্যে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পত্রিকার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নাম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কী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  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2785722" y="1192287"/>
                <a:ext cx="425396" cy="42943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414832" y="1375925"/>
                <a:ext cx="767467" cy="185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186210" y="1270996"/>
                <a:ext cx="458935" cy="47219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36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813855" y="3202460"/>
            <a:ext cx="8001277" cy="1123739"/>
            <a:chOff x="1202410" y="2475244"/>
            <a:chExt cx="8081794" cy="712033"/>
          </a:xfrm>
        </p:grpSpPr>
        <p:sp>
          <p:nvSpPr>
            <p:cNvPr id="17" name="Rectangle 16"/>
            <p:cNvSpPr/>
            <p:nvPr/>
          </p:nvSpPr>
          <p:spPr>
            <a:xfrm>
              <a:off x="1476183" y="2756613"/>
              <a:ext cx="807816" cy="1760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202410" y="2475244"/>
              <a:ext cx="8081794" cy="712033"/>
              <a:chOff x="1202410" y="2475244"/>
              <a:chExt cx="8081794" cy="712033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2195123" y="2559305"/>
                <a:ext cx="536798" cy="527234"/>
              </a:xfrm>
              <a:prstGeom prst="ellipse">
                <a:avLst/>
              </a:prstGeom>
              <a:solidFill>
                <a:srgbClr val="A9D1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</a:t>
                </a:r>
              </a:p>
            </p:txBody>
          </p:sp>
          <p:grpSp>
            <p:nvGrpSpPr>
              <p:cNvPr id="20" name="Group 19"/>
              <p:cNvGrpSpPr/>
              <p:nvPr/>
            </p:nvGrpSpPr>
            <p:grpSpPr>
              <a:xfrm>
                <a:off x="1202410" y="2475244"/>
                <a:ext cx="8081794" cy="712033"/>
                <a:chOff x="1202410" y="2475244"/>
                <a:chExt cx="8081794" cy="712033"/>
              </a:xfrm>
            </p:grpSpPr>
            <p:sp>
              <p:nvSpPr>
                <p:cNvPr id="21" name="Rounded Rectangle 20"/>
                <p:cNvSpPr/>
                <p:nvPr/>
              </p:nvSpPr>
              <p:spPr>
                <a:xfrm>
                  <a:off x="2701188" y="2475244"/>
                  <a:ext cx="6583016" cy="71203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পত্রিকার</a:t>
                  </a:r>
                  <a:r>
                    <a:rPr lang="en-US" sz="20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0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বিশেষ</a:t>
                  </a:r>
                  <a:r>
                    <a:rPr lang="en-US" sz="20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0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অংশের</a:t>
                  </a:r>
                  <a:r>
                    <a:rPr lang="en-US" sz="20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0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নাম</a:t>
                  </a:r>
                  <a:r>
                    <a:rPr lang="en-US" sz="20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0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কী</a:t>
                  </a:r>
                  <a:r>
                    <a:rPr lang="en-US" sz="20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?    </a:t>
                  </a:r>
                  <a:endPara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2822990" y="2694778"/>
                  <a:ext cx="505422" cy="366106"/>
                </a:xfrm>
                <a:prstGeom prst="ellipse">
                  <a:avLst/>
                </a:prstGeom>
                <a:solidFill>
                  <a:srgbClr val="A9D1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23" name="Donut 22"/>
                <p:cNvSpPr/>
                <p:nvPr/>
              </p:nvSpPr>
              <p:spPr>
                <a:xfrm>
                  <a:off x="2151913" y="2602002"/>
                  <a:ext cx="671076" cy="484537"/>
                </a:xfrm>
                <a:prstGeom prst="donut">
                  <a:avLst>
                    <a:gd name="adj" fmla="val 14781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1202410" y="2651681"/>
                  <a:ext cx="454882" cy="47219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13652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p:grpSp>
        </p:grpSp>
      </p:grpSp>
      <p:sp>
        <p:nvSpPr>
          <p:cNvPr id="25" name="Round Same Side Corner Rectangle 24"/>
          <p:cNvSpPr/>
          <p:nvPr/>
        </p:nvSpPr>
        <p:spPr>
          <a:xfrm rot="5400000">
            <a:off x="8167170" y="1687142"/>
            <a:ext cx="686568" cy="6093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 Same Side Corner Rectangle 25"/>
          <p:cNvSpPr/>
          <p:nvPr/>
        </p:nvSpPr>
        <p:spPr>
          <a:xfrm rot="5400000">
            <a:off x="8003842" y="3486477"/>
            <a:ext cx="701273" cy="59676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48410" y="4915105"/>
            <a:ext cx="7853906" cy="1004433"/>
            <a:chOff x="1141452" y="4074146"/>
            <a:chExt cx="7794223" cy="839449"/>
          </a:xfrm>
        </p:grpSpPr>
        <p:grpSp>
          <p:nvGrpSpPr>
            <p:cNvPr id="28" name="Group 27"/>
            <p:cNvGrpSpPr/>
            <p:nvPr/>
          </p:nvGrpSpPr>
          <p:grpSpPr>
            <a:xfrm>
              <a:off x="1141452" y="4074146"/>
              <a:ext cx="7794223" cy="839449"/>
              <a:chOff x="1141452" y="4074146"/>
              <a:chExt cx="7794223" cy="839449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1857885" y="4186082"/>
                <a:ext cx="558612" cy="548113"/>
              </a:xfrm>
              <a:prstGeom prst="ellipse">
                <a:avLst/>
              </a:prstGeom>
              <a:solidFill>
                <a:srgbClr val="FF6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৩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2416497" y="4074146"/>
                <a:ext cx="6519178" cy="839449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পত্রিকার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প্রতিবেদনের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শিরোনাম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কী</a:t>
                </a:r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  </a:t>
                </a: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468265" y="4268090"/>
                <a:ext cx="516107" cy="494676"/>
              </a:xfrm>
              <a:prstGeom prst="ellipse">
                <a:avLst/>
              </a:prstGeom>
              <a:solidFill>
                <a:srgbClr val="FF6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265889" y="4343965"/>
                <a:ext cx="614332" cy="23234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141452" y="4257775"/>
                <a:ext cx="464499" cy="472191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36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Donut 28"/>
            <p:cNvSpPr/>
            <p:nvPr/>
          </p:nvSpPr>
          <p:spPr>
            <a:xfrm>
              <a:off x="1785828" y="4119111"/>
              <a:ext cx="719873" cy="682057"/>
            </a:xfrm>
            <a:prstGeom prst="donut">
              <a:avLst>
                <a:gd name="adj" fmla="val 1478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5" name="Round Same Side Corner Rectangle 34"/>
          <p:cNvSpPr/>
          <p:nvPr/>
        </p:nvSpPr>
        <p:spPr>
          <a:xfrm rot="5400000">
            <a:off x="7698809" y="5028985"/>
            <a:ext cx="714569" cy="65419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66FF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894088" y="674707"/>
            <a:ext cx="116849" cy="579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0" r="2748"/>
          <a:stretch/>
        </p:blipFill>
        <p:spPr>
          <a:xfrm>
            <a:off x="2178577" y="612959"/>
            <a:ext cx="6163318" cy="5579103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835693" y="661232"/>
            <a:ext cx="5220401" cy="8458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299284" y="1425632"/>
            <a:ext cx="2085474" cy="7710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037359" y="1950528"/>
            <a:ext cx="4575625" cy="6309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7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5" grpId="0" animBg="1"/>
      <p:bldP spid="26" grpId="0" animBg="1"/>
      <p:bldP spid="35" grpId="0" animBg="1"/>
      <p:bldP spid="37" grpId="0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745" y="1730700"/>
            <a:ext cx="7158539" cy="47034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1" y="2952756"/>
            <a:ext cx="2641678" cy="2641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70484" y="481263"/>
            <a:ext cx="696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একজন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আজকের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পাঠ্যাংশ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সরবে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পড়ে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শোনাও</a:t>
            </a:r>
            <a:r>
              <a:rPr lang="en-US" sz="2400" dirty="0" smtClean="0">
                <a:latin typeface="NikoshBAN" panose="02000000000000000000"/>
              </a:rPr>
              <a:t>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484" y="512423"/>
            <a:ext cx="696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আজকের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পাঠ্যাংশের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বিষয়বস্তু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কী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তা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বলো</a:t>
            </a:r>
            <a:r>
              <a:rPr lang="en-US" sz="2400" dirty="0" smtClean="0">
                <a:latin typeface="NikoshBAN" panose="02000000000000000000"/>
              </a:rPr>
              <a:t>?   </a:t>
            </a:r>
            <a:endParaRPr lang="en-US" sz="24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17147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8639" y="518160"/>
            <a:ext cx="5892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যুক্তবর্ণের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বিভাজন</a:t>
            </a:r>
            <a:r>
              <a:rPr lang="en-US" sz="3200" dirty="0" smtClean="0">
                <a:latin typeface="NikoshBAN" panose="02000000000000000000"/>
              </a:rPr>
              <a:t> ও </a:t>
            </a:r>
            <a:r>
              <a:rPr lang="en-US" sz="3200" dirty="0" err="1" smtClean="0">
                <a:latin typeface="NikoshBAN" panose="02000000000000000000"/>
              </a:rPr>
              <a:t>নতুন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শব্দ</a:t>
            </a:r>
            <a:r>
              <a:rPr lang="en-US" sz="3200" dirty="0" smtClean="0">
                <a:latin typeface="NikoshBAN" panose="02000000000000000000"/>
              </a:rPr>
              <a:t>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3015" y="1937444"/>
            <a:ext cx="257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/>
              </a:rPr>
              <a:t>সচ্ছ</a:t>
            </a:r>
            <a:r>
              <a:rPr lang="en-US" sz="4000" dirty="0" smtClean="0">
                <a:latin typeface="NikoshBAN" panose="02000000000000000000"/>
              </a:rPr>
              <a:t>  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4776" y="2036309"/>
            <a:ext cx="103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70999" y="2077623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ছ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257350" y="2269194"/>
            <a:ext cx="586740" cy="20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857550" y="2042231"/>
            <a:ext cx="1005840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876850" y="2077623"/>
            <a:ext cx="1063992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69534" y="4063467"/>
            <a:ext cx="212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সূক্ষ্ম</a:t>
            </a:r>
            <a:r>
              <a:rPr lang="en-US" sz="3600" b="1" dirty="0" smtClean="0">
                <a:latin typeface="NikoshBAN" panose="02000000000000000000"/>
              </a:rPr>
              <a:t> </a:t>
            </a:r>
            <a:endParaRPr lang="en-US" sz="3600" b="1" dirty="0">
              <a:latin typeface="NikoshBAN" panose="0200000000000000000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345180" y="4227128"/>
            <a:ext cx="586740" cy="20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562309" y="4032689"/>
            <a:ext cx="1242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ক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37760" y="3959609"/>
            <a:ext cx="1005840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594986" y="4080891"/>
            <a:ext cx="163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/>
              </a:rPr>
              <a:t>ষ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27466" y="4027566"/>
            <a:ext cx="1070613" cy="61444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858050" y="1964499"/>
            <a:ext cx="1120140" cy="74725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ইচ্ছা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98229" y="1964499"/>
            <a:ext cx="1396465" cy="821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কচ্ছপ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938260" y="3894757"/>
            <a:ext cx="1120140" cy="74725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যক্ষ্মা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365100" y="3844715"/>
            <a:ext cx="1120141" cy="78225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লক্ষ্মী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61703" y="3991696"/>
            <a:ext cx="1196347" cy="63527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ম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ফলা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51775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602 L 0.07708 -0.05324 C 0.0931 -0.06389 0.11731 -0.06898 0.14271 -0.06898 C 0.17148 -0.06898 0.19453 -0.06389 0.21054 -0.05324 L 0.28815 -0.00602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11588 -0.08565 C 0.13997 -0.10486 0.17656 -0.11389 0.21458 -0.11389 C 0.25807 -0.11389 0.29297 -0.10486 0.31706 -0.08565 L 0.43424 -1.11111E-6 " pathEditMode="relative" rAng="0" ptsTypes="AAAAA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6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02314 L 0.07955 -0.04606 C 0.09596 -0.05139 0.12083 -0.05393 0.147 -0.05393 C 0.17669 -0.05393 0.20052 -0.05139 0.21692 -0.04606 L 0.29661 -0.02314 " pathEditMode="relative" rAng="0" ptsTypes="AAAAA">
                                      <p:cBhvr>
                                        <p:cTn id="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31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2222 L 0.11158 0.01528 C 0.13489 0.02338 0.16992 0.02847 0.20664 0.02847 C 0.24843 0.02847 0.28177 0.02338 0.3052 0.01528 L 0.41731 -0.02222 " pathEditMode="relative" rAng="0" ptsTypes="AAAAA"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59" y="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3" grpId="1"/>
      <p:bldP spid="14" grpId="0"/>
      <p:bldP spid="14" grpId="1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0" grpId="1"/>
      <p:bldP spid="21" grpId="0" animBg="1"/>
      <p:bldP spid="22" grpId="0"/>
      <p:bldP spid="22" grpId="1"/>
      <p:bldP spid="23" grpId="0" animBg="1"/>
      <p:bldP spid="4" grpId="0" animBg="1"/>
      <p:bldP spid="24" grpId="0" animBg="1"/>
      <p:bldP spid="25" grpId="0" animBg="1"/>
      <p:bldP spid="26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5491" y="1402048"/>
            <a:ext cx="883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ফলাযুক্ত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বর্ণ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শনাক্ত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করে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খাতায়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লিখ</a:t>
            </a:r>
            <a:r>
              <a:rPr lang="en-US" sz="2800" dirty="0" smtClean="0">
                <a:latin typeface="NikoshBAN" panose="02000000000000000000"/>
              </a:rPr>
              <a:t>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7936" y="2590907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সূক্ষ্ম</a:t>
            </a:r>
            <a:r>
              <a:rPr lang="en-US" sz="3600" dirty="0" smtClean="0">
                <a:latin typeface="NikoshBAN" panose="02000000000000000000"/>
              </a:rPr>
              <a:t>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6" b="-7483"/>
          <a:stretch/>
        </p:blipFill>
        <p:spPr>
          <a:xfrm>
            <a:off x="1994702" y="2509855"/>
            <a:ext cx="580709" cy="1061777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832321" y="2839605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3915401" y="2590908"/>
            <a:ext cx="1677679" cy="582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/>
              </a:rPr>
              <a:t>ম </a:t>
            </a:r>
            <a:r>
              <a:rPr lang="en-US" sz="3200" dirty="0" err="1" smtClean="0">
                <a:latin typeface="NikoshBAN" panose="02000000000000000000"/>
              </a:rPr>
              <a:t>ফলা</a:t>
            </a:r>
            <a:r>
              <a:rPr lang="en-US" sz="3200" dirty="0" smtClean="0">
                <a:latin typeface="NikoshBAN" panose="02000000000000000000"/>
              </a:rPr>
              <a:t>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92119" y="208184"/>
            <a:ext cx="1673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/>
              </a:rPr>
              <a:t>শিক্ষকের</a:t>
            </a:r>
            <a:r>
              <a:rPr lang="en-US" dirty="0" smtClean="0">
                <a:latin typeface="NikoshBAN" panose="02000000000000000000"/>
              </a:rPr>
              <a:t> </a:t>
            </a:r>
            <a:r>
              <a:rPr lang="en-US" dirty="0" err="1" smtClean="0">
                <a:latin typeface="NikoshBAN" panose="02000000000000000000"/>
              </a:rPr>
              <a:t>কাজ</a:t>
            </a:r>
            <a:r>
              <a:rPr lang="en-US" dirty="0" smtClean="0">
                <a:latin typeface="NikoshBAN" panose="02000000000000000000"/>
              </a:rPr>
              <a:t> </a:t>
            </a:r>
            <a:endParaRPr lang="en-US" dirty="0">
              <a:latin typeface="NikoshBAN" panose="0200000000000000000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972800" y="267197"/>
            <a:ext cx="289560" cy="292919"/>
            <a:chOff x="10972800" y="320040"/>
            <a:chExt cx="416724" cy="354667"/>
          </a:xfrm>
        </p:grpSpPr>
        <p:sp>
          <p:nvSpPr>
            <p:cNvPr id="14" name="Rectangle 13"/>
            <p:cNvSpPr/>
            <p:nvPr/>
          </p:nvSpPr>
          <p:spPr>
            <a:xfrm>
              <a:off x="10972800" y="320040"/>
              <a:ext cx="416724" cy="341192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0972800" y="320040"/>
              <a:ext cx="416724" cy="35466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0972800" y="320040"/>
              <a:ext cx="416724" cy="33561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1270608" y="1999662"/>
            <a:ext cx="351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ফলাযুক্ত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বর্ণ</a:t>
            </a:r>
            <a:r>
              <a:rPr lang="en-US" sz="2400" dirty="0" smtClean="0">
                <a:latin typeface="NikoshBAN" panose="02000000000000000000"/>
              </a:rPr>
              <a:t>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06108" y="2107310"/>
            <a:ext cx="351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নতুন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শব্দ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গঠন</a:t>
            </a:r>
            <a:r>
              <a:rPr lang="en-US" sz="2400" dirty="0" smtClean="0">
                <a:latin typeface="NikoshBAN" panose="02000000000000000000"/>
              </a:rPr>
              <a:t>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93041" y="2688249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লক্ষ্মী</a:t>
            </a:r>
            <a:r>
              <a:rPr lang="en-US" sz="3600" dirty="0" smtClean="0">
                <a:latin typeface="NikoshBAN" panose="02000000000000000000"/>
              </a:rPr>
              <a:t>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6656" y="3581571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বিশ্বখ্যাত</a:t>
            </a:r>
            <a:r>
              <a:rPr lang="en-US" sz="3600" dirty="0" smtClean="0">
                <a:latin typeface="NikoshBAN" panose="02000000000000000000"/>
              </a:rPr>
              <a:t>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2884545" y="3674257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1" t="13078" r="20275" b="51816"/>
          <a:stretch/>
        </p:blipFill>
        <p:spPr>
          <a:xfrm>
            <a:off x="2032000" y="3674257"/>
            <a:ext cx="116046" cy="52317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199467" y="3581571"/>
            <a:ext cx="1913584" cy="678810"/>
            <a:chOff x="4199467" y="3124371"/>
            <a:chExt cx="1913584" cy="67881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41" t="13078" r="20275" b="51816"/>
            <a:stretch/>
          </p:blipFill>
          <p:spPr>
            <a:xfrm>
              <a:off x="4199467" y="3124371"/>
              <a:ext cx="150568" cy="67881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405407" y="3157933"/>
              <a:ext cx="1707644" cy="582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NikoshBAN" panose="02000000000000000000"/>
                </a:rPr>
                <a:t> </a:t>
              </a:r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893041" y="3660307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স্যার</a:t>
            </a:r>
            <a:r>
              <a:rPr lang="en-US" sz="3600" dirty="0" smtClean="0">
                <a:latin typeface="NikoshBAN" panose="02000000000000000000"/>
              </a:rPr>
              <a:t> 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59743" y="4625591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স্বচ্ছ</a:t>
            </a:r>
            <a:r>
              <a:rPr lang="en-US" sz="3600" dirty="0" smtClean="0">
                <a:latin typeface="NikoshBAN" panose="02000000000000000000"/>
              </a:rPr>
              <a:t>   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t="36760" r="58636" b="32534"/>
          <a:stretch/>
        </p:blipFill>
        <p:spPr>
          <a:xfrm>
            <a:off x="1146696" y="4948757"/>
            <a:ext cx="366076" cy="323166"/>
          </a:xfrm>
          <a:prstGeom prst="rect">
            <a:avLst/>
          </a:prstGeom>
        </p:spPr>
      </p:pic>
      <p:sp>
        <p:nvSpPr>
          <p:cNvPr id="31" name="Right Arrow 30"/>
          <p:cNvSpPr/>
          <p:nvPr/>
        </p:nvSpPr>
        <p:spPr>
          <a:xfrm>
            <a:off x="2862405" y="4769921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35" name="Group 34"/>
          <p:cNvGrpSpPr/>
          <p:nvPr/>
        </p:nvGrpSpPr>
        <p:grpSpPr>
          <a:xfrm>
            <a:off x="3973972" y="4644333"/>
            <a:ext cx="2043755" cy="584775"/>
            <a:chOff x="4166997" y="4281129"/>
            <a:chExt cx="2043755" cy="58477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86" t="36760" r="58636" b="32534"/>
            <a:stretch/>
          </p:blipFill>
          <p:spPr>
            <a:xfrm>
              <a:off x="4166997" y="4507593"/>
              <a:ext cx="366076" cy="32316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4533073" y="4281129"/>
              <a:ext cx="1677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  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714440" y="4613554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স্বপ্ন</a:t>
            </a:r>
            <a:r>
              <a:rPr lang="en-US" sz="3600" dirty="0" smtClean="0">
                <a:latin typeface="NikoshBAN" panose="02000000000000000000"/>
              </a:rPr>
              <a:t>   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942" y="1864367"/>
            <a:ext cx="11019300" cy="2885546"/>
          </a:xfrm>
          <a:prstGeom prst="rect">
            <a:avLst/>
          </a:prstGeom>
        </p:spPr>
      </p:pic>
      <p:pic>
        <p:nvPicPr>
          <p:cNvPr id="37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944" y="56953"/>
            <a:ext cx="1182230" cy="118223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50896" y="294125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583072" y="1176169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46696" y="5474342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পত্রিকা</a:t>
            </a:r>
            <a:r>
              <a:rPr lang="en-US" sz="3600" dirty="0" smtClean="0">
                <a:latin typeface="NikoshBAN" panose="02000000000000000000"/>
              </a:rPr>
              <a:t>   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2888816" y="5630707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1" t="13078" r="20275" b="51816"/>
          <a:stretch/>
        </p:blipFill>
        <p:spPr>
          <a:xfrm rot="5400000">
            <a:off x="1808072" y="5638817"/>
            <a:ext cx="116046" cy="52317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937880" y="5513230"/>
            <a:ext cx="2079847" cy="582298"/>
            <a:chOff x="3937880" y="5513230"/>
            <a:chExt cx="2079847" cy="58229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41" t="13078" r="20275" b="51816"/>
            <a:stretch/>
          </p:blipFill>
          <p:spPr>
            <a:xfrm rot="5400000">
              <a:off x="4141444" y="5567686"/>
              <a:ext cx="116046" cy="52317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340048" y="5513230"/>
              <a:ext cx="1677679" cy="582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NikoshBAN" panose="02000000000000000000"/>
                </a:rPr>
                <a:t> </a:t>
              </a:r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714440" y="5473781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চরিত্র</a:t>
            </a:r>
            <a:r>
              <a:rPr lang="en-US" sz="3600" dirty="0" smtClean="0">
                <a:latin typeface="NikoshBAN" panose="02000000000000000000"/>
              </a:rPr>
              <a:t>     </a:t>
            </a:r>
            <a:endParaRPr lang="en-US" sz="36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4875403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/>
      <p:bldP spid="17" grpId="0"/>
      <p:bldP spid="18" grpId="0"/>
      <p:bldP spid="19" grpId="0"/>
      <p:bldP spid="20" grpId="0"/>
      <p:bldP spid="21" grpId="0" animBg="1"/>
      <p:bldP spid="27" grpId="0"/>
      <p:bldP spid="28" grpId="0"/>
      <p:bldP spid="31" grpId="0" animBg="1"/>
      <p:bldP spid="36" grpId="0"/>
      <p:bldP spid="33" grpId="0"/>
      <p:bldP spid="40" grpId="0" animBg="1"/>
      <p:bldP spid="4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18" y="1797841"/>
            <a:ext cx="8888862" cy="4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4189" y="3444442"/>
            <a:ext cx="605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আজকের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পাঠ্যাংশ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থেকে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যুক্তবর্ণ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খুঁজে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বের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করে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নতুন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শব্দ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লিখে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আনবে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।  </a:t>
            </a:r>
            <a:endParaRPr lang="en-US" sz="2400" dirty="0">
              <a:solidFill>
                <a:schemeClr val="bg1"/>
              </a:solidFill>
              <a:latin typeface="NikoshBAN" panose="0200000000000000000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" y="2801969"/>
            <a:ext cx="2765476" cy="405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4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3000">
              <a:schemeClr val="accent2">
                <a:lumMod val="40000"/>
                <a:lumOff val="6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67000">
              <a:srgbClr val="EFDEA5"/>
            </a:gs>
            <a:gs pos="42000">
              <a:schemeClr val="accent5">
                <a:lumMod val="60000"/>
                <a:lumOff val="40000"/>
              </a:schemeClr>
            </a:gs>
            <a:gs pos="89000">
              <a:schemeClr val="accent5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18375" y="1363483"/>
            <a:ext cx="11790654" cy="1244684"/>
            <a:chOff x="1427747" y="1993692"/>
            <a:chExt cx="11142056" cy="1731363"/>
          </a:xfrm>
        </p:grpSpPr>
        <p:sp>
          <p:nvSpPr>
            <p:cNvPr id="5" name="Rectangle 4"/>
            <p:cNvSpPr/>
            <p:nvPr/>
          </p:nvSpPr>
          <p:spPr>
            <a:xfrm>
              <a:off x="4792726" y="1993692"/>
              <a:ext cx="7777077" cy="1221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বাক্য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শব্দে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ব্যবহৃত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ফলাযুক্ত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যুক্তবর্বের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ধ্বনি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শুনে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শনাক্ত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>
              <a:off x="8237440" y="3305331"/>
              <a:ext cx="3417758" cy="41972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211572" y="1993692"/>
              <a:ext cx="2264090" cy="1274164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184650" y="2216150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84650" y="2555875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184650" y="2895600"/>
              <a:ext cx="139700" cy="13335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864100" y="2216150"/>
              <a:ext cx="139700" cy="812800"/>
              <a:chOff x="4337050" y="2368550"/>
              <a:chExt cx="139700" cy="8128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4337050" y="23685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4337050" y="27082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337050" y="30480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ounded Rectangle 11"/>
            <p:cNvSpPr/>
            <p:nvPr/>
          </p:nvSpPr>
          <p:spPr>
            <a:xfrm>
              <a:off x="4216664" y="2249071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216664" y="2582056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216664" y="2915040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 flipH="1">
              <a:off x="1427747" y="3309600"/>
              <a:ext cx="3331630" cy="209862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3707631" y="162518"/>
            <a:ext cx="596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শিখনফল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   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8234" y="78736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পিরিয়ড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-318375" y="4880198"/>
            <a:ext cx="11793518" cy="1293134"/>
            <a:chOff x="1427747" y="1930657"/>
            <a:chExt cx="10649679" cy="1756923"/>
          </a:xfrm>
        </p:grpSpPr>
        <p:sp>
          <p:nvSpPr>
            <p:cNvPr id="53" name="Rectangle 52"/>
            <p:cNvSpPr/>
            <p:nvPr/>
          </p:nvSpPr>
          <p:spPr>
            <a:xfrm>
              <a:off x="4704306" y="1930657"/>
              <a:ext cx="7373120" cy="12741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ফলাযুক্ত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যুক্তবর্ণ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যোগে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গঠিত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শুনে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শনাক্ত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পাড়বে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>
              <a:off x="8154649" y="3267856"/>
              <a:ext cx="3417758" cy="419724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2211572" y="1993692"/>
              <a:ext cx="2264090" cy="1274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71500" indent="-571500" algn="ctr">
                <a:buFont typeface="Wingdings" panose="05000000000000000000" pitchFamily="2" charset="2"/>
                <a:buChar char="q"/>
              </a:pP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4184650" y="2216150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4184650" y="2555875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184650" y="2895600"/>
              <a:ext cx="139700" cy="13335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4864100" y="2216150"/>
              <a:ext cx="139700" cy="812800"/>
              <a:chOff x="4337050" y="2368550"/>
              <a:chExt cx="139700" cy="812800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4337050" y="23685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4337050" y="27082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4337050" y="30480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Rounded Rectangle 59"/>
            <p:cNvSpPr/>
            <p:nvPr/>
          </p:nvSpPr>
          <p:spPr>
            <a:xfrm>
              <a:off x="4216664" y="2249071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216664" y="2582056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4216664" y="2915040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 flipH="1">
              <a:off x="1427747" y="3309600"/>
              <a:ext cx="3331630" cy="209862"/>
            </a:xfrm>
            <a:prstGeom prst="rect">
              <a:avLst/>
            </a:prstGeom>
          </p:spPr>
        </p:pic>
      </p:grpSp>
      <p:grpSp>
        <p:nvGrpSpPr>
          <p:cNvPr id="82" name="Group 81"/>
          <p:cNvGrpSpPr/>
          <p:nvPr/>
        </p:nvGrpSpPr>
        <p:grpSpPr>
          <a:xfrm>
            <a:off x="-318375" y="2469241"/>
            <a:ext cx="11790654" cy="1334663"/>
            <a:chOff x="-294886" y="2242901"/>
            <a:chExt cx="11790654" cy="1247432"/>
          </a:xfrm>
        </p:grpSpPr>
        <p:grpSp>
          <p:nvGrpSpPr>
            <p:cNvPr id="19" name="Group 18"/>
            <p:cNvGrpSpPr/>
            <p:nvPr/>
          </p:nvGrpSpPr>
          <p:grpSpPr>
            <a:xfrm>
              <a:off x="-294886" y="2242901"/>
              <a:ext cx="11790654" cy="1247432"/>
              <a:chOff x="1427747" y="1944974"/>
              <a:chExt cx="10647007" cy="1742606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4704305" y="1944974"/>
                <a:ext cx="7370449" cy="127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154649" y="3267856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2" name="Rectangle 1"/>
            <p:cNvSpPr/>
            <p:nvPr/>
          </p:nvSpPr>
          <p:spPr>
            <a:xfrm>
              <a:off x="3722811" y="2345303"/>
              <a:ext cx="749524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প্রতিবেদনমূলক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লেখা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রচনা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শুনে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ঘটনার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ধারাবাহিকতা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রক্ষা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করে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বিষয়বস্তু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বলতে</a:t>
              </a:r>
              <a:r>
                <a:rPr lang="en-US" sz="2000" dirty="0" smtClean="0">
                  <a:latin typeface="NikoshBAN" panose="02000000000000000000"/>
                </a:rPr>
                <a:t> ও </a:t>
              </a:r>
              <a:r>
                <a:rPr lang="en-US" sz="2000" dirty="0" err="1" smtClean="0">
                  <a:latin typeface="NikoshBAN" panose="02000000000000000000"/>
                </a:rPr>
                <a:t>লিখতে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পারবে</a:t>
              </a:r>
              <a:r>
                <a:rPr lang="en-US" sz="2000" dirty="0" smtClean="0">
                  <a:latin typeface="NikoshBAN" panose="02000000000000000000"/>
                </a:rPr>
                <a:t>।  </a:t>
              </a:r>
              <a:endParaRPr lang="en-US" sz="2000" dirty="0">
                <a:latin typeface="NikoshBAN" panose="0200000000000000000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-318375" y="3687346"/>
            <a:ext cx="11640765" cy="1328721"/>
            <a:chOff x="-294886" y="3382887"/>
            <a:chExt cx="11560441" cy="1055314"/>
          </a:xfrm>
        </p:grpSpPr>
        <p:grpSp>
          <p:nvGrpSpPr>
            <p:cNvPr id="37" name="Group 36"/>
            <p:cNvGrpSpPr/>
            <p:nvPr/>
          </p:nvGrpSpPr>
          <p:grpSpPr>
            <a:xfrm>
              <a:off x="-294886" y="3382887"/>
              <a:ext cx="11560441" cy="1055314"/>
              <a:chOff x="1427747" y="1993692"/>
              <a:chExt cx="10911630" cy="1731363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4781861" y="1993692"/>
                <a:ext cx="7557516" cy="127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237440" y="3305331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40" name="Rectangle 39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5" name="Rounded Rectangle 44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3" name="Rectangle 2"/>
            <p:cNvSpPr/>
            <p:nvPr/>
          </p:nvSpPr>
          <p:spPr>
            <a:xfrm>
              <a:off x="4041649" y="3598323"/>
              <a:ext cx="5236357" cy="317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BC-DhakaSoft-Normal" pitchFamily="2" charset="0"/>
                </a:rPr>
                <a:t>যুক্তব্যঞ্জন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ভেঙে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লিখতে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পাড়বে</a:t>
              </a:r>
              <a:r>
                <a:rPr lang="en-US" sz="2000" dirty="0" smtClean="0">
                  <a:latin typeface="ABC-DhakaSoft-Normal" pitchFamily="2" charset="0"/>
                </a:rPr>
                <a:t>।  </a:t>
              </a:r>
              <a:endParaRPr lang="en-US" sz="2000" dirty="0">
                <a:latin typeface="ABC-DhakaSoft-Normal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77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36" y="616169"/>
            <a:ext cx="8853912" cy="46120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2275841"/>
            <a:ext cx="3124200" cy="45821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31557" y="2205895"/>
            <a:ext cx="5747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/>
              </a:rPr>
              <a:t>ঢাকাই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/>
              </a:rPr>
              <a:t>মসলিন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endParaRPr lang="en-US" sz="3600" b="1" dirty="0">
              <a:solidFill>
                <a:schemeClr val="bg1"/>
              </a:solidFill>
              <a:latin typeface="NikoshBAN" panose="0200000000000000000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3" b="8756"/>
          <a:stretch/>
        </p:blipFill>
        <p:spPr>
          <a:xfrm>
            <a:off x="3655906" y="2599006"/>
            <a:ext cx="1173480" cy="1099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02885" y="3289183"/>
            <a:ext cx="6198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দৈনিক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সকাল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……………</a:t>
            </a:r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গলানো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যেতো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।   </a:t>
            </a:r>
            <a:endParaRPr lang="en-US" sz="2400" b="1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668865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-3.7037E-7 L -1.25E-6 -3.7037E-7 C -0.00169 -0.00602 -0.00352 -0.01181 -0.00508 -0.01783 C -0.0056 -0.01991 -0.0056 -0.02246 -0.00625 -0.02454 C -0.00768 -0.02917 -0.0112 -0.03773 -0.0112 -0.03773 C -0.00873 -0.03935 -0.00625 -0.04236 -0.00378 -0.03773 C -0.00287 -0.03611 -0.003 -0.03334 -0.00248 -0.03125 C -0.00508 -0.02963 -0.00755 -0.02662 -0.01003 -0.03125 C -0.01094 -0.03287 -0.01081 -0.03565 -0.0112 -0.03773 C -0.01081 -0.04074 -0.01055 -0.04375 -0.01003 -0.04676 C -0.00964 -0.04884 -0.0099 -0.05209 -0.00873 -0.05324 C -0.00664 -0.05602 -0.0013 -0.05787 -0.0013 -0.05787 C 0.00117 -0.05695 0.00403 -0.05787 0.00625 -0.05556 C 0.00742 -0.0544 0.00742 -0.05116 0.00742 -0.04884 C 0.00742 -0.04144 0.0069 -0.03403 0.00625 -0.02662 C 0.00599 -0.02431 0.00586 -0.02199 0.00495 -0.02014 C 0.00403 -0.01806 0.00247 -0.01713 0.00117 -0.01551 C -0.00117 -0.00903 -0.00143 -0.00764 -0.00508 -0.00232 C -0.00612 -0.0007 -0.00755 0.00069 -0.00873 0.00208 C -0.00755 0.00278 -0.00638 0.00416 -0.00508 0.0044 C 0.00169 0.00555 0.00846 0.00393 0.01497 0.00648 C 0.01797 0.00787 0.01992 0.0125 0.02252 0.01551 L 0.02617 0.01991 C 0.02539 0.01412 0.02304 -0.00486 0.02122 -0.01111 C 0.02044 -0.01412 0.0194 -0.0169 0.01875 -0.02014 C 0.01771 -0.02431 0.01706 -0.02894 0.01627 -0.03334 L 0.01497 -0.04005 C 0.01458 -0.04236 0.0125 -0.04722 0.01367 -0.04676 L 0.01992 -0.04445 C 0.02083 -0.04005 0.02318 -0.03565 0.02252 -0.03125 C 0.022 -0.02824 0.02226 -0.02477 0.02122 -0.02222 C 0.01745 -0.01273 0.01458 -0.00996 0.01002 -0.00463 C 0.01627 -0.00371 0.02252 -0.00417 0.02877 -0.00232 C 0.03021 -0.00185 0.03099 0.00278 0.03242 0.00208 C 0.03372 0.00162 0.03333 -0.00232 0.03372 -0.00463 C 0.03411 -0.02014 0.03242 -0.03634 0.03502 -0.05116 C 0.03581 -0.05556 0.04023 -0.05301 0.04245 -0.05556 C 0.04726 -0.06134 0.04479 -0.05926 0.05 -0.06227 C 0.05299 -0.06088 0.05651 -0.06042 0.05872 -0.05556 C 0.0595 -0.05371 0.0595 -0.05116 0.06002 -0.04884 C 0.05807 -0.03565 0.05989 -0.04329 0.05495 -0.03125 C 0.05416 -0.02894 0.05364 -0.02616 0.05247 -0.02454 C 0.05143 -0.02292 0.05 -0.02315 0.0487 -0.02222 C 0.047 -0.02107 0.04544 -0.01898 0.04375 -0.01783 C 0.04127 -0.01621 0.0362 -0.01343 0.0362 -0.01343 C 0.0375 -0.01181 0.03854 -0.00926 0.03997 -0.00903 C 0.04661 -0.00718 0.05338 -0.00787 0.06002 -0.00671 C 0.06172 -0.00648 0.06328 -0.00533 0.06497 -0.00463 C 0.06458 -0.01019 0.0638 -0.02246 0.0625 -0.02894 C 0.05755 -0.05209 0.06198 -0.02384 0.05872 -0.04676 C 0.05911 -0.05116 0.05833 -0.05671 0.06002 -0.05996 C 0.06172 -0.06343 0.06745 -0.06435 0.06745 -0.06435 C 0.07044 -0.06366 0.07331 -0.0632 0.07617 -0.06227 C 0.07747 -0.06181 0.07903 -0.06158 0.07995 -0.05996 C 0.08086 -0.05834 0.08047 -0.05533 0.08125 -0.05324 C 0.08216 -0.0507 0.08372 -0.04884 0.08502 -0.04676 C 0.08802 -0.03056 0.08815 -0.03796 0.0862 -0.02454 C 0.08372 -0.02523 0.08047 -0.02361 0.07877 -0.02662 C 0.07747 -0.02894 0.07956 -0.03264 0.07995 -0.03565 C 0.08047 -0.03935 0.08008 -0.04352 0.08125 -0.04676 C 0.08229 -0.04977 0.08463 -0.05093 0.0862 -0.05324 C 0.09219 -0.0625 0.08737 -0.05857 0.09375 -0.06227 C 0.09544 -0.06158 0.09726 -0.06181 0.0987 -0.05996 C 0.1013 -0.05695 0.10182 -0.04884 0.10247 -0.04445 C 0.10208 -0.03704 0.10182 -0.02963 0.10117 -0.02222 C 0.10104 -0.01991 0.10091 -0.01736 0.1 -0.01551 C 0.09778 -0.01181 0.09492 -0.00972 0.09245 -0.00671 C 0.08724 -0.0007 0.09023 -0.00301 0.08372 -3.7037E-7 C 0.07474 -0.00162 0.07174 0.00347 0.06875 -0.00903 C 0.0681 -0.01181 0.06784 -0.01482 0.06745 -0.01783 C 0.06784 -0.03033 0.06719 -0.04329 0.06875 -0.05556 C 0.06901 -0.05787 0.07122 -0.05787 0.07252 -0.05787 C 0.0875 -0.05787 0.10247 -0.05625 0.11745 -0.05556 C 0.12044 -0.05486 0.12331 -0.0544 0.12617 -0.05324 C 0.12969 -0.05232 0.13177 -0.0507 0.13502 -0.04884 C 0.13541 -0.04676 0.13685 -0.04445 0.1362 -0.04236 C 0.13568 -0.04005 0.13359 -0.04144 0.13242 -0.04005 C 0.13099 -0.0382 0.12995 -0.03565 0.12877 -0.03334 C 0.12617 -0.03403 0.12213 -0.03982 0.12122 -0.03565 C 0.12005 -0.03056 0.12526 -0.02732 0.12617 -0.02222 L 0.12747 -0.01551 C 0.12708 -0.01181 0.12812 -0.00648 0.12617 -0.00463 C 0.12396 -0.00232 0.12122 -0.00579 0.11875 -0.00671 C 0.11484 -0.00834 0.11458 -0.00949 0.1112 -0.01343 C 0.11041 -0.01644 0.10963 -0.01945 0.10872 -0.02222 C 0.10716 -0.02685 0.10377 -0.03565 0.10377 -0.03565 C 0.10495 -0.03704 0.10599 -0.04005 0.10742 -0.04005 C 0.10898 -0.04005 0.10989 -0.03658 0.1112 -0.03565 C 0.11367 -0.0338 0.11627 -0.03264 0.11875 -0.03125 L 0.12252 -0.02894 C 0.1237 -0.02824 0.12487 -0.02709 0.12617 -0.02662 L 0.1362 -0.02454 C 0.15286 -0.00972 0.13203 -0.02755 0.14492 -0.01783 C 0.14935 -0.01435 0.15 -0.01343 0.15377 -0.00903 C 0.15456 -0.00671 0.1556 -0.00463 0.15625 -0.00232 C 0.15677 -0.00023 0.15833 0.00602 0.15742 0.0044 C 0.15234 -0.00486 0.15325 -0.00857 0.15 -0.01783 C 0.14883 -0.02107 0.14752 -0.02384 0.14622 -0.02662 L 0.14375 -0.04005 L 0.14245 -0.04676 C 0.15143 -0.05209 0.14778 -0.04861 0.15377 -0.05556 C 0.15599 -0.04375 0.15508 -0.05278 0.15247 -0.03565 C 0.15195 -0.03195 0.15195 -0.02801 0.15117 -0.02454 C 0.14987 -0.01829 0.14739 -0.01296 0.14622 -0.00671 L 0.14375 0.00648 C 0.14401 0.00116 0.14518 -0.02361 0.14622 -0.03125 C 0.14687 -0.03565 0.14648 -0.0419 0.1487 -0.04445 L 0.15247 -0.04884 C 0.15794 -0.04815 0.16354 -0.04931 0.16875 -0.04676 C 0.16992 -0.04607 0.16992 -0.04236 0.16992 -0.04005 C 0.16992 -0.02778 0.17031 -0.02199 0.16497 -0.01551 C 0.16393 -0.01435 0.1625 -0.01412 0.1612 -0.01343 C 0.1625 -0.01273 0.16367 -0.01181 0.16497 -0.01111 C 0.16914 -0.00903 0.17187 -0.00834 0.17617 -0.00671 C 0.17747 -0.00533 0.1789 -0.00417 0.17995 -0.00232 C 0.18099 -0.00046 0.18242 0.00694 0.18242 0.0044 C 0.18242 -0.00023 0.18086 -0.00463 0.17995 -0.00903 C 0.17956 -0.01111 0.17903 -0.01343 0.17877 -0.01551 C 0.17786 -0.02153 0.17799 -0.02824 0.17617 -0.03334 L 0.17252 -0.04445 C 0.172 -0.04954 0.17031 -0.06505 0.17122 -0.05996 C 0.17252 -0.05278 0.17239 -0.04491 0.1737 -0.03773 C 0.17409 -0.03565 0.17461 -0.03334 0.175 -0.03125 C 0.17539 -0.02824 0.17578 -0.02523 0.17617 -0.02222 C 0.17656 -0.02014 0.17708 -0.01783 0.17747 -0.01551 C 0.17669 -0.00533 0.1776 0.00602 0.175 0.01551 C 0.17383 0.01967 0.16745 0.01991 0.16745 0.01991 C 0.16627 0.01921 0.16471 0.01921 0.16367 0.01759 C 0.16146 0.01458 0.16081 0.00879 0.16002 0.0044 C 0.16041 0.00208 0.16028 -0.0007 0.1612 -0.00232 C 0.1638 -0.00695 0.16888 -0.00324 0.17122 -0.00232 C 0.172 -3.7037E-7 0.17265 0.00254 0.1737 0.0044 C 0.17474 0.00625 0.17656 0.00671 0.17747 0.00879 C 0.17825 0.01065 0.17786 0.01366 0.17877 0.01551 C 0.18463 0.02893 0.18385 0.02731 0.18997 0.03102 C 0.19713 0.0118 0.18854 0.03611 0.19375 0.01759 C 0.1944 0.01528 0.19557 0.01342 0.19622 0.01111 C 0.19726 0.00671 0.19791 0.00208 0.1987 -0.00232 L 0.2 -0.00903 C 0.19909 -0.01644 0.19883 -0.02408 0.19752 -0.03125 C 0.197 -0.03334 0.19674 -0.03565 0.19622 -0.03773 C 0.19557 -0.04028 0.19492 -0.04283 0.19375 -0.04445 C 0.19271 -0.04584 0.19127 -0.04584 0.18997 -0.04676 C 0.2013 -0.05347 0.18333 -0.04306 0.2 -0.05116 C 0.20247 -0.05232 0.20742 -0.05556 0.20742 -0.05556 C 0.20833 -0.05324 0.20989 -0.05162 0.20989 -0.04884 C 0.20989 -0.04491 0.2082 -0.04144 0.20742 -0.03773 C 0.20703 -0.03565 0.2069 -0.0331 0.20625 -0.03125 C 0.20521 -0.02847 0.20364 -0.02685 0.20247 -0.02454 C 0.20104 -0.02176 0.19987 -0.01875 0.1987 -0.01551 C 0.197 -0.01134 0.19375 -0.00232 0.19375 -0.00232 C 0.19544 -0.00162 0.197 0.00023 0.1987 -3.7037E-7 C 0.2013 -0.00046 0.20625 -0.00463 0.20625 -0.00463 C 0.21041 -0.00371 0.21458 -0.00347 0.21875 -0.00232 C 0.22005 -0.00185 0.22213 0.00231 0.22239 -3.7037E-7 C 0.22331 -0.00718 0.21927 -0.01435 0.21745 -0.02014 C 0.21653 -0.02292 0.21575 -0.02593 0.21497 -0.02894 C 0.21458 -0.03496 0.21432 -0.04074 0.21367 -0.04676 C 0.21302 -0.05417 0.21081 -0.05903 0.21367 -0.06667 C 0.21445 -0.06852 0.21614 -0.06829 0.21745 -0.06898 L 0.22747 -0.07338 C 0.22995 -0.07269 0.23268 -0.07315 0.23489 -0.07107 C 0.23958 -0.0669 0.23672 -0.05579 0.23489 -0.05116 C 0.23151 -0.0419 0.22825 -0.03866 0.2237 -0.03334 C 0.23437 -0.02084 0.21719 -0.03959 0.2362 -0.02662 C 0.23906 -0.02477 0.24375 -0.01783 0.24375 -0.01783 C 0.24453 -0.01551 0.24557 -0.01366 0.24622 -0.01111 C 0.24674 -0.00903 0.24883 -0.00463 0.24739 -0.00463 C 0.24609 -0.00463 0.24179 -0.01574 0.24114 -0.01783 C 0.24023 -0.0213 0.23919 -0.03009 0.23867 -0.03334 C 0.23828 -0.03565 0.23789 -0.03773 0.2375 -0.04005 C 0.2401 -0.04329 0.24661 -0.05301 0.25 -0.04236 C 0.25195 -0.03565 0.25052 -0.02662 0.2487 -0.02014 C 0.24765 -0.01644 0.2444 -0.01736 0.24245 -0.01551 C 0.24114 -0.01435 0.2401 -0.01227 0.23867 -0.01111 C 0.22526 -0.0007 0.23594 -0.01227 0.22747 -0.00232 C 0.22825 -3.7037E-7 0.22877 0.00278 0.22995 0.0044 C 0.23099 0.00579 0.23255 0.00555 0.23372 0.00648 C 0.23502 0.00787 0.23607 0.00972 0.2375 0.01111 C 0.24778 0.02014 0.23424 0.00486 0.24492 0.01759 C 0.25065 0.03287 0.25091 0.03704 0.2487 0.01991 C 0.24818 0.01597 0.24713 0.00833 0.24622 0.0044 C 0.24544 0.00139 0.24453 -0.00162 0.24375 -0.00463 C 0.24375 -0.00463 0.2401 -0.02986 0.24492 -0.03334 C 0.24635 -0.03426 0.24739 -0.03033 0.2487 -0.02894 C 0.25104 -0.01667 0.25208 -0.01366 0.2487 0.0044 C 0.24818 0.00694 0.24687 0.00023 0.24622 -0.00232 C 0.24453 -0.00926 0.24349 -0.01713 0.24245 -0.02454 C 0.24323 -0.03125 0.24414 -0.03773 0.24492 -0.04445 C 0.24531 -0.04746 0.24505 -0.05116 0.24622 -0.05324 C 0.24818 -0.05741 0.25364 -0.06227 0.25364 -0.06227 C 0.25573 -0.06158 0.2582 -0.06204 0.25989 -0.05996 C 0.26276 -0.05671 0.26002 -0.04097 0.25989 -0.04005 C 0.25911 -0.0338 0.25625 -0.02315 0.25364 -0.02014 L 0.25 -0.01551 C 0.24948 -0.01343 0.24739 -0.00972 0.2487 -0.00903 C 0.2539 -0.00602 0.2595 -0.00787 0.26497 -0.00671 C 0.26627 -0.00648 0.26745 -0.00509 0.26875 -0.00463 L 0.27864 -3.7037E-7 C 0.28034 0.0044 0.28424 0.01852 0.28372 0.01319 C 0.28333 0.00949 0.28281 0.00579 0.28242 0.00208 C 0.2819 -0.00371 0.2819 -0.00972 0.28125 -0.01551 C 0.2806 -0.02014 0.27956 -0.02454 0.27864 -0.02894 L 0.27747 -0.03565 C 0.27656 -0.03195 0.27578 -0.02824 0.275 -0.02454 C 0.27448 -0.02222 0.27422 -0.01991 0.2737 -0.01783 C 0.27174 -0.00972 0.26953 -0.00162 0.26745 0.00648 C 0.26367 0.04004 0.26849 -0.00162 0.26497 0.02662 C 0.26445 0.03032 0.26432 0.03403 0.26367 0.03773 C 0.26302 0.04143 0.26198 0.04491 0.2612 0.04884 C 0.26068 0.05092 0.26041 0.05324 0.25989 0.05532 C 0.2595 0.06065 0.2595 0.06597 0.25872 0.07083 C 0.25833 0.07361 0.25547 0.08009 0.25625 0.07754 C 0.26002 0.06412 0.26054 0.06342 0.26497 0.05324 C 0.26536 0.05092 0.26562 0.04861 0.26614 0.04653 C 0.26771 0.0412 0.2707 0.03611 0.27239 0.03102 C 0.28268 0.00092 0.26653 0.0375 0.2862 -0.00903 C 0.28763 -0.01227 0.28971 -0.01459 0.29114 -0.01783 C 0.29648 -0.02871 0.2914 -0.01991 0.29492 -0.03125 C 0.29635 -0.03588 0.3 -0.04445 0.3 -0.04445 C 0.29948 -0.04144 0.29896 -0.03866 0.2987 -0.03565 C 0.29726 -0.02107 0.29818 -0.02269 0.29622 -0.01111 C 0.29544 -0.00671 0.29375 0.00208 0.29375 0.00208 C 0.29414 0.00579 0.29375 0.01018 0.29492 0.01319 C 0.29609 0.01597 0.29831 0.01597 0.3 0.01759 C 0.3013 0.01898 0.30247 0.0206 0.30364 0.02222 C 0.30482 0.0125 0.30573 0.00555 0.30625 -0.00463 C 0.30677 -0.01551 0.30677 -0.02685 0.30742 -0.03773 C 0.30755 -0.04005 0.30781 -0.04283 0.30872 -0.04445 C 0.31081 -0.04815 0.31341 -0.05162 0.31614 -0.05324 L 0.3237 -0.05787 C 0.32539 -0.05695 0.3276 -0.05787 0.32864 -0.05556 C 0.33047 -0.05209 0.32864 -0.04306 0.33125 -0.04236 L 0.3375 -0.04005 C 0.33581 -0.03935 0.33398 -0.03912 0.33242 -0.03773 C 0.33099 -0.03658 0.32435 -0.02755 0.3237 -0.02662 C 0.32122 -0.02361 0.31614 -0.01783 0.31614 -0.01783 C 0.32057 -0.00602 0.31719 -0.01181 0.32864 -0.00671 L 0.33372 -0.00463 C 0.33502 -0.00278 0.34036 0.0044 0.34245 0.00208 C 0.34388 0.00046 0.34323 -0.00371 0.34375 -0.00671 C 0.34414 -0.02894 0.34323 -0.05139 0.34492 -0.07338 C 0.34518 -0.0757 0.34778 -0.07269 0.3487 -0.07107 C 0.34961 -0.06945 0.34948 -0.06667 0.35 -0.06435 C 0.35039 -0.05857 0.35078 -0.05255 0.35117 -0.04676 C 0.35247 -0.03148 0.35403 -0.02917 0.35 -0.04005 C 0.35078 -0.04236 0.35182 -0.04421 0.35247 -0.04676 C 0.35351 -0.05093 0.35495 -0.05996 0.35495 -0.05996 C 0.3638 -0.05463 0.36028 -0.0581 0.36614 -0.05116 C 0.36706 -0.04884 0.3681 -0.04699 0.36875 -0.04445 C 0.36979 -0.04028 0.37122 -0.03125 0.37122 -0.03125 C 0.3707 -0.02546 0.37044 -0.01505 0.36875 -0.00903 C 0.36797 -0.00648 0.36719 -0.0044 0.36614 -0.00232 C 0.35716 0.01574 0.35781 0.01597 0.35989 0.0044 C 0.36041 -0.00162 0.36081 -0.00741 0.3612 -0.01343 C 0.36302 -0.04792 0.35469 -0.06158 0.36745 -0.06667 C 0.36992 -0.06759 0.37239 -0.06852 0.375 -0.06898 C 0.38489 -0.07014 0.39492 -0.07037 0.40495 -0.07107 C 0.40924 -0.06597 0.41146 -0.06158 0.41614 -0.05996 C 0.41706 -0.05972 0.41784 -0.05996 0.41875 -0.05996 L 0.41875 -0.05996 L 0.41875 -0.05996 L 0.41875 -0.05996 L 0.41875 -0.05996 L 0.41875 -0.05996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2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/>
          <p:cNvSpPr/>
          <p:nvPr/>
        </p:nvSpPr>
        <p:spPr>
          <a:xfrm flipV="1">
            <a:off x="2098623" y="3597639"/>
            <a:ext cx="299803" cy="2053652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>
            <a:off x="-1778135" y="359763"/>
            <a:ext cx="6115987" cy="6115987"/>
          </a:xfrm>
          <a:prstGeom prst="arc">
            <a:avLst>
              <a:gd name="adj1" fmla="val 16200000"/>
              <a:gd name="adj2" fmla="val 4957405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420486" y="1022881"/>
            <a:ext cx="884420" cy="899409"/>
          </a:xfrm>
          <a:prstGeom prst="ellipse">
            <a:avLst/>
          </a:prstGeom>
          <a:solidFill>
            <a:srgbClr val="FFC000">
              <a:alpha val="85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১</a:t>
            </a:r>
          </a:p>
        </p:txBody>
      </p:sp>
      <p:grpSp>
        <p:nvGrpSpPr>
          <p:cNvPr id="20" name="Group 19"/>
          <p:cNvGrpSpPr/>
          <p:nvPr/>
        </p:nvGrpSpPr>
        <p:grpSpPr>
          <a:xfrm rot="3641707">
            <a:off x="818571" y="555465"/>
            <a:ext cx="733835" cy="5345684"/>
            <a:chOff x="6468808" y="1052567"/>
            <a:chExt cx="733835" cy="5345684"/>
          </a:xfrm>
        </p:grpSpPr>
        <p:grpSp>
          <p:nvGrpSpPr>
            <p:cNvPr id="19" name="Group 18"/>
            <p:cNvGrpSpPr/>
            <p:nvPr/>
          </p:nvGrpSpPr>
          <p:grpSpPr>
            <a:xfrm>
              <a:off x="6685825" y="1052567"/>
              <a:ext cx="299803" cy="5345684"/>
              <a:chOff x="6685825" y="1052567"/>
              <a:chExt cx="299803" cy="5345684"/>
            </a:xfrm>
          </p:grpSpPr>
          <p:sp>
            <p:nvSpPr>
              <p:cNvPr id="7" name="Isosceles Triangle 6"/>
              <p:cNvSpPr/>
              <p:nvPr/>
            </p:nvSpPr>
            <p:spPr>
              <a:xfrm>
                <a:off x="6685825" y="1052567"/>
                <a:ext cx="299803" cy="2672842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6685825" y="3725409"/>
                <a:ext cx="299803" cy="2672842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6468808" y="3492705"/>
              <a:ext cx="733835" cy="788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337850" y="1108309"/>
            <a:ext cx="7442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গতক্লাসে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কোন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শাড়ির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কথা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বলা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হয়েছিল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977846" y="2968051"/>
            <a:ext cx="884420" cy="899409"/>
          </a:xfrm>
          <a:prstGeom prst="ellipse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২</a:t>
            </a:r>
          </a:p>
        </p:txBody>
      </p:sp>
      <p:sp>
        <p:nvSpPr>
          <p:cNvPr id="26" name="Oval 25"/>
          <p:cNvSpPr/>
          <p:nvPr/>
        </p:nvSpPr>
        <p:spPr>
          <a:xfrm>
            <a:off x="3202745" y="4788613"/>
            <a:ext cx="884420" cy="89940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৩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7847" y="326781"/>
            <a:ext cx="8003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গতক্লাসের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পুনরালোচনা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2265" y="3210970"/>
            <a:ext cx="7750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মসলিন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শাড়ি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কোথায়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তৈরি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হতো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9008" y="4911593"/>
            <a:ext cx="7024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মিলি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মাঝে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মাঝে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কী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পড়ে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128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3" grpId="0"/>
      <p:bldP spid="24" grpId="0" animBg="1"/>
      <p:bldP spid="26" grpId="0" animBg="1"/>
      <p:bldP spid="3" grpId="0"/>
      <p:bldP spid="1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68575" y="2421374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753306" y="2342893"/>
            <a:ext cx="58168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www.prothomalo.com/lifestyle/fashion/gq6delz99w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14290" y="2809864"/>
            <a:ext cx="7698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উপরের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লিংক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থেকে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পত্রিকা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পড়ে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নিচের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প্রশ্নের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দাও</a:t>
            </a:r>
            <a:r>
              <a:rPr lang="en-US" sz="2000" dirty="0" smtClean="0">
                <a:latin typeface="NikoshBAN" panose="02000000000000000000"/>
              </a:rPr>
              <a:t> </a:t>
            </a:r>
            <a:endParaRPr lang="en-US" sz="2000" dirty="0">
              <a:latin typeface="NikoshBAN" panose="0200000000000000000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09896" y="3367259"/>
            <a:ext cx="9125792" cy="73727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71153" y="3399461"/>
            <a:ext cx="775063" cy="72672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071153" y="3381822"/>
            <a:ext cx="802278" cy="726728"/>
            <a:chOff x="274320" y="2601341"/>
            <a:chExt cx="929640" cy="868680"/>
          </a:xfrm>
        </p:grpSpPr>
        <p:sp>
          <p:nvSpPr>
            <p:cNvPr id="10" name="Oval 9"/>
            <p:cNvSpPr/>
            <p:nvPr/>
          </p:nvSpPr>
          <p:spPr>
            <a:xfrm>
              <a:off x="274320" y="2601341"/>
              <a:ext cx="929640" cy="86868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8640" y="2743293"/>
              <a:ext cx="6553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১</a:t>
              </a:r>
              <a:endParaRPr lang="en-US" sz="32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846216" y="3506735"/>
            <a:ext cx="6478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/>
              </a:rPr>
              <a:t>পত্রিকার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নাম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কী</a:t>
            </a:r>
            <a:r>
              <a:rPr lang="en-US" sz="2400" dirty="0" smtClean="0">
                <a:latin typeface="NikoshBAN" panose="02000000000000000000"/>
              </a:rPr>
              <a:t>? 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29241" y="4389275"/>
            <a:ext cx="9301845" cy="74343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56990" y="4405982"/>
            <a:ext cx="775063" cy="726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029775" y="4287224"/>
            <a:ext cx="802278" cy="845485"/>
            <a:chOff x="274320" y="2601341"/>
            <a:chExt cx="929640" cy="868680"/>
          </a:xfrm>
          <a:solidFill>
            <a:schemeClr val="bg2">
              <a:lumMod val="75000"/>
            </a:schemeClr>
          </a:solidFill>
        </p:grpSpPr>
        <p:sp>
          <p:nvSpPr>
            <p:cNvPr id="22" name="Oval 21"/>
            <p:cNvSpPr/>
            <p:nvPr/>
          </p:nvSpPr>
          <p:spPr>
            <a:xfrm>
              <a:off x="274320" y="2601341"/>
              <a:ext cx="929640" cy="868680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1480" y="2723357"/>
              <a:ext cx="633418" cy="6008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২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904306" y="4524738"/>
            <a:ext cx="7712134" cy="46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/>
              </a:rPr>
              <a:t>পত্রিকার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শিরোনাম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করো</a:t>
            </a:r>
            <a:r>
              <a:rPr lang="en-US" sz="2400" dirty="0" smtClean="0">
                <a:latin typeface="NikoshBAN" panose="02000000000000000000"/>
              </a:rPr>
              <a:t>। 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299456" y="5494571"/>
            <a:ext cx="9207830" cy="733379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114290" y="5397528"/>
            <a:ext cx="775063" cy="726728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1073467" y="5423855"/>
            <a:ext cx="802278" cy="845485"/>
            <a:chOff x="274320" y="2601341"/>
            <a:chExt cx="929640" cy="86868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0" name="Oval 29"/>
            <p:cNvSpPr/>
            <p:nvPr/>
          </p:nvSpPr>
          <p:spPr>
            <a:xfrm>
              <a:off x="274320" y="2601341"/>
              <a:ext cx="929640" cy="868680"/>
            </a:xfrm>
            <a:prstGeom prst="ellipse">
              <a:avLst/>
            </a:prstGeom>
            <a:grpFill/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7247" y="2735271"/>
              <a:ext cx="655320" cy="6008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৩</a:t>
              </a:r>
              <a:endParaRPr lang="en-US" sz="3200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201552" y="5630427"/>
            <a:ext cx="7117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/>
              </a:rPr>
              <a:t>প্রতিবেদনের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বিষয়বস্তু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সংক্ষেপে</a:t>
            </a:r>
            <a:r>
              <a:rPr lang="en-US" sz="2400" dirty="0" smtClean="0">
                <a:latin typeface="NikoshBAN" panose="02000000000000000000"/>
              </a:rPr>
              <a:t> ও </a:t>
            </a:r>
            <a:r>
              <a:rPr lang="en-US" sz="2400" dirty="0" err="1" smtClean="0">
                <a:latin typeface="NikoshBAN" panose="02000000000000000000"/>
              </a:rPr>
              <a:t>সহজভাবে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লিখ</a:t>
            </a:r>
            <a:r>
              <a:rPr lang="en-US" sz="2400" dirty="0" smtClean="0">
                <a:latin typeface="NikoshBAN" panose="02000000000000000000"/>
              </a:rPr>
              <a:t> । 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" y="533400"/>
            <a:ext cx="234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/>
              </a:rPr>
              <a:t>শিক্ষকের</a:t>
            </a:r>
            <a:r>
              <a:rPr lang="en-US" dirty="0" smtClean="0">
                <a:latin typeface="NikoshBAN" panose="02000000000000000000"/>
              </a:rPr>
              <a:t> </a:t>
            </a:r>
            <a:r>
              <a:rPr lang="en-US" dirty="0" err="1" smtClean="0">
                <a:latin typeface="NikoshBAN" panose="02000000000000000000"/>
              </a:rPr>
              <a:t>কাজ</a:t>
            </a:r>
            <a:r>
              <a:rPr lang="en-US" dirty="0" smtClean="0">
                <a:latin typeface="NikoshBAN" panose="02000000000000000000"/>
              </a:rPr>
              <a:t> </a:t>
            </a:r>
            <a:endParaRPr lang="en-US" dirty="0">
              <a:latin typeface="NikoshBAN" panose="0200000000000000000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042160" y="594360"/>
            <a:ext cx="533400" cy="277798"/>
            <a:chOff x="2042160" y="594360"/>
            <a:chExt cx="533400" cy="277798"/>
          </a:xfrm>
        </p:grpSpPr>
        <p:sp>
          <p:nvSpPr>
            <p:cNvPr id="34" name="Rectangle 33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40" y="2441610"/>
            <a:ext cx="10464461" cy="270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1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0.01389 L 0.68646 -0.0044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58" y="-92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0.70703 -0.00509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52" y="-25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0.0118 L 0.69909 0.0166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09" y="23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8" grpId="1" animBg="1"/>
      <p:bldP spid="12" grpId="0"/>
      <p:bldP spid="19" grpId="0" animBg="1"/>
      <p:bldP spid="20" grpId="0" animBg="1"/>
      <p:bldP spid="20" grpId="1" animBg="1"/>
      <p:bldP spid="24" grpId="0"/>
      <p:bldP spid="27" grpId="0" animBg="1"/>
      <p:bldP spid="28" grpId="0" animBg="1"/>
      <p:bldP spid="28" grpId="1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r="7668" b="1331"/>
          <a:stretch/>
        </p:blipFill>
        <p:spPr>
          <a:xfrm>
            <a:off x="7818120" y="1238075"/>
            <a:ext cx="3768654" cy="4612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Horizontal Scroll 2"/>
          <p:cNvSpPr/>
          <p:nvPr/>
        </p:nvSpPr>
        <p:spPr>
          <a:xfrm>
            <a:off x="4937760" y="2606038"/>
            <a:ext cx="1859280" cy="1600200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৬৯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পৃষ্ঠা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 r="6989" b="2032"/>
          <a:stretch/>
        </p:blipFill>
        <p:spPr>
          <a:xfrm>
            <a:off x="464820" y="992417"/>
            <a:ext cx="3840480" cy="5104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52900" y="349095"/>
            <a:ext cx="5897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আজকের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সরবে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পড়ো</a:t>
            </a:r>
            <a:r>
              <a:rPr lang="en-US" sz="2800" dirty="0" smtClean="0">
                <a:latin typeface="NikoshBAN" panose="02000000000000000000"/>
              </a:rPr>
              <a:t>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5300" y="2130771"/>
            <a:ext cx="422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পড়া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কেমন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হলো</a:t>
            </a:r>
            <a:r>
              <a:rPr lang="en-US" sz="3200" dirty="0" smtClean="0">
                <a:latin typeface="NikoshBAN" panose="02000000000000000000"/>
              </a:rPr>
              <a:t>?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2423158"/>
            <a:ext cx="6088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আরো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ভালো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করা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যায়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কি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না</a:t>
            </a:r>
            <a:r>
              <a:rPr lang="en-US" sz="3200" dirty="0" smtClean="0">
                <a:latin typeface="NikoshBAN" panose="02000000000000000000"/>
              </a:rPr>
              <a:t>? 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1680" y="2669823"/>
            <a:ext cx="9195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কী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সমস্যা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নিজের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কাছে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মনে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বলে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তোমার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মনে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হয়</a:t>
            </a:r>
            <a:r>
              <a:rPr lang="en-US" sz="3200" dirty="0" smtClean="0">
                <a:latin typeface="NikoshBAN" panose="02000000000000000000"/>
              </a:rPr>
              <a:t>?   </a:t>
            </a:r>
            <a:endParaRPr lang="en-US" sz="32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80902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11793" y="4852738"/>
            <a:ext cx="6064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দৈনিক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সকাল-বিকালের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খবর</a:t>
            </a:r>
            <a:r>
              <a:rPr lang="en-US" sz="2800" dirty="0" smtClean="0">
                <a:latin typeface="NikoshBAN" panose="02000000000000000000"/>
              </a:rPr>
              <a:t>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112" y="530542"/>
            <a:ext cx="3092767" cy="3613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92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2">
                <a:lumMod val="90000"/>
              </a:schemeClr>
            </a:gs>
            <a:gs pos="83000">
              <a:schemeClr val="bg2">
                <a:lumMod val="7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7720" y="4349115"/>
            <a:ext cx="5775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/>
              </a:rPr>
              <a:t>ছোটদের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পাতা</a:t>
            </a:r>
            <a:r>
              <a:rPr lang="en-US" sz="2800" b="1" dirty="0" smtClean="0">
                <a:latin typeface="NikoshBAN" panose="02000000000000000000"/>
              </a:rPr>
              <a:t>   </a:t>
            </a:r>
            <a:endParaRPr lang="en-US" sz="2800" b="1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754380"/>
            <a:ext cx="4884964" cy="27355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32" y="754380"/>
            <a:ext cx="4884964" cy="27355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54" y="489585"/>
            <a:ext cx="6666599" cy="35947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038600" y="4442460"/>
            <a:ext cx="5775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/>
              </a:rPr>
              <a:t>ফিরে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এলো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ঢাকাই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মসলিন</a:t>
            </a:r>
            <a:r>
              <a:rPr lang="en-US" sz="2800" b="1" dirty="0" smtClean="0">
                <a:latin typeface="NikoshBAN" panose="02000000000000000000"/>
              </a:rPr>
              <a:t>   </a:t>
            </a:r>
            <a:endParaRPr lang="en-US" sz="2800" b="1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483815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strips(down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5387</TotalTime>
  <Words>452</Words>
  <Application>Microsoft Office PowerPoint</Application>
  <PresentationFormat>Widescreen</PresentationFormat>
  <Paragraphs>125</Paragraphs>
  <Slides>26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ABC-DhakaSoft-Normal</vt:lpstr>
      <vt:lpstr>Arial</vt:lpstr>
      <vt:lpstr>Calibri</vt:lpstr>
      <vt:lpstr>Calibri Light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WALTON</cp:lastModifiedBy>
  <cp:revision>419</cp:revision>
  <dcterms:created xsi:type="dcterms:W3CDTF">2021-07-26T10:09:43Z</dcterms:created>
  <dcterms:modified xsi:type="dcterms:W3CDTF">2026-07-22T08:05:54Z</dcterms:modified>
</cp:coreProperties>
</file>