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1"/>
  </p:notesMasterIdLst>
  <p:sldIdLst>
    <p:sldId id="325" r:id="rId2"/>
    <p:sldId id="321" r:id="rId3"/>
    <p:sldId id="303" r:id="rId4"/>
    <p:sldId id="312" r:id="rId5"/>
    <p:sldId id="353" r:id="rId6"/>
    <p:sldId id="355" r:id="rId7"/>
    <p:sldId id="291" r:id="rId8"/>
    <p:sldId id="293" r:id="rId9"/>
    <p:sldId id="276" r:id="rId10"/>
    <p:sldId id="326" r:id="rId11"/>
    <p:sldId id="327" r:id="rId12"/>
    <p:sldId id="328" r:id="rId13"/>
    <p:sldId id="329" r:id="rId14"/>
    <p:sldId id="364" r:id="rId15"/>
    <p:sldId id="365" r:id="rId16"/>
    <p:sldId id="366" r:id="rId17"/>
    <p:sldId id="367" r:id="rId18"/>
    <p:sldId id="368" r:id="rId19"/>
    <p:sldId id="369" r:id="rId20"/>
    <p:sldId id="310" r:id="rId21"/>
    <p:sldId id="357" r:id="rId22"/>
    <p:sldId id="358" r:id="rId23"/>
    <p:sldId id="370" r:id="rId24"/>
    <p:sldId id="361" r:id="rId25"/>
    <p:sldId id="371" r:id="rId26"/>
    <p:sldId id="362" r:id="rId27"/>
    <p:sldId id="372" r:id="rId28"/>
    <p:sldId id="373" r:id="rId29"/>
    <p:sldId id="32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86745" autoAdjust="0"/>
  </p:normalViewPr>
  <p:slideViewPr>
    <p:cSldViewPr snapToGrid="0">
      <p:cViewPr varScale="1">
        <p:scale>
          <a:sx n="63" d="100"/>
          <a:sy n="63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7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শব্দের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উচ্চারণ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ট্রিগারের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দেওয়া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আছে</a:t>
            </a:r>
            <a:r>
              <a:rPr lang="en-US" baseline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68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6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43613D-67E4-4288-B254-0D0047EF57E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C6A899-93DD-4FFE-969F-B71B80968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36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4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0">
              <a:schemeClr val="bg1">
                <a:lumMod val="8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98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263297" y="74603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20" Type="http://schemas.openxmlformats.org/officeDocument/2006/relationships/hyperlink" Target="https://www.peakpx.com/19235/water-droplet/1440x900-wallpaper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6">
              <a:alphaModFix amt="40000"/>
              <a:extLst>
                <a:ext uri="{837473B0-CC2E-450A-ABE3-18F120FF3D39}">
                  <a1611:picAttrSrcUrl xmlns="" xmlns:a1611="http://schemas.microsoft.com/office/drawing/2016/11/main" r:id="rId2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5" r:id="rId11"/>
    <p:sldLayoutId id="2147483676" r:id="rId12"/>
    <p:sldLayoutId id="2147483678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3" Type="http://schemas.microsoft.com/office/2007/relationships/media" Target="../media/media3.m4a"/><Relationship Id="rId7" Type="http://schemas.microsoft.com/office/2007/relationships/media" Target="../media/media5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53.png"/><Relationship Id="rId5" Type="http://schemas.microsoft.com/office/2007/relationships/media" Target="../media/media4.m4a"/><Relationship Id="rId10" Type="http://schemas.openxmlformats.org/officeDocument/2006/relationships/notesSlide" Target="../notesSlides/notesSlide3.xml"/><Relationship Id="rId4" Type="http://schemas.openxmlformats.org/officeDocument/2006/relationships/audio" Target="../media/media3.m4a"/><Relationship Id="rId9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NUL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913131" y="2821648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14220" y="3541046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493519" y="1960123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491612" y="2879811"/>
            <a:ext cx="1277863" cy="914613"/>
          </a:xfrm>
          <a:prstGeom prst="blockArc">
            <a:avLst>
              <a:gd name="adj1" fmla="val 10799998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5032377" y="2144613"/>
            <a:ext cx="1518021" cy="1064820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266019" y="332252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98665" y="1255680"/>
            <a:ext cx="2270632" cy="3387006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592303" y="2626282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801943" y="357605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728269" y="1969027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4098554" y="2926275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335727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22596" y="4600974"/>
            <a:ext cx="6034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এই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কাপড়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মিহি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সুতায়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বোনা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হতো</a:t>
            </a:r>
            <a:r>
              <a:rPr lang="en-US" sz="2400" dirty="0" smtClean="0">
                <a:latin typeface="NikoshBAN" panose="02000000000000000000"/>
              </a:rPr>
              <a:t>।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" y="676274"/>
            <a:ext cx="4991100" cy="2966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676274"/>
            <a:ext cx="4922597" cy="2963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864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6778" y="4578664"/>
            <a:ext cx="5699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মসলিনের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জন্য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ঢাকা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ছিল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বিশ্বখ্যাত</a:t>
            </a:r>
            <a:r>
              <a:rPr lang="en-US" sz="2400" dirty="0" smtClean="0">
                <a:latin typeface="NikoshBAN" panose="02000000000000000000"/>
              </a:rPr>
              <a:t>। </a:t>
            </a:r>
            <a:endParaRPr lang="en-US" sz="24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4" y="753427"/>
            <a:ext cx="5159815" cy="2782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20" y="753426"/>
            <a:ext cx="4922520" cy="2782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2052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2117" y="4435646"/>
            <a:ext cx="6431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খুব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স্বচ্ছ</a:t>
            </a:r>
            <a:r>
              <a:rPr lang="en-US" sz="2800" dirty="0" smtClean="0">
                <a:latin typeface="NikoshBAN" panose="02000000000000000000"/>
              </a:rPr>
              <a:t> ও </a:t>
            </a:r>
            <a:r>
              <a:rPr lang="en-US" sz="2800" dirty="0" err="1" smtClean="0">
                <a:latin typeface="NikoshBAN" panose="02000000000000000000"/>
              </a:rPr>
              <a:t>সূক্ষ্ম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।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" y="869632"/>
            <a:ext cx="5070398" cy="2666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729" y="869632"/>
            <a:ext cx="5032943" cy="2666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4790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3111" y="4663440"/>
            <a:ext cx="9982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শাড়ি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আংকটির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ভিতর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দিয়ে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অনায়াসে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গলানো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যেত</a:t>
            </a:r>
            <a:r>
              <a:rPr lang="en-US" sz="2800" dirty="0" smtClean="0">
                <a:latin typeface="NikoshBAN" panose="02000000000000000000"/>
              </a:rPr>
              <a:t>।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57" y="856297"/>
            <a:ext cx="4988243" cy="3273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72" y="856297"/>
            <a:ext cx="4919559" cy="3273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4321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" y="604837"/>
            <a:ext cx="5125403" cy="3525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77" y="604837"/>
            <a:ext cx="4988243" cy="3525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304097" y="4876801"/>
            <a:ext cx="790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হতো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ফুটি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তুলা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। </a:t>
            </a:r>
            <a:endParaRPr lang="en-US" sz="28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26396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4097" y="4876801"/>
            <a:ext cx="790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চরকা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কেটে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তুলা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বানানো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হতো</a:t>
            </a:r>
            <a:r>
              <a:rPr lang="en-US" sz="2800" dirty="0" smtClean="0">
                <a:latin typeface="NikoshBAN" panose="02000000000000000000"/>
              </a:rPr>
              <a:t>।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608647"/>
            <a:ext cx="5223379" cy="3094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805" y="608647"/>
            <a:ext cx="5148395" cy="3094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897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8751" y="4678681"/>
            <a:ext cx="8948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তাঁতিরা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মিহি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তাঁতে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বুনে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করতেন</a:t>
            </a:r>
            <a:r>
              <a:rPr lang="en-US" sz="2800" dirty="0">
                <a:latin typeface="NikoshBAN" panose="02000000000000000000"/>
              </a:rPr>
              <a:t>।</a:t>
            </a:r>
            <a:r>
              <a:rPr lang="en-US" sz="2800" dirty="0" smtClean="0">
                <a:latin typeface="NikoshBAN" panose="02000000000000000000"/>
              </a:rPr>
              <a:t>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69" y="586740"/>
            <a:ext cx="5314951" cy="3147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86740"/>
            <a:ext cx="4990794" cy="3147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6091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8751" y="4678681"/>
            <a:ext cx="8948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জন্য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বিখ্যাত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ছিল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ঢাকার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সোনারগাঁ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অঞ্চল</a:t>
            </a:r>
            <a:r>
              <a:rPr lang="en-US" sz="2800" dirty="0" smtClean="0">
                <a:latin typeface="NikoshBAN" panose="02000000000000000000"/>
              </a:rPr>
              <a:t>। 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4" y="664844"/>
            <a:ext cx="5013327" cy="30079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86" y="664844"/>
            <a:ext cx="5237452" cy="30079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384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9671" y="4602481"/>
            <a:ext cx="9847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শীতলক্ষ্যা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নদীর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পানি</a:t>
            </a:r>
            <a:r>
              <a:rPr lang="en-US" sz="2800" dirty="0" smtClean="0">
                <a:latin typeface="NikoshBAN" panose="02000000000000000000"/>
              </a:rPr>
              <a:t> ও </a:t>
            </a:r>
            <a:r>
              <a:rPr lang="en-US" sz="2800" dirty="0" err="1" smtClean="0">
                <a:latin typeface="NikoshBAN" panose="02000000000000000000"/>
              </a:rPr>
              <a:t>বাতাস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ছিল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উপযোগী</a:t>
            </a:r>
            <a:r>
              <a:rPr lang="en-US" sz="2800" dirty="0" smtClean="0">
                <a:latin typeface="NikoshBAN" panose="02000000000000000000"/>
              </a:rPr>
              <a:t>।   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556260"/>
            <a:ext cx="5293179" cy="2964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54" y="556260"/>
            <a:ext cx="5313045" cy="2964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2511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" y="957262"/>
            <a:ext cx="4752975" cy="555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562600" y="1551622"/>
            <a:ext cx="59740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হতো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ফুটি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তুলা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চরকা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কেটে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তুলা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বানানো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হতো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তাঁতিরা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মিহি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সুতা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তাঁতে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বুনে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করতেন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জন্য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বিখ্যাত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ছিলো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ঢাকার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সোনারগাঁ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অঞ্চল</a:t>
            </a:r>
            <a:r>
              <a:rPr lang="en-US" sz="2800" dirty="0" smtClean="0">
                <a:latin typeface="NikoshBAN" panose="02000000000000000000"/>
              </a:rPr>
              <a:t>। </a:t>
            </a:r>
            <a:r>
              <a:rPr lang="en-US" sz="2800" dirty="0" err="1" smtClean="0">
                <a:latin typeface="NikoshBAN" panose="02000000000000000000"/>
              </a:rPr>
              <a:t>শীতিলক্ষ্যা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নদীর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পানি</a:t>
            </a:r>
            <a:r>
              <a:rPr lang="en-US" sz="2800" dirty="0" smtClean="0">
                <a:latin typeface="NikoshBAN" panose="02000000000000000000"/>
              </a:rPr>
              <a:t> ও </a:t>
            </a:r>
            <a:r>
              <a:rPr lang="en-US" sz="2800" dirty="0" err="1" smtClean="0">
                <a:latin typeface="NikoshBAN" panose="02000000000000000000"/>
              </a:rPr>
              <a:t>বাতাস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ছিল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তৈরির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উপযোগী</a:t>
            </a:r>
            <a:r>
              <a:rPr lang="en-US" sz="2800" dirty="0" smtClean="0">
                <a:latin typeface="NikoshBAN" panose="02000000000000000000"/>
              </a:rPr>
              <a:t>।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26062" y="33586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003280" y="445455"/>
            <a:ext cx="533400" cy="277798"/>
            <a:chOff x="2042160" y="594360"/>
            <a:chExt cx="533400" cy="277798"/>
          </a:xfrm>
        </p:grpSpPr>
        <p:sp>
          <p:nvSpPr>
            <p:cNvPr id="6" name="Rectangle 5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29" y="1564343"/>
            <a:ext cx="10867971" cy="3137536"/>
          </a:xfrm>
          <a:prstGeom prst="rect">
            <a:avLst/>
          </a:prstGeom>
        </p:spPr>
      </p:pic>
      <p:pic>
        <p:nvPicPr>
          <p:cNvPr id="10" name="Voice 1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4840" y="9560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948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1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53597" y="4680658"/>
            <a:ext cx="2893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মলি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রানী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0557" y="5158158"/>
            <a:ext cx="63167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মীরকুমুল্লী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দেলদুয়ার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5637" y="4795681"/>
            <a:ext cx="43933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শ্রেণিঃতৃতীয়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বিষয়ঃআমার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পাঠঃ২০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পিরিয়ড-৯১)   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65" y="4752754"/>
            <a:ext cx="1305926" cy="1470850"/>
          </a:xfrm>
          <a:prstGeom prst="rect">
            <a:avLst/>
          </a:prstGeom>
        </p:spPr>
      </p:pic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6" b="12236"/>
          <a:stretch>
            <a:fillRect/>
          </a:stretch>
        </p:blipFill>
        <p:spPr>
          <a:xfrm>
            <a:off x="8155637" y="2165810"/>
            <a:ext cx="2371287" cy="2514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2352728" y="2241811"/>
            <a:ext cx="2336837" cy="2313817"/>
          </a:xfrm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520" y="3398520"/>
            <a:ext cx="8244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সরবে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পাঠ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</a:t>
            </a:r>
            <a:r>
              <a:rPr lang="en-US" sz="3200" dirty="0" smtClean="0">
                <a:latin typeface="NikoshBAN" panose="02000000000000000000"/>
              </a:rPr>
              <a:t> 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416" y="576714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424546" y="637870"/>
            <a:ext cx="533400" cy="277798"/>
            <a:chOff x="2042160" y="594360"/>
            <a:chExt cx="533400" cy="277798"/>
          </a:xfrm>
        </p:grpSpPr>
        <p:sp>
          <p:nvSpPr>
            <p:cNvPr id="7" name="Rectangle 6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883" y="3077410"/>
            <a:ext cx="9535488" cy="122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uble Wave 7"/>
          <p:cNvSpPr/>
          <p:nvPr/>
        </p:nvSpPr>
        <p:spPr>
          <a:xfrm>
            <a:off x="3330978" y="2042160"/>
            <a:ext cx="2095500" cy="1264920"/>
          </a:xfrm>
          <a:prstGeom prst="double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চরকা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3" name="Double Wave 12"/>
          <p:cNvSpPr/>
          <p:nvPr/>
        </p:nvSpPr>
        <p:spPr>
          <a:xfrm>
            <a:off x="1690946" y="4170218"/>
            <a:ext cx="2317173" cy="1392381"/>
          </a:xfrm>
          <a:prstGeom prst="double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তাঁতি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sp>
        <p:nvSpPr>
          <p:cNvPr id="15" name="Double Wave 14"/>
          <p:cNvSpPr/>
          <p:nvPr/>
        </p:nvSpPr>
        <p:spPr>
          <a:xfrm>
            <a:off x="8242416" y="2042160"/>
            <a:ext cx="2379864" cy="1264920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শীতলক্ষ্যা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020" y="610374"/>
            <a:ext cx="2712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নতুন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anose="02000000000000000000"/>
              </a:rPr>
              <a:t>শব্দ</a:t>
            </a:r>
            <a:r>
              <a:rPr lang="en-US" sz="4000" dirty="0" smtClean="0">
                <a:solidFill>
                  <a:srgbClr val="C00000"/>
                </a:solidFill>
                <a:latin typeface="NikoshBAN" panose="02000000000000000000"/>
              </a:rPr>
              <a:t> </a:t>
            </a:r>
            <a:endParaRPr lang="en-US" sz="4000" dirty="0">
              <a:solidFill>
                <a:srgbClr val="C00000"/>
              </a:solidFill>
              <a:latin typeface="NikoshBAN" panose="02000000000000000000"/>
            </a:endParaRPr>
          </a:p>
        </p:txBody>
      </p:sp>
      <p:sp>
        <p:nvSpPr>
          <p:cNvPr id="19" name="Double Wave 18"/>
          <p:cNvSpPr/>
          <p:nvPr/>
        </p:nvSpPr>
        <p:spPr>
          <a:xfrm>
            <a:off x="5935634" y="4170219"/>
            <a:ext cx="2306782" cy="1392380"/>
          </a:xfrm>
          <a:prstGeom prst="doubleWav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অঞ্চল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  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2" name="চরক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22420" y="3307080"/>
            <a:ext cx="609600" cy="609600"/>
          </a:xfrm>
          <a:prstGeom prst="rect">
            <a:avLst/>
          </a:prstGeom>
        </p:spPr>
      </p:pic>
      <p:pic>
        <p:nvPicPr>
          <p:cNvPr id="3" name="শীত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27548" y="3307080"/>
            <a:ext cx="609600" cy="609600"/>
          </a:xfrm>
          <a:prstGeom prst="rect">
            <a:avLst/>
          </a:prstGeom>
        </p:spPr>
      </p:pic>
      <p:pic>
        <p:nvPicPr>
          <p:cNvPr id="4" name="তাতি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544732" y="5364480"/>
            <a:ext cx="609600" cy="609600"/>
          </a:xfrm>
          <a:prstGeom prst="rect">
            <a:avLst/>
          </a:prstGeom>
        </p:spPr>
      </p:pic>
      <p:pic>
        <p:nvPicPr>
          <p:cNvPr id="5" name="অঞ্চল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84225" y="5562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4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5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3986" y="488731"/>
            <a:ext cx="2581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/>
              </a:rPr>
              <a:t>শব্দের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অর্থ</a:t>
            </a:r>
            <a:r>
              <a:rPr lang="en-US" sz="3200" dirty="0" smtClean="0">
                <a:latin typeface="NikoshBAN"/>
              </a:rPr>
              <a:t>    </a:t>
            </a:r>
            <a:endParaRPr lang="en-US" sz="3200" dirty="0"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806" y="1710752"/>
            <a:ext cx="1989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উপযোগী</a:t>
            </a:r>
            <a:r>
              <a:rPr lang="en-US" sz="3200" b="1" dirty="0" smtClean="0">
                <a:latin typeface="NikoshBAN" panose="02000000000000000000"/>
              </a:rPr>
              <a:t>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609253" y="2003140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6625909" y="2069781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80435" y="1844034"/>
            <a:ext cx="271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যোগ্য</a:t>
            </a:r>
            <a:r>
              <a:rPr lang="en-US" sz="3200" b="1" dirty="0" smtClean="0">
                <a:latin typeface="NikoshBAN" panose="02000000000000000000"/>
              </a:rPr>
              <a:t>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9729" y="3399297"/>
            <a:ext cx="259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ফুটি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তুলা</a:t>
            </a:r>
            <a:r>
              <a:rPr lang="en-US" sz="3200" b="1" dirty="0" smtClean="0">
                <a:latin typeface="NikoshBAN" panose="02000000000000000000"/>
              </a:rPr>
              <a:t>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25" name="Right Arrow 24"/>
          <p:cNvSpPr/>
          <p:nvPr/>
        </p:nvSpPr>
        <p:spPr>
          <a:xfrm flipV="1">
            <a:off x="2366130" y="3540175"/>
            <a:ext cx="504496" cy="234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6336874" y="3590722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10246" y="3298334"/>
            <a:ext cx="4257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এক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ধরনের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তুলা</a:t>
            </a:r>
            <a:r>
              <a:rPr lang="en-US" sz="3200" b="1" dirty="0" smtClean="0">
                <a:latin typeface="NikoshBAN" panose="02000000000000000000"/>
              </a:rPr>
              <a:t>।      </a:t>
            </a:r>
            <a:endParaRPr lang="en-US" sz="3200" b="1" dirty="0">
              <a:latin typeface="NikoshBAN" panose="0200000000000000000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41" y="1307746"/>
            <a:ext cx="2762250" cy="1657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896" y="3172460"/>
            <a:ext cx="2825395" cy="1605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485664" y="5090809"/>
            <a:ext cx="1719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চরকা</a:t>
            </a:r>
            <a:r>
              <a:rPr lang="en-US" sz="3200" b="1" dirty="0" smtClean="0">
                <a:latin typeface="NikoshBAN" panose="02000000000000000000"/>
              </a:rPr>
              <a:t>      </a:t>
            </a:r>
            <a:endParaRPr lang="en-US" sz="3200" b="1" dirty="0">
              <a:latin typeface="NikoshBAN" panose="0200000000000000000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2282883" y="5316555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49" y="4985475"/>
            <a:ext cx="2933542" cy="1438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ight Arrow 19"/>
          <p:cNvSpPr/>
          <p:nvPr/>
        </p:nvSpPr>
        <p:spPr>
          <a:xfrm>
            <a:off x="6381242" y="5395345"/>
            <a:ext cx="504496" cy="1332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56261" y="5119804"/>
            <a:ext cx="4257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/>
              </a:rPr>
              <a:t>সুতা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কাটার</a:t>
            </a:r>
            <a:r>
              <a:rPr lang="en-US" sz="3200" b="1" dirty="0" smtClean="0">
                <a:latin typeface="NikoshBAN" panose="02000000000000000000"/>
              </a:rPr>
              <a:t> </a:t>
            </a:r>
            <a:r>
              <a:rPr lang="en-US" sz="3200" b="1" dirty="0" err="1" smtClean="0">
                <a:latin typeface="NikoshBAN" panose="02000000000000000000"/>
              </a:rPr>
              <a:t>যন্ত্র</a:t>
            </a:r>
            <a:r>
              <a:rPr lang="en-US" sz="3200" b="1" dirty="0" smtClean="0">
                <a:latin typeface="NikoshBAN" panose="02000000000000000000"/>
              </a:rPr>
              <a:t>।       </a:t>
            </a:r>
            <a:endParaRPr lang="en-US" sz="3200" b="1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48666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21" grpId="0" animBg="1"/>
      <p:bldP spid="23" grpId="0"/>
      <p:bldP spid="24" grpId="0"/>
      <p:bldP spid="25" grpId="0" animBg="1"/>
      <p:bldP spid="27" grpId="0" animBg="1"/>
      <p:bldP spid="28" grpId="0"/>
      <p:bldP spid="17" grpId="0"/>
      <p:bldP spid="18" grpId="0" animBg="1"/>
      <p:bldP spid="20" grpId="0" animBg="1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5400000">
            <a:off x="4776770" y="-1646871"/>
            <a:ext cx="1375241" cy="10777928"/>
          </a:xfrm>
          <a:custGeom>
            <a:avLst/>
            <a:gdLst>
              <a:gd name="connsiteX0" fmla="*/ 0 w 629591"/>
              <a:gd name="connsiteY0" fmla="*/ 9818560 h 9818560"/>
              <a:gd name="connsiteX1" fmla="*/ 314796 w 629591"/>
              <a:gd name="connsiteY1" fmla="*/ 0 h 9818560"/>
              <a:gd name="connsiteX2" fmla="*/ 629591 w 629591"/>
              <a:gd name="connsiteY2" fmla="*/ 9818560 h 9818560"/>
              <a:gd name="connsiteX3" fmla="*/ 0 w 629591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321972"/>
              <a:gd name="connsiteY0" fmla="*/ 9818560 h 9818560"/>
              <a:gd name="connsiteX1" fmla="*/ 1007177 w 1321972"/>
              <a:gd name="connsiteY1" fmla="*/ 0 h 9818560"/>
              <a:gd name="connsiteX2" fmla="*/ 1321972 w 1321972"/>
              <a:gd name="connsiteY2" fmla="*/ 9818560 h 9818560"/>
              <a:gd name="connsiteX3" fmla="*/ 692381 w 1321972"/>
              <a:gd name="connsiteY3" fmla="*/ 9818560 h 9818560"/>
              <a:gd name="connsiteX0" fmla="*/ 692381 w 1556353"/>
              <a:gd name="connsiteY0" fmla="*/ 9818560 h 9818560"/>
              <a:gd name="connsiteX1" fmla="*/ 1007177 w 1556353"/>
              <a:gd name="connsiteY1" fmla="*/ 0 h 9818560"/>
              <a:gd name="connsiteX2" fmla="*/ 1321972 w 1556353"/>
              <a:gd name="connsiteY2" fmla="*/ 9818560 h 9818560"/>
              <a:gd name="connsiteX3" fmla="*/ 692381 w 1556353"/>
              <a:gd name="connsiteY3" fmla="*/ 9818560 h 9818560"/>
              <a:gd name="connsiteX0" fmla="*/ 511269 w 1375241"/>
              <a:gd name="connsiteY0" fmla="*/ 9818560 h 9818560"/>
              <a:gd name="connsiteX1" fmla="*/ 826065 w 1375241"/>
              <a:gd name="connsiteY1" fmla="*/ 0 h 9818560"/>
              <a:gd name="connsiteX2" fmla="*/ 1140860 w 1375241"/>
              <a:gd name="connsiteY2" fmla="*/ 9818560 h 9818560"/>
              <a:gd name="connsiteX3" fmla="*/ 511269 w 1375241"/>
              <a:gd name="connsiteY3" fmla="*/ 9818560 h 981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5241" h="9818560">
                <a:moveTo>
                  <a:pt x="511269" y="9818560"/>
                </a:moveTo>
                <a:cubicBezTo>
                  <a:pt x="-1167625" y="6320855"/>
                  <a:pt x="1920349" y="2988040"/>
                  <a:pt x="826065" y="0"/>
                </a:cubicBezTo>
                <a:cubicBezTo>
                  <a:pt x="2579915" y="2628276"/>
                  <a:pt x="-583010" y="6380815"/>
                  <a:pt x="1140860" y="9818560"/>
                </a:cubicBezTo>
                <a:lnTo>
                  <a:pt x="511269" y="981856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2487040">
            <a:off x="633481" y="2513408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4"/>
          <p:cNvSpPr/>
          <p:nvPr/>
        </p:nvSpPr>
        <p:spPr>
          <a:xfrm rot="2646412">
            <a:off x="4215945" y="2562488"/>
            <a:ext cx="459452" cy="869102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4"/>
          <p:cNvSpPr/>
          <p:nvPr/>
        </p:nvSpPr>
        <p:spPr>
          <a:xfrm rot="7935450" flipH="1">
            <a:off x="1286896" y="3453621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4"/>
          <p:cNvSpPr/>
          <p:nvPr/>
        </p:nvSpPr>
        <p:spPr>
          <a:xfrm rot="2487040">
            <a:off x="8408705" y="3113105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4"/>
          <p:cNvSpPr/>
          <p:nvPr/>
        </p:nvSpPr>
        <p:spPr>
          <a:xfrm rot="7935450" flipH="1">
            <a:off x="5944822" y="3638824"/>
            <a:ext cx="459452" cy="1086534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4"/>
          <p:cNvSpPr/>
          <p:nvPr/>
        </p:nvSpPr>
        <p:spPr>
          <a:xfrm rot="7935450" flipH="1">
            <a:off x="7480475" y="3922576"/>
            <a:ext cx="459452" cy="1230747"/>
          </a:xfrm>
          <a:custGeom>
            <a:avLst/>
            <a:gdLst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464695"/>
              <a:gd name="connsiteY0" fmla="*/ 1918741 h 1918741"/>
              <a:gd name="connsiteX1" fmla="*/ 232348 w 464695"/>
              <a:gd name="connsiteY1" fmla="*/ 0 h 1918741"/>
              <a:gd name="connsiteX2" fmla="*/ 464695 w 464695"/>
              <a:gd name="connsiteY2" fmla="*/ 1918741 h 1918741"/>
              <a:gd name="connsiteX3" fmla="*/ 0 w 464695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  <a:gd name="connsiteX0" fmla="*/ 0 w 654324"/>
              <a:gd name="connsiteY0" fmla="*/ 1918741 h 1918741"/>
              <a:gd name="connsiteX1" fmla="*/ 232348 w 654324"/>
              <a:gd name="connsiteY1" fmla="*/ 0 h 1918741"/>
              <a:gd name="connsiteX2" fmla="*/ 464695 w 654324"/>
              <a:gd name="connsiteY2" fmla="*/ 1918741 h 1918741"/>
              <a:gd name="connsiteX3" fmla="*/ 0 w 654324"/>
              <a:gd name="connsiteY3" fmla="*/ 1918741 h 191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324" h="1918741">
                <a:moveTo>
                  <a:pt x="0" y="1918741"/>
                </a:moveTo>
                <a:cubicBezTo>
                  <a:pt x="647075" y="1384092"/>
                  <a:pt x="154899" y="639580"/>
                  <a:pt x="232348" y="0"/>
                </a:cubicBezTo>
                <a:cubicBezTo>
                  <a:pt x="309797" y="639580"/>
                  <a:pt x="971862" y="1324132"/>
                  <a:pt x="464695" y="1918741"/>
                </a:cubicBezTo>
                <a:lnTo>
                  <a:pt x="0" y="191874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flipH="1">
            <a:off x="4091745" y="1513034"/>
            <a:ext cx="795504" cy="145165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4495577" flipH="1">
            <a:off x="10866647" y="3034146"/>
            <a:ext cx="667390" cy="1225183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387434" flipH="1">
            <a:off x="10542263" y="2874822"/>
            <a:ext cx="533893" cy="1105948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rot="9724302" flipH="1">
            <a:off x="1467625" y="4383402"/>
            <a:ext cx="678262" cy="115403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 rot="20690480" flipH="1">
            <a:off x="424484" y="1486122"/>
            <a:ext cx="727370" cy="1546829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rot="4778189" flipH="1">
            <a:off x="1864384" y="3742379"/>
            <a:ext cx="700506" cy="1349430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rot="4182386" flipH="1">
            <a:off x="4824024" y="1948410"/>
            <a:ext cx="808722" cy="1490104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rot="2505473" flipH="1">
            <a:off x="8650939" y="2321292"/>
            <a:ext cx="795504" cy="1451657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 rot="6197060" flipH="1">
            <a:off x="6581305" y="3953660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 rot="10408874" flipH="1">
            <a:off x="6236406" y="4257216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 rot="1775427" flipH="1">
            <a:off x="1069714" y="1877357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 rot="8426588" flipH="1">
            <a:off x="7802986" y="4572104"/>
            <a:ext cx="562611" cy="1121761"/>
          </a:xfrm>
          <a:custGeom>
            <a:avLst/>
            <a:gdLst>
              <a:gd name="connsiteX0" fmla="*/ 720846 w 1441691"/>
              <a:gd name="connsiteY0" fmla="*/ 0 h 2150880"/>
              <a:gd name="connsiteX1" fmla="*/ 720846 w 1441691"/>
              <a:gd name="connsiteY1" fmla="*/ 722551 h 2150880"/>
              <a:gd name="connsiteX2" fmla="*/ 720845 w 1441691"/>
              <a:gd name="connsiteY2" fmla="*/ 722551 h 2150880"/>
              <a:gd name="connsiteX3" fmla="*/ 720845 w 1441691"/>
              <a:gd name="connsiteY3" fmla="*/ 1 h 2150880"/>
              <a:gd name="connsiteX4" fmla="*/ 18766 w 1441691"/>
              <a:gd name="connsiteY4" fmla="*/ 1488770 h 2150880"/>
              <a:gd name="connsiteX5" fmla="*/ 31689 w 1441691"/>
              <a:gd name="connsiteY5" fmla="*/ 1537483 h 2150880"/>
              <a:gd name="connsiteX6" fmla="*/ 35937 w 1441691"/>
              <a:gd name="connsiteY6" fmla="*/ 1580601 h 2150880"/>
              <a:gd name="connsiteX7" fmla="*/ 719787 w 1441691"/>
              <a:gd name="connsiteY7" fmla="*/ 2150880 h 2150880"/>
              <a:gd name="connsiteX8" fmla="*/ 1403637 w 1441691"/>
              <a:gd name="connsiteY8" fmla="*/ 1580601 h 2150880"/>
              <a:gd name="connsiteX9" fmla="*/ 1406634 w 1441691"/>
              <a:gd name="connsiteY9" fmla="*/ 1550176 h 2150880"/>
              <a:gd name="connsiteX10" fmla="*/ 1422925 w 1441691"/>
              <a:gd name="connsiteY10" fmla="*/ 1488769 h 2150880"/>
              <a:gd name="connsiteX11" fmla="*/ 720846 w 1441691"/>
              <a:gd name="connsiteY11" fmla="*/ 0 h 215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1691" h="2150880">
                <a:moveTo>
                  <a:pt x="720846" y="0"/>
                </a:moveTo>
                <a:lnTo>
                  <a:pt x="720846" y="722551"/>
                </a:lnTo>
                <a:lnTo>
                  <a:pt x="720845" y="722551"/>
                </a:lnTo>
                <a:lnTo>
                  <a:pt x="720845" y="1"/>
                </a:lnTo>
                <a:cubicBezTo>
                  <a:pt x="513169" y="509432"/>
                  <a:pt x="-116106" y="808065"/>
                  <a:pt x="18766" y="1488770"/>
                </a:cubicBezTo>
                <a:lnTo>
                  <a:pt x="31689" y="1537483"/>
                </a:lnTo>
                <a:lnTo>
                  <a:pt x="35937" y="1580601"/>
                </a:lnTo>
                <a:cubicBezTo>
                  <a:pt x="101026" y="1906059"/>
                  <a:pt x="382464" y="2150880"/>
                  <a:pt x="719787" y="2150880"/>
                </a:cubicBezTo>
                <a:cubicBezTo>
                  <a:pt x="1057110" y="2150880"/>
                  <a:pt x="1338548" y="1906059"/>
                  <a:pt x="1403637" y="1580601"/>
                </a:cubicBezTo>
                <a:lnTo>
                  <a:pt x="1406634" y="1550176"/>
                </a:lnTo>
                <a:lnTo>
                  <a:pt x="1422925" y="1488769"/>
                </a:lnTo>
                <a:cubicBezTo>
                  <a:pt x="1557797" y="808064"/>
                  <a:pt x="928522" y="509431"/>
                  <a:pt x="720846" y="0"/>
                </a:cubicBezTo>
                <a:close/>
              </a:path>
            </a:pathLst>
          </a:custGeom>
          <a:gradFill>
            <a:gsLst>
              <a:gs pos="0">
                <a:srgbClr val="007E39"/>
              </a:gs>
              <a:gs pos="89000">
                <a:srgbClr val="007E39"/>
              </a:gs>
              <a:gs pos="6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1390208" y="1811600"/>
            <a:ext cx="2661724" cy="2647453"/>
            <a:chOff x="1548572" y="1955694"/>
            <a:chExt cx="2503359" cy="2503359"/>
          </a:xfrm>
        </p:grpSpPr>
        <p:grpSp>
          <p:nvGrpSpPr>
            <p:cNvPr id="12" name="Group 11"/>
            <p:cNvGrpSpPr/>
            <p:nvPr/>
          </p:nvGrpSpPr>
          <p:grpSpPr>
            <a:xfrm>
              <a:off x="1548572" y="1955694"/>
              <a:ext cx="2503359" cy="2503359"/>
              <a:chOff x="4844323" y="2177323"/>
              <a:chExt cx="2503359" cy="2503359"/>
            </a:xfrm>
          </p:grpSpPr>
          <p:sp>
            <p:nvSpPr>
              <p:cNvPr id="13" name="Freeform 12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CC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147580" y="2587937"/>
                <a:ext cx="1868007" cy="167513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1829541" y="2964040"/>
              <a:ext cx="1930690" cy="61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/>
                  <a:cs typeface="Times New Roman" panose="02020603050405020304" pitchFamily="18" charset="0"/>
                </a:rPr>
                <a:t>চরকা</a:t>
              </a:r>
              <a:r>
                <a:rPr lang="en-US" sz="3600" dirty="0" smtClean="0">
                  <a:latin typeface="NikoshBAN"/>
                  <a:cs typeface="Times New Roman" panose="02020603050405020304" pitchFamily="18" charset="0"/>
                </a:rPr>
                <a:t>   </a:t>
              </a:r>
              <a:endParaRPr lang="en-US" sz="3600" dirty="0">
                <a:latin typeface="NikoshBAN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832576" y="1515060"/>
            <a:ext cx="2687960" cy="2713846"/>
            <a:chOff x="5878978" y="2314617"/>
            <a:chExt cx="2503359" cy="2503359"/>
          </a:xfrm>
        </p:grpSpPr>
        <p:grpSp>
          <p:nvGrpSpPr>
            <p:cNvPr id="31" name="Group 30"/>
            <p:cNvGrpSpPr/>
            <p:nvPr/>
          </p:nvGrpSpPr>
          <p:grpSpPr>
            <a:xfrm>
              <a:off x="5878978" y="2314617"/>
              <a:ext cx="2503359" cy="2503359"/>
              <a:chOff x="4844323" y="2177323"/>
              <a:chExt cx="2503359" cy="2503359"/>
            </a:xfrm>
          </p:grpSpPr>
          <p:sp>
            <p:nvSpPr>
              <p:cNvPr id="32" name="Freeform 31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5181255" y="2577695"/>
                <a:ext cx="1869952" cy="169982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atin typeface="NikoshBAN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6170287" y="3251199"/>
              <a:ext cx="1930690" cy="596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/>
                  <a:cs typeface="Times New Roman" panose="02020603050405020304" pitchFamily="18" charset="0"/>
                </a:rPr>
                <a:t>উপযোগী</a:t>
              </a:r>
              <a:r>
                <a:rPr lang="en-US" sz="3600" dirty="0" smtClean="0">
                  <a:latin typeface="NikoshBAN"/>
                  <a:cs typeface="Times New Roman" panose="02020603050405020304" pitchFamily="18" charset="0"/>
                </a:rPr>
                <a:t>     </a:t>
              </a:r>
              <a:endParaRPr lang="en-US" sz="3600" dirty="0">
                <a:latin typeface="NikoshBAN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641691" y="3566416"/>
            <a:ext cx="2503359" cy="2503359"/>
            <a:chOff x="3195467" y="3927009"/>
            <a:chExt cx="2503359" cy="2503359"/>
          </a:xfrm>
        </p:grpSpPr>
        <p:grpSp>
          <p:nvGrpSpPr>
            <p:cNvPr id="28" name="Group 27"/>
            <p:cNvGrpSpPr/>
            <p:nvPr/>
          </p:nvGrpSpPr>
          <p:grpSpPr>
            <a:xfrm>
              <a:off x="3195467" y="3927009"/>
              <a:ext cx="2503359" cy="2503359"/>
              <a:chOff x="4844323" y="2177323"/>
              <a:chExt cx="2503359" cy="2503359"/>
            </a:xfrm>
          </p:grpSpPr>
          <p:sp>
            <p:nvSpPr>
              <p:cNvPr id="29" name="Freeform 28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279038" y="2612038"/>
                <a:ext cx="1633928" cy="163392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3441081" y="4762117"/>
              <a:ext cx="1930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 panose="02000000000000000000"/>
                  <a:cs typeface="Times New Roman" panose="02020603050405020304" pitchFamily="18" charset="0"/>
                </a:rPr>
                <a:t>তাঁতি</a:t>
              </a:r>
              <a:r>
                <a:rPr lang="en-US" sz="3600" dirty="0" smtClean="0">
                  <a:latin typeface="NikoshBAN" panose="02000000000000000000"/>
                  <a:cs typeface="Times New Roman" panose="02020603050405020304" pitchFamily="18" charset="0"/>
                </a:rPr>
                <a:t>    </a:t>
              </a:r>
              <a:endParaRPr lang="en-US" sz="3600" dirty="0">
                <a:latin typeface="NikoshBAN" panose="0200000000000000000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435266" y="3512619"/>
            <a:ext cx="2503359" cy="2503359"/>
            <a:chOff x="8435266" y="4198419"/>
            <a:chExt cx="2503359" cy="2503359"/>
          </a:xfrm>
        </p:grpSpPr>
        <p:grpSp>
          <p:nvGrpSpPr>
            <p:cNvPr id="34" name="Group 33"/>
            <p:cNvGrpSpPr/>
            <p:nvPr/>
          </p:nvGrpSpPr>
          <p:grpSpPr>
            <a:xfrm>
              <a:off x="8435266" y="4198419"/>
              <a:ext cx="2503359" cy="2503359"/>
              <a:chOff x="4844323" y="2177323"/>
              <a:chExt cx="2503359" cy="2503359"/>
            </a:xfrm>
          </p:grpSpPr>
          <p:sp>
            <p:nvSpPr>
              <p:cNvPr id="35" name="Freeform 34"/>
              <p:cNvSpPr/>
              <p:nvPr/>
            </p:nvSpPr>
            <p:spPr>
              <a:xfrm rot="9000000">
                <a:off x="4844323" y="2177323"/>
                <a:ext cx="2503359" cy="2503359"/>
              </a:xfrm>
              <a:custGeom>
                <a:avLst/>
                <a:gdLst>
                  <a:gd name="connsiteX0" fmla="*/ 625841 w 2503359"/>
                  <a:gd name="connsiteY0" fmla="*/ 2335667 h 2503359"/>
                  <a:gd name="connsiteX1" fmla="*/ 504637 w 2503359"/>
                  <a:gd name="connsiteY1" fmla="*/ 2016915 h 2503359"/>
                  <a:gd name="connsiteX2" fmla="*/ 519540 w 2503359"/>
                  <a:gd name="connsiteY2" fmla="*/ 1983821 h 2503359"/>
                  <a:gd name="connsiteX3" fmla="*/ 486446 w 2503359"/>
                  <a:gd name="connsiteY3" fmla="*/ 1998725 h 2503359"/>
                  <a:gd name="connsiteX4" fmla="*/ 167694 w 2503359"/>
                  <a:gd name="connsiteY4" fmla="*/ 1877520 h 2503359"/>
                  <a:gd name="connsiteX5" fmla="*/ 222104 w 2503359"/>
                  <a:gd name="connsiteY5" fmla="*/ 1540870 h 2503359"/>
                  <a:gd name="connsiteX6" fmla="*/ 251556 w 2503359"/>
                  <a:gd name="connsiteY6" fmla="*/ 1519662 h 2503359"/>
                  <a:gd name="connsiteX7" fmla="*/ 215445 w 2503359"/>
                  <a:gd name="connsiteY7" fmla="*/ 1516022 h 2503359"/>
                  <a:gd name="connsiteX8" fmla="*/ 0 w 2503359"/>
                  <a:gd name="connsiteY8" fmla="*/ 1251680 h 2503359"/>
                  <a:gd name="connsiteX9" fmla="*/ 215445 w 2503359"/>
                  <a:gd name="connsiteY9" fmla="*/ 987338 h 2503359"/>
                  <a:gd name="connsiteX10" fmla="*/ 251555 w 2503359"/>
                  <a:gd name="connsiteY10" fmla="*/ 983698 h 2503359"/>
                  <a:gd name="connsiteX11" fmla="*/ 222103 w 2503359"/>
                  <a:gd name="connsiteY11" fmla="*/ 962489 h 2503359"/>
                  <a:gd name="connsiteX12" fmla="*/ 167693 w 2503359"/>
                  <a:gd name="connsiteY12" fmla="*/ 625840 h 2503359"/>
                  <a:gd name="connsiteX13" fmla="*/ 486445 w 2503359"/>
                  <a:gd name="connsiteY13" fmla="*/ 504635 h 2503359"/>
                  <a:gd name="connsiteX14" fmla="*/ 519536 w 2503359"/>
                  <a:gd name="connsiteY14" fmla="*/ 519538 h 2503359"/>
                  <a:gd name="connsiteX15" fmla="*/ 504634 w 2503359"/>
                  <a:gd name="connsiteY15" fmla="*/ 486445 h 2503359"/>
                  <a:gd name="connsiteX16" fmla="*/ 625838 w 2503359"/>
                  <a:gd name="connsiteY16" fmla="*/ 167693 h 2503359"/>
                  <a:gd name="connsiteX17" fmla="*/ 962488 w 2503359"/>
                  <a:gd name="connsiteY17" fmla="*/ 222103 h 2503359"/>
                  <a:gd name="connsiteX18" fmla="*/ 983694 w 2503359"/>
                  <a:gd name="connsiteY18" fmla="*/ 251554 h 2503359"/>
                  <a:gd name="connsiteX19" fmla="*/ 987335 w 2503359"/>
                  <a:gd name="connsiteY19" fmla="*/ 215445 h 2503359"/>
                  <a:gd name="connsiteX20" fmla="*/ 1251677 w 2503359"/>
                  <a:gd name="connsiteY20" fmla="*/ 0 h 2503359"/>
                  <a:gd name="connsiteX21" fmla="*/ 1516019 w 2503359"/>
                  <a:gd name="connsiteY21" fmla="*/ 215445 h 2503359"/>
                  <a:gd name="connsiteX22" fmla="*/ 1519660 w 2503359"/>
                  <a:gd name="connsiteY22" fmla="*/ 251563 h 2503359"/>
                  <a:gd name="connsiteX23" fmla="*/ 1540872 w 2503359"/>
                  <a:gd name="connsiteY23" fmla="*/ 222105 h 2503359"/>
                  <a:gd name="connsiteX24" fmla="*/ 1877521 w 2503359"/>
                  <a:gd name="connsiteY24" fmla="*/ 167695 h 2503359"/>
                  <a:gd name="connsiteX25" fmla="*/ 1877520 w 2503359"/>
                  <a:gd name="connsiteY25" fmla="*/ 167695 h 2503359"/>
                  <a:gd name="connsiteX26" fmla="*/ 1998724 w 2503359"/>
                  <a:gd name="connsiteY26" fmla="*/ 486447 h 2503359"/>
                  <a:gd name="connsiteX27" fmla="*/ 1983822 w 2503359"/>
                  <a:gd name="connsiteY27" fmla="*/ 519540 h 2503359"/>
                  <a:gd name="connsiteX28" fmla="*/ 2016915 w 2503359"/>
                  <a:gd name="connsiteY28" fmla="*/ 504637 h 2503359"/>
                  <a:gd name="connsiteX29" fmla="*/ 2335667 w 2503359"/>
                  <a:gd name="connsiteY29" fmla="*/ 625841 h 2503359"/>
                  <a:gd name="connsiteX30" fmla="*/ 2335665 w 2503359"/>
                  <a:gd name="connsiteY30" fmla="*/ 625841 h 2503359"/>
                  <a:gd name="connsiteX31" fmla="*/ 2281256 w 2503359"/>
                  <a:gd name="connsiteY31" fmla="*/ 962491 h 2503359"/>
                  <a:gd name="connsiteX32" fmla="*/ 2251803 w 2503359"/>
                  <a:gd name="connsiteY32" fmla="*/ 983699 h 2503359"/>
                  <a:gd name="connsiteX33" fmla="*/ 2287914 w 2503359"/>
                  <a:gd name="connsiteY33" fmla="*/ 987339 h 2503359"/>
                  <a:gd name="connsiteX34" fmla="*/ 2503359 w 2503359"/>
                  <a:gd name="connsiteY34" fmla="*/ 1251681 h 2503359"/>
                  <a:gd name="connsiteX35" fmla="*/ 2503358 w 2503359"/>
                  <a:gd name="connsiteY35" fmla="*/ 1251680 h 2503359"/>
                  <a:gd name="connsiteX36" fmla="*/ 2287913 w 2503359"/>
                  <a:gd name="connsiteY36" fmla="*/ 1516022 h 2503359"/>
                  <a:gd name="connsiteX37" fmla="*/ 2251802 w 2503359"/>
                  <a:gd name="connsiteY37" fmla="*/ 1519663 h 2503359"/>
                  <a:gd name="connsiteX38" fmla="*/ 2281255 w 2503359"/>
                  <a:gd name="connsiteY38" fmla="*/ 1540871 h 2503359"/>
                  <a:gd name="connsiteX39" fmla="*/ 2335665 w 2503359"/>
                  <a:gd name="connsiteY39" fmla="*/ 1877520 h 2503359"/>
                  <a:gd name="connsiteX40" fmla="*/ 2335664 w 2503359"/>
                  <a:gd name="connsiteY40" fmla="*/ 1877519 h 2503359"/>
                  <a:gd name="connsiteX41" fmla="*/ 2016912 w 2503359"/>
                  <a:gd name="connsiteY41" fmla="*/ 1998723 h 2503359"/>
                  <a:gd name="connsiteX42" fmla="*/ 1983818 w 2503359"/>
                  <a:gd name="connsiteY42" fmla="*/ 1983820 h 2503359"/>
                  <a:gd name="connsiteX43" fmla="*/ 1998721 w 2503359"/>
                  <a:gd name="connsiteY43" fmla="*/ 2016914 h 2503359"/>
                  <a:gd name="connsiteX44" fmla="*/ 1877517 w 2503359"/>
                  <a:gd name="connsiteY44" fmla="*/ 2335667 h 2503359"/>
                  <a:gd name="connsiteX45" fmla="*/ 1877517 w 2503359"/>
                  <a:gd name="connsiteY45" fmla="*/ 2335665 h 2503359"/>
                  <a:gd name="connsiteX46" fmla="*/ 1540868 w 2503359"/>
                  <a:gd name="connsiteY46" fmla="*/ 2281255 h 2503359"/>
                  <a:gd name="connsiteX47" fmla="*/ 1519659 w 2503359"/>
                  <a:gd name="connsiteY47" fmla="*/ 2251801 h 2503359"/>
                  <a:gd name="connsiteX48" fmla="*/ 1516018 w 2503359"/>
                  <a:gd name="connsiteY48" fmla="*/ 2287914 h 2503359"/>
                  <a:gd name="connsiteX49" fmla="*/ 1251676 w 2503359"/>
                  <a:gd name="connsiteY49" fmla="*/ 2503359 h 2503359"/>
                  <a:gd name="connsiteX50" fmla="*/ 1251677 w 2503359"/>
                  <a:gd name="connsiteY50" fmla="*/ 2503358 h 2503359"/>
                  <a:gd name="connsiteX51" fmla="*/ 987335 w 2503359"/>
                  <a:gd name="connsiteY51" fmla="*/ 2287913 h 2503359"/>
                  <a:gd name="connsiteX52" fmla="*/ 983695 w 2503359"/>
                  <a:gd name="connsiteY52" fmla="*/ 2251809 h 2503359"/>
                  <a:gd name="connsiteX53" fmla="*/ 962490 w 2503359"/>
                  <a:gd name="connsiteY53" fmla="*/ 2281257 h 2503359"/>
                  <a:gd name="connsiteX54" fmla="*/ 625841 w 2503359"/>
                  <a:gd name="connsiteY54" fmla="*/ 2335667 h 250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03359" h="2503359">
                    <a:moveTo>
                      <a:pt x="625841" y="2335667"/>
                    </a:moveTo>
                    <a:cubicBezTo>
                      <a:pt x="512918" y="2270471"/>
                      <a:pt x="464948" y="2135977"/>
                      <a:pt x="504637" y="2016915"/>
                    </a:cubicBezTo>
                    <a:lnTo>
                      <a:pt x="519540" y="1983821"/>
                    </a:lnTo>
                    <a:lnTo>
                      <a:pt x="486446" y="1998725"/>
                    </a:lnTo>
                    <a:cubicBezTo>
                      <a:pt x="367384" y="2038413"/>
                      <a:pt x="232890" y="1990443"/>
                      <a:pt x="167694" y="1877520"/>
                    </a:cubicBezTo>
                    <a:cubicBezTo>
                      <a:pt x="102498" y="1764597"/>
                      <a:pt x="128202" y="1624137"/>
                      <a:pt x="222104" y="1540870"/>
                    </a:cubicBezTo>
                    <a:lnTo>
                      <a:pt x="251556" y="1519662"/>
                    </a:lnTo>
                    <a:lnTo>
                      <a:pt x="215445" y="1516022"/>
                    </a:lnTo>
                    <a:cubicBezTo>
                      <a:pt x="92491" y="1490862"/>
                      <a:pt x="0" y="1382072"/>
                      <a:pt x="0" y="1251680"/>
                    </a:cubicBezTo>
                    <a:cubicBezTo>
                      <a:pt x="0" y="1121287"/>
                      <a:pt x="92491" y="1012498"/>
                      <a:pt x="215445" y="987338"/>
                    </a:cubicBezTo>
                    <a:lnTo>
                      <a:pt x="251555" y="983698"/>
                    </a:lnTo>
                    <a:lnTo>
                      <a:pt x="222103" y="962489"/>
                    </a:lnTo>
                    <a:cubicBezTo>
                      <a:pt x="128201" y="879223"/>
                      <a:pt x="102496" y="738763"/>
                      <a:pt x="167693" y="625840"/>
                    </a:cubicBezTo>
                    <a:cubicBezTo>
                      <a:pt x="232889" y="512917"/>
                      <a:pt x="367383" y="464947"/>
                      <a:pt x="486445" y="504635"/>
                    </a:cubicBezTo>
                    <a:lnTo>
                      <a:pt x="519536" y="519538"/>
                    </a:lnTo>
                    <a:lnTo>
                      <a:pt x="504634" y="486445"/>
                    </a:lnTo>
                    <a:cubicBezTo>
                      <a:pt x="464946" y="367384"/>
                      <a:pt x="512915" y="232890"/>
                      <a:pt x="625838" y="167693"/>
                    </a:cubicBezTo>
                    <a:cubicBezTo>
                      <a:pt x="738762" y="102497"/>
                      <a:pt x="879222" y="128202"/>
                      <a:pt x="962488" y="222103"/>
                    </a:cubicBezTo>
                    <a:lnTo>
                      <a:pt x="983694" y="251554"/>
                    </a:lnTo>
                    <a:lnTo>
                      <a:pt x="987335" y="215445"/>
                    </a:lnTo>
                    <a:cubicBezTo>
                      <a:pt x="1012495" y="92491"/>
                      <a:pt x="1121285" y="0"/>
                      <a:pt x="1251677" y="0"/>
                    </a:cubicBezTo>
                    <a:cubicBezTo>
                      <a:pt x="1382069" y="0"/>
                      <a:pt x="1490859" y="92491"/>
                      <a:pt x="1516019" y="215445"/>
                    </a:cubicBezTo>
                    <a:lnTo>
                      <a:pt x="1519660" y="251563"/>
                    </a:lnTo>
                    <a:lnTo>
                      <a:pt x="1540872" y="222105"/>
                    </a:lnTo>
                    <a:cubicBezTo>
                      <a:pt x="1624138" y="128203"/>
                      <a:pt x="1764598" y="102499"/>
                      <a:pt x="1877521" y="167695"/>
                    </a:cubicBezTo>
                    <a:lnTo>
                      <a:pt x="1877520" y="167695"/>
                    </a:lnTo>
                    <a:cubicBezTo>
                      <a:pt x="1990443" y="232892"/>
                      <a:pt x="2038412" y="367386"/>
                      <a:pt x="1998724" y="486447"/>
                    </a:cubicBezTo>
                    <a:lnTo>
                      <a:pt x="1983822" y="519540"/>
                    </a:lnTo>
                    <a:lnTo>
                      <a:pt x="2016915" y="504637"/>
                    </a:lnTo>
                    <a:cubicBezTo>
                      <a:pt x="2135977" y="464949"/>
                      <a:pt x="2270471" y="512919"/>
                      <a:pt x="2335667" y="625841"/>
                    </a:cubicBezTo>
                    <a:lnTo>
                      <a:pt x="2335665" y="625841"/>
                    </a:lnTo>
                    <a:cubicBezTo>
                      <a:pt x="2400861" y="738764"/>
                      <a:pt x="2375157" y="879224"/>
                      <a:pt x="2281256" y="962491"/>
                    </a:cubicBezTo>
                    <a:lnTo>
                      <a:pt x="2251803" y="983699"/>
                    </a:lnTo>
                    <a:lnTo>
                      <a:pt x="2287914" y="987339"/>
                    </a:lnTo>
                    <a:cubicBezTo>
                      <a:pt x="2410868" y="1012499"/>
                      <a:pt x="2503359" y="1121288"/>
                      <a:pt x="2503359" y="1251681"/>
                    </a:cubicBezTo>
                    <a:lnTo>
                      <a:pt x="2503358" y="1251680"/>
                    </a:lnTo>
                    <a:cubicBezTo>
                      <a:pt x="2503358" y="1382072"/>
                      <a:pt x="2410867" y="1490862"/>
                      <a:pt x="2287913" y="1516022"/>
                    </a:cubicBezTo>
                    <a:lnTo>
                      <a:pt x="2251802" y="1519663"/>
                    </a:lnTo>
                    <a:lnTo>
                      <a:pt x="2281255" y="1540871"/>
                    </a:lnTo>
                    <a:cubicBezTo>
                      <a:pt x="2375157" y="1624137"/>
                      <a:pt x="2400861" y="1764597"/>
                      <a:pt x="2335665" y="1877520"/>
                    </a:cubicBezTo>
                    <a:lnTo>
                      <a:pt x="2335664" y="1877519"/>
                    </a:lnTo>
                    <a:cubicBezTo>
                      <a:pt x="2270468" y="1990442"/>
                      <a:pt x="2135974" y="2038412"/>
                      <a:pt x="2016912" y="1998723"/>
                    </a:cubicBezTo>
                    <a:lnTo>
                      <a:pt x="1983818" y="1983820"/>
                    </a:lnTo>
                    <a:lnTo>
                      <a:pt x="1998721" y="2016914"/>
                    </a:lnTo>
                    <a:cubicBezTo>
                      <a:pt x="2038409" y="2135976"/>
                      <a:pt x="1990440" y="2270470"/>
                      <a:pt x="1877517" y="2335667"/>
                    </a:cubicBezTo>
                    <a:lnTo>
                      <a:pt x="1877517" y="2335665"/>
                    </a:lnTo>
                    <a:cubicBezTo>
                      <a:pt x="1764594" y="2400861"/>
                      <a:pt x="1624134" y="2375157"/>
                      <a:pt x="1540868" y="2281255"/>
                    </a:cubicBezTo>
                    <a:lnTo>
                      <a:pt x="1519659" y="2251801"/>
                    </a:lnTo>
                    <a:lnTo>
                      <a:pt x="1516018" y="2287914"/>
                    </a:lnTo>
                    <a:cubicBezTo>
                      <a:pt x="1490858" y="2410868"/>
                      <a:pt x="1382068" y="2503359"/>
                      <a:pt x="1251676" y="2503359"/>
                    </a:cubicBezTo>
                    <a:lnTo>
                      <a:pt x="1251677" y="2503358"/>
                    </a:lnTo>
                    <a:cubicBezTo>
                      <a:pt x="1121285" y="2503358"/>
                      <a:pt x="1012495" y="2410868"/>
                      <a:pt x="987335" y="2287913"/>
                    </a:cubicBezTo>
                    <a:lnTo>
                      <a:pt x="983695" y="2251809"/>
                    </a:lnTo>
                    <a:lnTo>
                      <a:pt x="962490" y="2281257"/>
                    </a:lnTo>
                    <a:cubicBezTo>
                      <a:pt x="879224" y="2375159"/>
                      <a:pt x="738764" y="2400863"/>
                      <a:pt x="625841" y="233566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5279038" y="2612038"/>
                <a:ext cx="1633928" cy="163392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8804325" y="4999039"/>
              <a:ext cx="1930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 panose="02000000000000000000"/>
                  <a:cs typeface="Times New Roman" panose="02020603050405020304" pitchFamily="18" charset="0"/>
                </a:rPr>
                <a:t>অঞ্চল</a:t>
              </a:r>
              <a:r>
                <a:rPr lang="en-US" sz="3600" dirty="0" smtClean="0">
                  <a:latin typeface="NikoshBAN" panose="02000000000000000000"/>
                  <a:cs typeface="Times New Roman" panose="02020603050405020304" pitchFamily="18" charset="0"/>
                </a:rPr>
                <a:t>    </a:t>
              </a:r>
              <a:endParaRPr lang="en-US" sz="3600" dirty="0">
                <a:latin typeface="NikoshBAN" panose="0200000000000000000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076056" y="570795"/>
            <a:ext cx="6611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/>
              </a:rPr>
              <a:t>নিচের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শব্দগুলো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দিয়ে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দুইটি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করে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বাক্য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লিখ</a:t>
            </a:r>
            <a:endParaRPr lang="en-US" sz="2800" dirty="0"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850337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2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75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75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25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45" y="1730700"/>
            <a:ext cx="7158539" cy="47034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1" y="2952756"/>
            <a:ext cx="2641678" cy="2641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70484" y="481263"/>
            <a:ext cx="696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একজন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আজকের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পাঠ্যাংশ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সরবে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পড়ে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শোনাও</a:t>
            </a:r>
            <a:r>
              <a:rPr lang="en-US" sz="2400" dirty="0" smtClean="0">
                <a:latin typeface="NikoshBAN" panose="02000000000000000000"/>
              </a:rPr>
              <a:t>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484" y="512423"/>
            <a:ext cx="696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আজকের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পাঠ্যাংশের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বিষয়বস্তু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কী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তা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বলো</a:t>
            </a:r>
            <a:r>
              <a:rPr lang="en-US" sz="2400" dirty="0" smtClean="0">
                <a:latin typeface="NikoshBAN" panose="02000000000000000000"/>
              </a:rPr>
              <a:t>?   </a:t>
            </a:r>
            <a:endParaRPr lang="en-US" sz="24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1714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0" y="731520"/>
            <a:ext cx="4511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শ্রুতলিপি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লিখন</a:t>
            </a:r>
            <a:r>
              <a:rPr lang="en-US" sz="2800" dirty="0" smtClean="0">
                <a:latin typeface="NikoshBAN" panose="02000000000000000000"/>
              </a:rPr>
              <a:t>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4480" y="2346960"/>
            <a:ext cx="8869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আমি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বলব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তোমরা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শুনে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শুনে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লিখবে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এবং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যুক্তবর্ণ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যুক্ত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শব্দগুলো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নিচে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দাগ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দিয়ে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রাখবে</a:t>
            </a:r>
            <a:r>
              <a:rPr lang="en-US" sz="2800" dirty="0" smtClean="0">
                <a:latin typeface="NikoshBAN" panose="02000000000000000000"/>
              </a:rPr>
              <a:t>।  </a:t>
            </a:r>
            <a:endParaRPr lang="en-US" sz="28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627201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8639" y="518160"/>
            <a:ext cx="5892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যুক্তবর্ণের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বিভাজন</a:t>
            </a:r>
            <a:r>
              <a:rPr lang="en-US" sz="3200" dirty="0" smtClean="0">
                <a:latin typeface="NikoshBAN" panose="02000000000000000000"/>
              </a:rPr>
              <a:t> ও </a:t>
            </a:r>
            <a:r>
              <a:rPr lang="en-US" sz="3200" dirty="0" err="1" smtClean="0">
                <a:latin typeface="NikoshBAN" panose="02000000000000000000"/>
              </a:rPr>
              <a:t>নতুন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শব্দ</a:t>
            </a:r>
            <a:r>
              <a:rPr lang="en-US" sz="3200" dirty="0" smtClean="0">
                <a:latin typeface="NikoshBAN" panose="02000000000000000000"/>
              </a:rPr>
              <a:t>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3015" y="1937444"/>
            <a:ext cx="257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/>
              </a:rPr>
              <a:t>অঞ্চল</a:t>
            </a:r>
            <a:r>
              <a:rPr lang="en-US" sz="4000" dirty="0" smtClean="0">
                <a:latin typeface="NikoshBAN" panose="02000000000000000000"/>
              </a:rPr>
              <a:t>   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7846" y="1937444"/>
            <a:ext cx="103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1686" y="2019104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চ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257350" y="2269194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57550" y="2042231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76850" y="2077623"/>
            <a:ext cx="1063992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69534" y="4063467"/>
            <a:ext cx="212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শীতলক্ষ্যা</a:t>
            </a:r>
            <a:r>
              <a:rPr lang="en-US" sz="3600" dirty="0" smtClean="0">
                <a:latin typeface="NikoshBAN" panose="02000000000000000000"/>
              </a:rPr>
              <a:t> </a:t>
            </a:r>
            <a:r>
              <a:rPr lang="en-US" sz="3600" b="1" dirty="0" smtClean="0">
                <a:latin typeface="NikoshBAN" panose="02000000000000000000"/>
              </a:rPr>
              <a:t> </a:t>
            </a:r>
            <a:endParaRPr lang="en-US" sz="3600" b="1" dirty="0">
              <a:latin typeface="NikoshBAN" panose="0200000000000000000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345180" y="4227128"/>
            <a:ext cx="586740" cy="20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427774" y="4063467"/>
            <a:ext cx="1242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/>
              </a:rPr>
              <a:t>ক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37760" y="3959609"/>
            <a:ext cx="1005840" cy="62429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463565" y="4080891"/>
            <a:ext cx="163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/>
              </a:rPr>
              <a:t>ষ</a:t>
            </a:r>
            <a:endParaRPr lang="en-US" sz="4000" dirty="0">
              <a:latin typeface="NikoshBAN" panose="0200000000000000000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27466" y="4027566"/>
            <a:ext cx="1070613" cy="61444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858050" y="1964499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চঞ্চল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98229" y="1964499"/>
            <a:ext cx="1396465" cy="82101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বঞ্চনা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38260" y="3894757"/>
            <a:ext cx="1120140" cy="74725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শিক্ষা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365100" y="3844715"/>
            <a:ext cx="1120141" cy="78225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কক্ষ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/>
              </a:rPr>
              <a:t> 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517753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602 L 0.07708 -0.05324 C 0.0931 -0.06389 0.11732 -0.06898 0.14271 -0.06898 C 0.17148 -0.06898 0.19453 -0.06389 0.21055 -0.05324 L 0.28815 -0.00602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1653 -0.0919 C 0.14075 -0.11273 0.1776 -0.12199 0.21588 -0.12199 C 0.25963 -0.12199 0.29466 -0.11273 0.31901 -0.0919 L 0.43698 3.33333E-6 " pathEditMode="relative" rAng="0" ptsTypes="AAAAA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49" y="-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2152 L 0.0569 -0.02847 C 0.06875 -0.03009 0.08659 -0.03078 0.10534 -0.03078 C 0.12656 -0.03078 0.14362 -0.03009 0.15547 -0.02847 L 0.21263 -0.02152 " pathEditMode="relative" rAng="0" ptsTypes="AAAAA">
                                      <p:cBhvr>
                                        <p:cTn id="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1898 L 0.09232 0.02986 C 0.11172 0.04051 0.14076 0.04745 0.17122 0.04745 C 0.20586 0.04745 0.23346 0.04051 0.25286 0.02986 L 0.34609 -0.01898 " pathEditMode="relative" rAng="0" ptsTypes="AAAAA"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5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3" grpId="1"/>
      <p:bldP spid="14" grpId="0"/>
      <p:bldP spid="14" grpId="1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0" grpId="1"/>
      <p:bldP spid="21" grpId="0" animBg="1"/>
      <p:bldP spid="22" grpId="0"/>
      <p:bldP spid="22" grpId="1"/>
      <p:bldP spid="23" grpId="0" animBg="1"/>
      <p:bldP spid="4" grpId="0" animBg="1"/>
      <p:bldP spid="24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5491" y="1402048"/>
            <a:ext cx="883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থেকে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ফলাযুক্ত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বর্ণ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শনাক্ত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করে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খাতায়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লিখ</a:t>
            </a:r>
            <a:r>
              <a:rPr lang="en-US" sz="2800" dirty="0" smtClean="0">
                <a:latin typeface="NikoshBAN" panose="02000000000000000000"/>
              </a:rPr>
              <a:t>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7936" y="2590907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সূক্ষ্ম</a:t>
            </a:r>
            <a:r>
              <a:rPr lang="en-US" sz="3600" dirty="0" smtClean="0">
                <a:latin typeface="NikoshBAN" panose="02000000000000000000"/>
              </a:rPr>
              <a:t>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6" b="-7483"/>
          <a:stretch/>
        </p:blipFill>
        <p:spPr>
          <a:xfrm>
            <a:off x="1994702" y="2509855"/>
            <a:ext cx="580709" cy="106177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832321" y="2839605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3915401" y="2590908"/>
            <a:ext cx="1677679" cy="582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/>
              </a:rPr>
              <a:t>ম </a:t>
            </a:r>
            <a:r>
              <a:rPr lang="en-US" sz="3200" dirty="0" err="1" smtClean="0">
                <a:latin typeface="NikoshBAN" panose="02000000000000000000"/>
              </a:rPr>
              <a:t>ফলা</a:t>
            </a:r>
            <a:r>
              <a:rPr lang="en-US" sz="3200" dirty="0" smtClean="0">
                <a:latin typeface="NikoshBAN" panose="02000000000000000000"/>
              </a:rPr>
              <a:t>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92119" y="208184"/>
            <a:ext cx="167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/>
              </a:rPr>
              <a:t>শিক্ষকের</a:t>
            </a:r>
            <a:r>
              <a:rPr lang="en-US" dirty="0" smtClean="0">
                <a:latin typeface="NikoshBAN" panose="02000000000000000000"/>
              </a:rPr>
              <a:t> </a:t>
            </a:r>
            <a:r>
              <a:rPr lang="en-US" dirty="0" err="1" smtClean="0">
                <a:latin typeface="NikoshBAN" panose="02000000000000000000"/>
              </a:rPr>
              <a:t>কাজ</a:t>
            </a:r>
            <a:r>
              <a:rPr lang="en-US" dirty="0" smtClean="0">
                <a:latin typeface="NikoshBAN" panose="02000000000000000000"/>
              </a:rPr>
              <a:t> </a:t>
            </a:r>
            <a:endParaRPr lang="en-US" dirty="0">
              <a:latin typeface="NikoshBAN" panose="0200000000000000000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972800" y="267197"/>
            <a:ext cx="289560" cy="292919"/>
            <a:chOff x="10972800" y="320040"/>
            <a:chExt cx="416724" cy="354667"/>
          </a:xfrm>
        </p:grpSpPr>
        <p:sp>
          <p:nvSpPr>
            <p:cNvPr id="14" name="Rectangle 13"/>
            <p:cNvSpPr/>
            <p:nvPr/>
          </p:nvSpPr>
          <p:spPr>
            <a:xfrm>
              <a:off x="10972800" y="320040"/>
              <a:ext cx="416724" cy="341192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0972800" y="320040"/>
              <a:ext cx="416724" cy="35466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0972800" y="320040"/>
              <a:ext cx="416724" cy="33561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1270608" y="1999662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ফলাযুক্ত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বর্ণ</a:t>
            </a:r>
            <a:r>
              <a:rPr lang="en-US" sz="2400" dirty="0" smtClean="0">
                <a:latin typeface="NikoshBAN" panose="02000000000000000000"/>
              </a:rPr>
              <a:t>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6108" y="2107310"/>
            <a:ext cx="351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/>
              </a:rPr>
              <a:t>নতুন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শব্দ</a:t>
            </a:r>
            <a:r>
              <a:rPr lang="en-US" sz="2400" dirty="0" smtClean="0">
                <a:latin typeface="NikoshBAN" panose="02000000000000000000"/>
              </a:rPr>
              <a:t> </a:t>
            </a:r>
            <a:r>
              <a:rPr lang="en-US" sz="2400" dirty="0" err="1" smtClean="0">
                <a:latin typeface="NikoshBAN" panose="02000000000000000000"/>
              </a:rPr>
              <a:t>গঠন</a:t>
            </a:r>
            <a:r>
              <a:rPr lang="en-US" sz="2400" dirty="0" smtClean="0">
                <a:latin typeface="NikoshBAN" panose="02000000000000000000"/>
              </a:rPr>
              <a:t>  </a:t>
            </a:r>
            <a:endParaRPr lang="en-US" sz="2400" dirty="0">
              <a:latin typeface="NikoshBAN" panose="0200000000000000000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93041" y="2688249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লক্ষ্মী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656" y="3581571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বিশ্বখ্যাত</a:t>
            </a:r>
            <a:r>
              <a:rPr lang="en-US" sz="3600" dirty="0" smtClean="0">
                <a:latin typeface="NikoshBAN" panose="02000000000000000000"/>
              </a:rPr>
              <a:t>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2884545" y="367425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>
            <a:off x="2032000" y="3674257"/>
            <a:ext cx="116046" cy="52317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99467" y="3581571"/>
            <a:ext cx="1913584" cy="678810"/>
            <a:chOff x="4199467" y="3124371"/>
            <a:chExt cx="1913584" cy="67881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>
              <a:off x="4199467" y="3124371"/>
              <a:ext cx="150568" cy="67881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405407" y="3157933"/>
              <a:ext cx="1707644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893041" y="3660307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স্যার</a:t>
            </a:r>
            <a:r>
              <a:rPr lang="en-US" sz="3600" dirty="0" smtClean="0">
                <a:latin typeface="NikoshBAN" panose="02000000000000000000"/>
              </a:rPr>
              <a:t>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9743" y="462559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স্বচ্ছ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 t="36760" r="58636" b="32534"/>
          <a:stretch/>
        </p:blipFill>
        <p:spPr>
          <a:xfrm>
            <a:off x="1146696" y="4948757"/>
            <a:ext cx="366076" cy="323166"/>
          </a:xfrm>
          <a:prstGeom prst="rect">
            <a:avLst/>
          </a:prstGeom>
        </p:spPr>
      </p:pic>
      <p:sp>
        <p:nvSpPr>
          <p:cNvPr id="31" name="Right Arrow 30"/>
          <p:cNvSpPr/>
          <p:nvPr/>
        </p:nvSpPr>
        <p:spPr>
          <a:xfrm>
            <a:off x="2862405" y="4769921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35" name="Group 34"/>
          <p:cNvGrpSpPr/>
          <p:nvPr/>
        </p:nvGrpSpPr>
        <p:grpSpPr>
          <a:xfrm>
            <a:off x="3973972" y="4644333"/>
            <a:ext cx="2043755" cy="584775"/>
            <a:chOff x="4166997" y="4281129"/>
            <a:chExt cx="2043755" cy="58477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86" t="36760" r="58636" b="32534"/>
            <a:stretch/>
          </p:blipFill>
          <p:spPr>
            <a:xfrm>
              <a:off x="4166997" y="4507593"/>
              <a:ext cx="366076" cy="32316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4533073" y="4281129"/>
              <a:ext cx="1677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  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714440" y="4613554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স্বপ্ন</a:t>
            </a:r>
            <a:r>
              <a:rPr lang="en-US" sz="3600" dirty="0" smtClean="0">
                <a:latin typeface="NikoshBAN" panose="02000000000000000000"/>
              </a:rPr>
              <a:t>    </a:t>
            </a:r>
            <a:endParaRPr lang="en-US" sz="3600" dirty="0">
              <a:latin typeface="NikoshBAN" panose="0200000000000000000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42" y="1864367"/>
            <a:ext cx="11019300" cy="2885546"/>
          </a:xfrm>
          <a:prstGeom prst="rect">
            <a:avLst/>
          </a:prstGeom>
        </p:spPr>
      </p:pic>
      <p:pic>
        <p:nvPicPr>
          <p:cNvPr id="37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944" y="56953"/>
            <a:ext cx="1182230" cy="118223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50896" y="294125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583072" y="1176169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46696" y="5474342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পত্রিকা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2888816" y="5630707"/>
            <a:ext cx="826170" cy="33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1" t="13078" r="20275" b="51816"/>
          <a:stretch/>
        </p:blipFill>
        <p:spPr>
          <a:xfrm rot="5400000">
            <a:off x="1808072" y="5638817"/>
            <a:ext cx="116046" cy="52317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37880" y="5513230"/>
            <a:ext cx="2079847" cy="582298"/>
            <a:chOff x="3937880" y="5513230"/>
            <a:chExt cx="2079847" cy="58229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41" t="13078" r="20275" b="51816"/>
            <a:stretch/>
          </p:blipFill>
          <p:spPr>
            <a:xfrm rot="5400000">
              <a:off x="4141444" y="5567686"/>
              <a:ext cx="116046" cy="52317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4340048" y="5513230"/>
              <a:ext cx="1677679" cy="582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NikoshBAN" panose="02000000000000000000"/>
                </a:rPr>
                <a:t> </a:t>
              </a:r>
              <a:r>
                <a:rPr lang="en-US" sz="3200" dirty="0" err="1" smtClean="0">
                  <a:latin typeface="NikoshBAN" panose="02000000000000000000"/>
                </a:rPr>
                <a:t>ফলা</a:t>
              </a:r>
              <a:r>
                <a:rPr lang="en-US" sz="3200" dirty="0" smtClean="0">
                  <a:latin typeface="NikoshBAN" panose="02000000000000000000"/>
                </a:rPr>
                <a:t> </a:t>
              </a:r>
              <a:endParaRPr lang="en-US" sz="3200" dirty="0">
                <a:latin typeface="NikoshBAN" panose="0200000000000000000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714440" y="5473781"/>
            <a:ext cx="1677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/>
              </a:rPr>
              <a:t>চরিত্র</a:t>
            </a:r>
            <a:r>
              <a:rPr lang="en-US" sz="3600" dirty="0" smtClean="0">
                <a:latin typeface="NikoshBAN" panose="02000000000000000000"/>
              </a:rPr>
              <a:t>     </a:t>
            </a:r>
            <a:endParaRPr lang="en-US" sz="3600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277526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/>
      <p:bldP spid="17" grpId="0"/>
      <p:bldP spid="18" grpId="0"/>
      <p:bldP spid="19" grpId="0"/>
      <p:bldP spid="20" grpId="0"/>
      <p:bldP spid="21" grpId="0" animBg="1"/>
      <p:bldP spid="27" grpId="0"/>
      <p:bldP spid="28" grpId="0"/>
      <p:bldP spid="31" grpId="0" animBg="1"/>
      <p:bldP spid="36" grpId="0"/>
      <p:bldP spid="33" grpId="0"/>
      <p:bldP spid="40" grpId="0" animBg="1"/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18" y="1784942"/>
            <a:ext cx="8888862" cy="4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1309" y="3154680"/>
            <a:ext cx="605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নিচের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প্রশ্নের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উত্তর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বাড়ি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থেকে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লিখে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আনবে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। </a:t>
            </a:r>
            <a:endParaRPr lang="en-US" sz="2400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2801969"/>
            <a:ext cx="2765476" cy="40560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92789" y="3859941"/>
            <a:ext cx="605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মসলিনের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সুতা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কীভাবে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তৈরি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/>
              </a:rPr>
              <a:t>হতো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/>
              </a:rPr>
              <a:t>? </a:t>
            </a:r>
            <a:endParaRPr lang="en-US" sz="2400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76667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3000">
              <a:schemeClr val="accent2">
                <a:lumMod val="40000"/>
                <a:lumOff val="6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67000">
              <a:srgbClr val="EFDEA5"/>
            </a:gs>
            <a:gs pos="42000">
              <a:schemeClr val="accent5">
                <a:lumMod val="60000"/>
                <a:lumOff val="40000"/>
              </a:schemeClr>
            </a:gs>
            <a:gs pos="89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18375" y="1363483"/>
            <a:ext cx="11790654" cy="1244684"/>
            <a:chOff x="1427747" y="1993692"/>
            <a:chExt cx="11142056" cy="1731363"/>
          </a:xfrm>
        </p:grpSpPr>
        <p:sp>
          <p:nvSpPr>
            <p:cNvPr id="5" name="Rectangle 4"/>
            <p:cNvSpPr/>
            <p:nvPr/>
          </p:nvSpPr>
          <p:spPr>
            <a:xfrm>
              <a:off x="4792726" y="1993692"/>
              <a:ext cx="7777077" cy="1221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বাক্য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শব্দে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ব্যবহৃত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ফলাযুক্ত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যুক্তবর্বের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ধ্বনি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শুনে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শনাক্ত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237440" y="3305331"/>
              <a:ext cx="3417758" cy="41972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ounded Rectangle 11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3707631" y="162518"/>
            <a:ext cx="596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শিখনফল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  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8234" y="78736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পিরিয়ড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-318375" y="4880198"/>
            <a:ext cx="11793518" cy="1293134"/>
            <a:chOff x="1427747" y="1930657"/>
            <a:chExt cx="10649679" cy="1756923"/>
          </a:xfrm>
        </p:grpSpPr>
        <p:sp>
          <p:nvSpPr>
            <p:cNvPr id="53" name="Rectangle 52"/>
            <p:cNvSpPr/>
            <p:nvPr/>
          </p:nvSpPr>
          <p:spPr>
            <a:xfrm>
              <a:off x="4704306" y="1930657"/>
              <a:ext cx="7373120" cy="1274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যুক্তবর্ণ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ফলাযুক্ত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বর্ণে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গঠিত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শব্দ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লিখতে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 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>
              <a:off x="8154649" y="3267856"/>
              <a:ext cx="3417758" cy="419724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2211572" y="1993692"/>
              <a:ext cx="2264090" cy="1274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4184650" y="2216150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184650" y="2555875"/>
              <a:ext cx="139700" cy="13335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184650" y="2895600"/>
              <a:ext cx="139700" cy="13335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4864100" y="2216150"/>
              <a:ext cx="139700" cy="812800"/>
              <a:chOff x="4337050" y="2368550"/>
              <a:chExt cx="139700" cy="8128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4337050" y="23685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4337050" y="27082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4337050" y="30480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ounded Rectangle 59"/>
            <p:cNvSpPr/>
            <p:nvPr/>
          </p:nvSpPr>
          <p:spPr>
            <a:xfrm>
              <a:off x="4216664" y="2249071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216664" y="2582056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4216664" y="2915040"/>
              <a:ext cx="746125" cy="81379"/>
            </a:xfrm>
            <a:prstGeom prst="roundRect">
              <a:avLst>
                <a:gd name="adj" fmla="val 441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2"/>
            <a:srcRect l="83874" t="87947" r="-2216" b="2111"/>
            <a:stretch/>
          </p:blipFill>
          <p:spPr>
            <a:xfrm flipH="1">
              <a:off x="1427747" y="3309600"/>
              <a:ext cx="3331630" cy="209862"/>
            </a:xfrm>
            <a:prstGeom prst="rect">
              <a:avLst/>
            </a:prstGeom>
          </p:spPr>
        </p:pic>
      </p:grpSp>
      <p:grpSp>
        <p:nvGrpSpPr>
          <p:cNvPr id="82" name="Group 81"/>
          <p:cNvGrpSpPr/>
          <p:nvPr/>
        </p:nvGrpSpPr>
        <p:grpSpPr>
          <a:xfrm>
            <a:off x="-318375" y="2469241"/>
            <a:ext cx="11790654" cy="1334663"/>
            <a:chOff x="-294886" y="2242901"/>
            <a:chExt cx="11790654" cy="1247432"/>
          </a:xfrm>
        </p:grpSpPr>
        <p:grpSp>
          <p:nvGrpSpPr>
            <p:cNvPr id="19" name="Group 18"/>
            <p:cNvGrpSpPr/>
            <p:nvPr/>
          </p:nvGrpSpPr>
          <p:grpSpPr>
            <a:xfrm>
              <a:off x="-294886" y="2242901"/>
              <a:ext cx="11790654" cy="1247432"/>
              <a:chOff x="1427747" y="1944974"/>
              <a:chExt cx="10647007" cy="1742606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4704305" y="1944974"/>
                <a:ext cx="7370449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154649" y="3267856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2" name="Rectangle 1"/>
            <p:cNvSpPr/>
            <p:nvPr/>
          </p:nvSpPr>
          <p:spPr>
            <a:xfrm>
              <a:off x="3722811" y="2345303"/>
              <a:ext cx="7495241" cy="661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প্রতিবেদনমূলক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রচনা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পড়ে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ঘটনার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ধারাবাহিকতা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রক্ষা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করে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বিষয়বস্তু</a:t>
              </a:r>
              <a:r>
                <a:rPr lang="en-US" sz="2000" dirty="0" smtClean="0">
                  <a:latin typeface="NikoshBAN" panose="02000000000000000000"/>
                </a:rPr>
                <a:t> </a:t>
              </a:r>
              <a:r>
                <a:rPr lang="en-US" sz="2000" dirty="0" err="1" smtClean="0">
                  <a:latin typeface="NikoshBAN" panose="02000000000000000000"/>
                </a:rPr>
                <a:t>বলতে</a:t>
              </a:r>
              <a:r>
                <a:rPr lang="en-US" sz="2000" dirty="0" smtClean="0">
                  <a:latin typeface="NikoshBAN" panose="02000000000000000000"/>
                </a:rPr>
                <a:t>  </a:t>
              </a:r>
              <a:r>
                <a:rPr lang="en-US" sz="2000" dirty="0" err="1" smtClean="0">
                  <a:latin typeface="NikoshBAN" panose="02000000000000000000"/>
                </a:rPr>
                <a:t>পারবে</a:t>
              </a:r>
              <a:r>
                <a:rPr lang="en-US" sz="2000" dirty="0" smtClean="0">
                  <a:latin typeface="NikoshBAN" panose="02000000000000000000"/>
                </a:rPr>
                <a:t>।  </a:t>
              </a:r>
              <a:endParaRPr lang="en-US" sz="2000" dirty="0">
                <a:latin typeface="NikoshBAN" panose="0200000000000000000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-318375" y="3687346"/>
            <a:ext cx="11640765" cy="1328721"/>
            <a:chOff x="-294886" y="3382887"/>
            <a:chExt cx="11560441" cy="1055314"/>
          </a:xfrm>
        </p:grpSpPr>
        <p:grpSp>
          <p:nvGrpSpPr>
            <p:cNvPr id="37" name="Group 36"/>
            <p:cNvGrpSpPr/>
            <p:nvPr/>
          </p:nvGrpSpPr>
          <p:grpSpPr>
            <a:xfrm>
              <a:off x="-294886" y="3382887"/>
              <a:ext cx="11560441" cy="1055314"/>
              <a:chOff x="1427747" y="1993692"/>
              <a:chExt cx="10911630" cy="1731363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4781861" y="1993692"/>
                <a:ext cx="7557516" cy="127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>
                <a:off x="8237440" y="3305331"/>
                <a:ext cx="3417758" cy="419724"/>
              </a:xfrm>
              <a:prstGeom prst="rect">
                <a:avLst/>
              </a:prstGeom>
            </p:spPr>
          </p:pic>
          <p:sp>
            <p:nvSpPr>
              <p:cNvPr id="40" name="Rectangle 39"/>
              <p:cNvSpPr/>
              <p:nvPr/>
            </p:nvSpPr>
            <p:spPr>
              <a:xfrm>
                <a:off x="2211572" y="1993692"/>
                <a:ext cx="2264090" cy="127416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184650" y="2216150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184650" y="2555875"/>
                <a:ext cx="139700" cy="13335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184650" y="2895600"/>
                <a:ext cx="139700" cy="13335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4864100" y="2216150"/>
                <a:ext cx="139700" cy="812800"/>
                <a:chOff x="4337050" y="2368550"/>
                <a:chExt cx="139700" cy="8128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4337050" y="236855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4337050" y="2708275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4337050" y="3048000"/>
                  <a:ext cx="139700" cy="13335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5" name="Rounded Rectangle 44"/>
              <p:cNvSpPr/>
              <p:nvPr/>
            </p:nvSpPr>
            <p:spPr>
              <a:xfrm>
                <a:off x="4216664" y="2249071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216664" y="2582056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4216664" y="2915040"/>
                <a:ext cx="746125" cy="81379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8" name="Picture 47"/>
              <p:cNvPicPr>
                <a:picLocks noChangeAspect="1"/>
              </p:cNvPicPr>
              <p:nvPr/>
            </p:nvPicPr>
            <p:blipFill rotWithShape="1">
              <a:blip r:embed="rId2"/>
              <a:srcRect l="83874" t="87947" r="-2216" b="2111"/>
              <a:stretch/>
            </p:blipFill>
            <p:spPr>
              <a:xfrm flipH="1">
                <a:off x="1427747" y="3309600"/>
                <a:ext cx="3331630" cy="209862"/>
              </a:xfrm>
              <a:prstGeom prst="rect">
                <a:avLst/>
              </a:prstGeom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4041649" y="3598323"/>
              <a:ext cx="6499045" cy="317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BC-DhakaSoft-Normal" pitchFamily="2" charset="0"/>
                </a:rPr>
                <a:t>বর্ণনামূলক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রচনা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পড়ে</a:t>
              </a:r>
              <a:r>
                <a:rPr lang="en-US" sz="2000" dirty="0" smtClean="0">
                  <a:latin typeface="ABC-DhakaSoft-Normal" pitchFamily="2" charset="0"/>
                </a:rPr>
                <a:t>/</a:t>
              </a:r>
              <a:r>
                <a:rPr lang="en-US" sz="2000" dirty="0" err="1" smtClean="0">
                  <a:latin typeface="ABC-DhakaSoft-Normal" pitchFamily="2" charset="0"/>
                </a:rPr>
                <a:t>শুনে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বিষয়বস্তু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বলতে</a:t>
              </a:r>
              <a:r>
                <a:rPr lang="en-US" sz="2000" dirty="0" smtClean="0">
                  <a:latin typeface="ABC-DhakaSoft-Normal" pitchFamily="2" charset="0"/>
                </a:rPr>
                <a:t> </a:t>
              </a:r>
              <a:r>
                <a:rPr lang="en-US" sz="2000" dirty="0" err="1" smtClean="0">
                  <a:latin typeface="ABC-DhakaSoft-Normal" pitchFamily="2" charset="0"/>
                </a:rPr>
                <a:t>পারবে</a:t>
              </a:r>
              <a:r>
                <a:rPr lang="en-US" sz="2000" dirty="0" smtClean="0">
                  <a:latin typeface="ABC-DhakaSoft-Normal" pitchFamily="2" charset="0"/>
                </a:rPr>
                <a:t>।   </a:t>
              </a:r>
              <a:endParaRPr lang="en-US" sz="2000" dirty="0">
                <a:latin typeface="ABC-DhakaSoft-Normal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77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60" y="465640"/>
            <a:ext cx="10119360" cy="52711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6" y="2275841"/>
            <a:ext cx="3124200" cy="45821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31557" y="2205895"/>
            <a:ext cx="5747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ঢাকাই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/>
              </a:rPr>
              <a:t>মসলিন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endParaRPr lang="en-US" sz="3600" b="1" dirty="0">
              <a:solidFill>
                <a:schemeClr val="bg1"/>
              </a:solidFill>
              <a:latin typeface="NikoshBAN" panose="0200000000000000000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3" b="8756"/>
          <a:stretch/>
        </p:blipFill>
        <p:spPr>
          <a:xfrm>
            <a:off x="3655906" y="2599006"/>
            <a:ext cx="1173480" cy="1099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83885" y="3640766"/>
            <a:ext cx="720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বাংলার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পুরোনো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……………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তৈরির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/>
              </a:rPr>
              <a:t>উপযোগী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/>
              </a:rPr>
              <a:t>।    </a:t>
            </a:r>
            <a:endParaRPr lang="en-US" sz="2400" b="1" dirty="0">
              <a:solidFill>
                <a:schemeClr val="bg1"/>
              </a:solidFill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6688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-3.7037E-7 L -1.25E-6 -3.7037E-7 C -0.00169 -0.00602 -0.00352 -0.01181 -0.00508 -0.01783 C -0.0056 -0.01991 -0.0056 -0.02246 -0.00625 -0.02454 C -0.00768 -0.02917 -0.0112 -0.03773 -0.0112 -0.03773 C -0.00873 -0.03935 -0.00625 -0.04236 -0.00378 -0.03773 C -0.00287 -0.03611 -0.003 -0.03334 -0.00248 -0.03125 C -0.00508 -0.02963 -0.00755 -0.02662 -0.01003 -0.03125 C -0.01094 -0.03287 -0.01081 -0.03565 -0.0112 -0.03773 C -0.01081 -0.04074 -0.01055 -0.04375 -0.01003 -0.04676 C -0.00964 -0.04884 -0.0099 -0.05209 -0.00873 -0.05324 C -0.00664 -0.05602 -0.0013 -0.05787 -0.0013 -0.05787 C 0.00117 -0.05695 0.00403 -0.05787 0.00625 -0.05556 C 0.00742 -0.0544 0.00742 -0.05116 0.00742 -0.04884 C 0.00742 -0.04144 0.0069 -0.03403 0.00625 -0.02662 C 0.00599 -0.02431 0.00586 -0.02199 0.00495 -0.02014 C 0.00403 -0.01806 0.00247 -0.01713 0.00117 -0.01551 C -0.00117 -0.00903 -0.00143 -0.00764 -0.00508 -0.00232 C -0.00612 -0.0007 -0.00755 0.00069 -0.00873 0.00208 C -0.00755 0.00278 -0.00638 0.00416 -0.00508 0.0044 C 0.00169 0.00555 0.00846 0.00393 0.01497 0.00648 C 0.01797 0.00787 0.01992 0.0125 0.02252 0.01551 L 0.02617 0.01991 C 0.02539 0.01412 0.02304 -0.00486 0.02122 -0.01111 C 0.02044 -0.01412 0.0194 -0.0169 0.01875 -0.02014 C 0.01771 -0.02431 0.01706 -0.02894 0.01627 -0.03334 L 0.01497 -0.04005 C 0.01458 -0.04236 0.0125 -0.04722 0.01367 -0.04676 L 0.01992 -0.04445 C 0.02083 -0.04005 0.02318 -0.03565 0.02252 -0.03125 C 0.022 -0.02824 0.02226 -0.02477 0.02122 -0.02222 C 0.01745 -0.01273 0.01458 -0.00996 0.01002 -0.00463 C 0.01627 -0.00371 0.02252 -0.00417 0.02877 -0.00232 C 0.03021 -0.00185 0.03099 0.00278 0.03242 0.00208 C 0.03372 0.00162 0.03333 -0.00232 0.03372 -0.00463 C 0.03411 -0.02014 0.03242 -0.03634 0.03502 -0.05116 C 0.03581 -0.05556 0.04023 -0.05301 0.04245 -0.05556 C 0.04726 -0.06134 0.04479 -0.05926 0.05 -0.06227 C 0.05299 -0.06088 0.05651 -0.06042 0.05872 -0.05556 C 0.0595 -0.05371 0.0595 -0.05116 0.06002 -0.04884 C 0.05807 -0.03565 0.05989 -0.04329 0.05495 -0.03125 C 0.05416 -0.02894 0.05364 -0.02616 0.05247 -0.02454 C 0.05143 -0.02292 0.05 -0.02315 0.0487 -0.02222 C 0.047 -0.02107 0.04544 -0.01898 0.04375 -0.01783 C 0.04127 -0.01621 0.0362 -0.01343 0.0362 -0.01343 C 0.0375 -0.01181 0.03854 -0.00926 0.03997 -0.00903 C 0.04661 -0.00718 0.05338 -0.00787 0.06002 -0.00671 C 0.06172 -0.00648 0.06328 -0.00533 0.06497 -0.00463 C 0.06458 -0.01019 0.0638 -0.02246 0.0625 -0.02894 C 0.05755 -0.05209 0.06198 -0.02384 0.05872 -0.04676 C 0.05911 -0.05116 0.05833 -0.05671 0.06002 -0.05996 C 0.06172 -0.06343 0.06745 -0.06435 0.06745 -0.06435 C 0.07044 -0.06366 0.07331 -0.0632 0.07617 -0.06227 C 0.07747 -0.06181 0.07903 -0.06158 0.07995 -0.05996 C 0.08086 -0.05834 0.08047 -0.05533 0.08125 -0.05324 C 0.08216 -0.0507 0.08372 -0.04884 0.08502 -0.04676 C 0.08802 -0.03056 0.08815 -0.03796 0.0862 -0.02454 C 0.08372 -0.02523 0.08047 -0.02361 0.07877 -0.02662 C 0.07747 -0.02894 0.07956 -0.03264 0.07995 -0.03565 C 0.08047 -0.03935 0.08008 -0.04352 0.08125 -0.04676 C 0.08229 -0.04977 0.08463 -0.05093 0.0862 -0.05324 C 0.09219 -0.0625 0.08737 -0.05857 0.09375 -0.06227 C 0.09544 -0.06158 0.09726 -0.06181 0.0987 -0.05996 C 0.1013 -0.05695 0.10182 -0.04884 0.10247 -0.04445 C 0.10208 -0.03704 0.10182 -0.02963 0.10117 -0.02222 C 0.10104 -0.01991 0.10091 -0.01736 0.1 -0.01551 C 0.09778 -0.01181 0.09492 -0.00972 0.09245 -0.00671 C 0.08724 -0.0007 0.09023 -0.00301 0.08372 -3.7037E-7 C 0.07474 -0.00162 0.07174 0.00347 0.06875 -0.00903 C 0.0681 -0.01181 0.06784 -0.01482 0.06745 -0.01783 C 0.06784 -0.03033 0.06719 -0.04329 0.06875 -0.05556 C 0.06901 -0.05787 0.07122 -0.05787 0.07252 -0.05787 C 0.0875 -0.05787 0.10247 -0.05625 0.11745 -0.05556 C 0.12044 -0.05486 0.12331 -0.0544 0.12617 -0.05324 C 0.12969 -0.05232 0.13177 -0.0507 0.13502 -0.04884 C 0.13541 -0.04676 0.13685 -0.04445 0.1362 -0.04236 C 0.13568 -0.04005 0.13359 -0.04144 0.13242 -0.04005 C 0.13099 -0.0382 0.12995 -0.03565 0.12877 -0.03334 C 0.12617 -0.03403 0.12213 -0.03982 0.12122 -0.03565 C 0.12005 -0.03056 0.12526 -0.02732 0.12617 -0.02222 L 0.12747 -0.01551 C 0.12708 -0.01181 0.12812 -0.00648 0.12617 -0.00463 C 0.12396 -0.00232 0.12122 -0.00579 0.11875 -0.00671 C 0.11484 -0.00834 0.11458 -0.00949 0.1112 -0.01343 C 0.11041 -0.01644 0.10963 -0.01945 0.10872 -0.02222 C 0.10716 -0.02685 0.10377 -0.03565 0.10377 -0.03565 C 0.10495 -0.03704 0.10599 -0.04005 0.10742 -0.04005 C 0.10898 -0.04005 0.10989 -0.03658 0.1112 -0.03565 C 0.11367 -0.0338 0.11627 -0.03264 0.11875 -0.03125 L 0.12252 -0.02894 C 0.1237 -0.02824 0.12487 -0.02709 0.12617 -0.02662 L 0.1362 -0.02454 C 0.15286 -0.00972 0.13203 -0.02755 0.14492 -0.01783 C 0.14935 -0.01435 0.15 -0.01343 0.15377 -0.00903 C 0.15456 -0.00671 0.1556 -0.00463 0.15625 -0.00232 C 0.15677 -0.00023 0.15833 0.00602 0.15742 0.0044 C 0.15234 -0.00486 0.15325 -0.00857 0.15 -0.01783 C 0.14883 -0.02107 0.14752 -0.02384 0.14622 -0.02662 L 0.14375 -0.04005 L 0.14245 -0.04676 C 0.15143 -0.05209 0.14778 -0.04861 0.15377 -0.05556 C 0.15599 -0.04375 0.15508 -0.05278 0.15247 -0.03565 C 0.15195 -0.03195 0.15195 -0.02801 0.15117 -0.02454 C 0.14987 -0.01829 0.14739 -0.01296 0.14622 -0.00671 L 0.14375 0.00648 C 0.14401 0.00116 0.14518 -0.02361 0.14622 -0.03125 C 0.14687 -0.03565 0.14648 -0.0419 0.1487 -0.04445 L 0.15247 -0.04884 C 0.15794 -0.04815 0.16354 -0.04931 0.16875 -0.04676 C 0.16992 -0.04607 0.16992 -0.04236 0.16992 -0.04005 C 0.16992 -0.02778 0.17031 -0.02199 0.16497 -0.01551 C 0.16393 -0.01435 0.1625 -0.01412 0.1612 -0.01343 C 0.1625 -0.01273 0.16367 -0.01181 0.16497 -0.01111 C 0.16914 -0.00903 0.17187 -0.00834 0.17617 -0.00671 C 0.17747 -0.00533 0.1789 -0.00417 0.17995 -0.00232 C 0.18099 -0.00046 0.18242 0.00694 0.18242 0.0044 C 0.18242 -0.00023 0.18086 -0.00463 0.17995 -0.00903 C 0.17956 -0.01111 0.17903 -0.01343 0.17877 -0.01551 C 0.17786 -0.02153 0.17799 -0.02824 0.17617 -0.03334 L 0.17252 -0.04445 C 0.172 -0.04954 0.17031 -0.06505 0.17122 -0.05996 C 0.17252 -0.05278 0.17239 -0.04491 0.1737 -0.03773 C 0.17409 -0.03565 0.17461 -0.03334 0.175 -0.03125 C 0.17539 -0.02824 0.17578 -0.02523 0.17617 -0.02222 C 0.17656 -0.02014 0.17708 -0.01783 0.17747 -0.01551 C 0.17669 -0.00533 0.1776 0.00602 0.175 0.01551 C 0.17383 0.01967 0.16745 0.01991 0.16745 0.01991 C 0.16627 0.01921 0.16471 0.01921 0.16367 0.01759 C 0.16146 0.01458 0.16081 0.00879 0.16002 0.0044 C 0.16041 0.00208 0.16028 -0.0007 0.1612 -0.00232 C 0.1638 -0.00695 0.16888 -0.00324 0.17122 -0.00232 C 0.172 -3.7037E-7 0.17265 0.00254 0.1737 0.0044 C 0.17474 0.00625 0.17656 0.00671 0.17747 0.00879 C 0.17825 0.01065 0.17786 0.01366 0.17877 0.01551 C 0.18463 0.02893 0.18385 0.02731 0.18997 0.03102 C 0.19713 0.0118 0.18854 0.03611 0.19375 0.01759 C 0.1944 0.01528 0.19557 0.01342 0.19622 0.01111 C 0.19726 0.00671 0.19791 0.00208 0.1987 -0.00232 L 0.2 -0.00903 C 0.19909 -0.01644 0.19883 -0.02408 0.19752 -0.03125 C 0.197 -0.03334 0.19674 -0.03565 0.19622 -0.03773 C 0.19557 -0.04028 0.19492 -0.04283 0.19375 -0.04445 C 0.19271 -0.04584 0.19127 -0.04584 0.18997 -0.04676 C 0.2013 -0.05347 0.18333 -0.04306 0.2 -0.05116 C 0.20247 -0.05232 0.20742 -0.05556 0.20742 -0.05556 C 0.20833 -0.05324 0.20989 -0.05162 0.20989 -0.04884 C 0.20989 -0.04491 0.2082 -0.04144 0.20742 -0.03773 C 0.20703 -0.03565 0.2069 -0.0331 0.20625 -0.03125 C 0.20521 -0.02847 0.20364 -0.02685 0.20247 -0.02454 C 0.20104 -0.02176 0.19987 -0.01875 0.1987 -0.01551 C 0.197 -0.01134 0.19375 -0.00232 0.19375 -0.00232 C 0.19544 -0.00162 0.197 0.00023 0.1987 -3.7037E-7 C 0.2013 -0.00046 0.20625 -0.00463 0.20625 -0.00463 C 0.21041 -0.00371 0.21458 -0.00347 0.21875 -0.00232 C 0.22005 -0.00185 0.22213 0.00231 0.22239 -3.7037E-7 C 0.22331 -0.00718 0.21927 -0.01435 0.21745 -0.02014 C 0.21653 -0.02292 0.21575 -0.02593 0.21497 -0.02894 C 0.21458 -0.03496 0.21432 -0.04074 0.21367 -0.04676 C 0.21302 -0.05417 0.21081 -0.05903 0.21367 -0.06667 C 0.21445 -0.06852 0.21614 -0.06829 0.21745 -0.06898 L 0.22747 -0.07338 C 0.22995 -0.07269 0.23268 -0.07315 0.23489 -0.07107 C 0.23958 -0.0669 0.23672 -0.05579 0.23489 -0.05116 C 0.23151 -0.0419 0.22825 -0.03866 0.2237 -0.03334 C 0.23437 -0.02084 0.21719 -0.03959 0.2362 -0.02662 C 0.23906 -0.02477 0.24375 -0.01783 0.24375 -0.01783 C 0.24453 -0.01551 0.24557 -0.01366 0.24622 -0.01111 C 0.24674 -0.00903 0.24883 -0.00463 0.24739 -0.00463 C 0.24609 -0.00463 0.24179 -0.01574 0.24114 -0.01783 C 0.24023 -0.0213 0.23919 -0.03009 0.23867 -0.03334 C 0.23828 -0.03565 0.23789 -0.03773 0.2375 -0.04005 C 0.2401 -0.04329 0.24661 -0.05301 0.25 -0.04236 C 0.25195 -0.03565 0.25052 -0.02662 0.2487 -0.02014 C 0.24765 -0.01644 0.2444 -0.01736 0.24245 -0.01551 C 0.24114 -0.01435 0.2401 -0.01227 0.23867 -0.01111 C 0.22526 -0.0007 0.23594 -0.01227 0.22747 -0.00232 C 0.22825 -3.7037E-7 0.22877 0.00278 0.22995 0.0044 C 0.23099 0.00579 0.23255 0.00555 0.23372 0.00648 C 0.23502 0.00787 0.23607 0.00972 0.2375 0.01111 C 0.24778 0.02014 0.23424 0.00486 0.24492 0.01759 C 0.25065 0.03287 0.25091 0.03704 0.2487 0.01991 C 0.24818 0.01597 0.24713 0.00833 0.24622 0.0044 C 0.24544 0.00139 0.24453 -0.00162 0.24375 -0.00463 C 0.24375 -0.00463 0.2401 -0.02986 0.24492 -0.03334 C 0.24635 -0.03426 0.24739 -0.03033 0.2487 -0.02894 C 0.25104 -0.01667 0.25208 -0.01366 0.2487 0.0044 C 0.24818 0.00694 0.24687 0.00023 0.24622 -0.00232 C 0.24453 -0.00926 0.24349 -0.01713 0.24245 -0.02454 C 0.24323 -0.03125 0.24414 -0.03773 0.24492 -0.04445 C 0.24531 -0.04746 0.24505 -0.05116 0.24622 -0.05324 C 0.24818 -0.05741 0.25364 -0.06227 0.25364 -0.06227 C 0.25573 -0.06158 0.2582 -0.06204 0.25989 -0.05996 C 0.26276 -0.05671 0.26002 -0.04097 0.25989 -0.04005 C 0.25911 -0.0338 0.25625 -0.02315 0.25364 -0.02014 L 0.25 -0.01551 C 0.24948 -0.01343 0.24739 -0.00972 0.2487 -0.00903 C 0.2539 -0.00602 0.2595 -0.00787 0.26497 -0.00671 C 0.26627 -0.00648 0.26745 -0.00509 0.26875 -0.00463 L 0.27864 -3.7037E-7 C 0.28034 0.0044 0.28424 0.01852 0.28372 0.01319 C 0.28333 0.00949 0.28281 0.00579 0.28242 0.00208 C 0.2819 -0.00371 0.2819 -0.00972 0.28125 -0.01551 C 0.2806 -0.02014 0.27956 -0.02454 0.27864 -0.02894 L 0.27747 -0.03565 C 0.27656 -0.03195 0.27578 -0.02824 0.275 -0.02454 C 0.27448 -0.02222 0.27422 -0.01991 0.2737 -0.01783 C 0.27174 -0.00972 0.26953 -0.00162 0.26745 0.00648 C 0.26367 0.04004 0.26849 -0.00162 0.26497 0.02662 C 0.26445 0.03032 0.26432 0.03403 0.26367 0.03773 C 0.26302 0.04143 0.26198 0.04491 0.2612 0.04884 C 0.26068 0.05092 0.26041 0.05324 0.25989 0.05532 C 0.2595 0.06065 0.2595 0.06597 0.25872 0.07083 C 0.25833 0.07361 0.25547 0.08009 0.25625 0.07754 C 0.26002 0.06412 0.26054 0.06342 0.26497 0.05324 C 0.26536 0.05092 0.26562 0.04861 0.26614 0.04653 C 0.26771 0.0412 0.2707 0.03611 0.27239 0.03102 C 0.28268 0.00092 0.26653 0.0375 0.2862 -0.00903 C 0.28763 -0.01227 0.28971 -0.01459 0.29114 -0.01783 C 0.29648 -0.02871 0.2914 -0.01991 0.29492 -0.03125 C 0.29635 -0.03588 0.3 -0.04445 0.3 -0.04445 C 0.29948 -0.04144 0.29896 -0.03866 0.2987 -0.03565 C 0.29726 -0.02107 0.29818 -0.02269 0.29622 -0.01111 C 0.29544 -0.00671 0.29375 0.00208 0.29375 0.00208 C 0.29414 0.00579 0.29375 0.01018 0.29492 0.01319 C 0.29609 0.01597 0.29831 0.01597 0.3 0.01759 C 0.3013 0.01898 0.30247 0.0206 0.30364 0.02222 C 0.30482 0.0125 0.30573 0.00555 0.30625 -0.00463 C 0.30677 -0.01551 0.30677 -0.02685 0.30742 -0.03773 C 0.30755 -0.04005 0.30781 -0.04283 0.30872 -0.04445 C 0.31081 -0.04815 0.31341 -0.05162 0.31614 -0.05324 L 0.3237 -0.05787 C 0.32539 -0.05695 0.3276 -0.05787 0.32864 -0.05556 C 0.33047 -0.05209 0.32864 -0.04306 0.33125 -0.04236 L 0.3375 -0.04005 C 0.33581 -0.03935 0.33398 -0.03912 0.33242 -0.03773 C 0.33099 -0.03658 0.32435 -0.02755 0.3237 -0.02662 C 0.32122 -0.02361 0.31614 -0.01783 0.31614 -0.01783 C 0.32057 -0.00602 0.31719 -0.01181 0.32864 -0.00671 L 0.33372 -0.00463 C 0.33502 -0.00278 0.34036 0.0044 0.34245 0.00208 C 0.34388 0.00046 0.34323 -0.00371 0.34375 -0.00671 C 0.34414 -0.02894 0.34323 -0.05139 0.34492 -0.07338 C 0.34518 -0.0757 0.34778 -0.07269 0.3487 -0.07107 C 0.34961 -0.06945 0.34948 -0.06667 0.35 -0.06435 C 0.35039 -0.05857 0.35078 -0.05255 0.35117 -0.04676 C 0.35247 -0.03148 0.35403 -0.02917 0.35 -0.04005 C 0.35078 -0.04236 0.35182 -0.04421 0.35247 -0.04676 C 0.35351 -0.05093 0.35495 -0.05996 0.35495 -0.05996 C 0.3638 -0.05463 0.36028 -0.0581 0.36614 -0.05116 C 0.36706 -0.04884 0.3681 -0.04699 0.36875 -0.04445 C 0.36979 -0.04028 0.37122 -0.03125 0.37122 -0.03125 C 0.3707 -0.02546 0.37044 -0.01505 0.36875 -0.00903 C 0.36797 -0.00648 0.36719 -0.0044 0.36614 -0.00232 C 0.35716 0.01574 0.35781 0.01597 0.35989 0.0044 C 0.36041 -0.00162 0.36081 -0.00741 0.3612 -0.01343 C 0.36302 -0.04792 0.35469 -0.06158 0.36745 -0.06667 C 0.36992 -0.06759 0.37239 -0.06852 0.375 -0.06898 C 0.38489 -0.07014 0.39492 -0.07037 0.40495 -0.07107 C 0.40924 -0.06597 0.41146 -0.06158 0.41614 -0.05996 C 0.41706 -0.05972 0.41784 -0.05996 0.41875 -0.05996 L 0.41875 -0.05996 L 0.41875 -0.05996 L 0.41875 -0.05996 L 0.41875 -0.05996 L 0.41875 -0.05996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2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/>
          <p:cNvSpPr/>
          <p:nvPr/>
        </p:nvSpPr>
        <p:spPr>
          <a:xfrm flipV="1">
            <a:off x="2098623" y="3597639"/>
            <a:ext cx="299803" cy="2053652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>
            <a:off x="-1778135" y="359763"/>
            <a:ext cx="6115987" cy="6115987"/>
          </a:xfrm>
          <a:prstGeom prst="arc">
            <a:avLst>
              <a:gd name="adj1" fmla="val 16200000"/>
              <a:gd name="adj2" fmla="val 4957405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420486" y="1022881"/>
            <a:ext cx="884420" cy="899409"/>
          </a:xfrm>
          <a:prstGeom prst="ellipse">
            <a:avLst/>
          </a:prstGeom>
          <a:solidFill>
            <a:srgbClr val="FFC000">
              <a:alpha val="85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১</a:t>
            </a:r>
          </a:p>
        </p:txBody>
      </p:sp>
      <p:grpSp>
        <p:nvGrpSpPr>
          <p:cNvPr id="20" name="Group 19"/>
          <p:cNvGrpSpPr/>
          <p:nvPr/>
        </p:nvGrpSpPr>
        <p:grpSpPr>
          <a:xfrm rot="3641707">
            <a:off x="818571" y="555465"/>
            <a:ext cx="733835" cy="5345684"/>
            <a:chOff x="6468808" y="1052567"/>
            <a:chExt cx="733835" cy="5345684"/>
          </a:xfrm>
        </p:grpSpPr>
        <p:grpSp>
          <p:nvGrpSpPr>
            <p:cNvPr id="19" name="Group 18"/>
            <p:cNvGrpSpPr/>
            <p:nvPr/>
          </p:nvGrpSpPr>
          <p:grpSpPr>
            <a:xfrm>
              <a:off x="6685825" y="1052567"/>
              <a:ext cx="299803" cy="5345684"/>
              <a:chOff x="6685825" y="1052567"/>
              <a:chExt cx="299803" cy="5345684"/>
            </a:xfrm>
          </p:grpSpPr>
          <p:sp>
            <p:nvSpPr>
              <p:cNvPr id="7" name="Isosceles Triangle 6"/>
              <p:cNvSpPr/>
              <p:nvPr/>
            </p:nvSpPr>
            <p:spPr>
              <a:xfrm>
                <a:off x="6685825" y="1052567"/>
                <a:ext cx="299803" cy="2672842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6685825" y="3725409"/>
                <a:ext cx="299803" cy="2672842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6468808" y="3492705"/>
              <a:ext cx="733835" cy="788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337850" y="1108309"/>
            <a:ext cx="7442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পত্রিকার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নাম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ছিল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977846" y="2968051"/>
            <a:ext cx="884420" cy="899409"/>
          </a:xfrm>
          <a:prstGeom prst="ellipse">
            <a:avLst/>
          </a:prstGeom>
          <a:solidFill>
            <a:schemeClr val="accent6">
              <a:lumMod val="75000"/>
              <a:alpha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২</a:t>
            </a:r>
          </a:p>
        </p:txBody>
      </p:sp>
      <p:sp>
        <p:nvSpPr>
          <p:cNvPr id="26" name="Oval 25"/>
          <p:cNvSpPr/>
          <p:nvPr/>
        </p:nvSpPr>
        <p:spPr>
          <a:xfrm>
            <a:off x="3202745" y="4788613"/>
            <a:ext cx="884420" cy="89940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৩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7847" y="326781"/>
            <a:ext cx="8003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গতক্লাসের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পুনরালোচনা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2265" y="3210970"/>
            <a:ext cx="7750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পত্রিকার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শিরোনাম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কী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ছিল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9008" y="4911593"/>
            <a:ext cx="7024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মসলিন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শাড়ি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কীসের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ভিতরে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অনায়াসে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গলানো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NikoshBAN"/>
                <a:cs typeface="Times New Roman" panose="02020603050405020304" pitchFamily="18" charset="0"/>
              </a:rPr>
              <a:t>যেত</a:t>
            </a:r>
            <a:r>
              <a:rPr lang="en-US" sz="2800" b="1" dirty="0" smtClean="0">
                <a:latin typeface="NikoshBAN"/>
                <a:cs typeface="Times New Roman" panose="02020603050405020304" pitchFamily="18" charset="0"/>
              </a:rPr>
              <a:t>?    </a:t>
            </a:r>
            <a:endParaRPr lang="en-US" sz="2800" b="1" dirty="0">
              <a:latin typeface="NikoshB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128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3" grpId="0"/>
      <p:bldP spid="24" grpId="0" animBg="1"/>
      <p:bldP spid="26" grpId="0" animBg="1"/>
      <p:bldP spid="3" grpId="0"/>
      <p:bldP spid="1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7668" b="1331"/>
          <a:stretch/>
        </p:blipFill>
        <p:spPr>
          <a:xfrm>
            <a:off x="7818120" y="1238075"/>
            <a:ext cx="3768654" cy="4612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Horizontal Scroll 2"/>
          <p:cNvSpPr/>
          <p:nvPr/>
        </p:nvSpPr>
        <p:spPr>
          <a:xfrm>
            <a:off x="4937760" y="2606038"/>
            <a:ext cx="1859280" cy="1600200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৬৯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/>
              </a:rPr>
              <a:t>পৃষ্ঠা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r="6989" b="2032"/>
          <a:stretch/>
        </p:blipFill>
        <p:spPr>
          <a:xfrm>
            <a:off x="464820" y="992417"/>
            <a:ext cx="3840480" cy="5104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52900" y="349095"/>
            <a:ext cx="5897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আজকের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পাঠ্যাংশ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সরবে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পড়ো</a:t>
            </a:r>
            <a:r>
              <a:rPr lang="en-US" sz="2800" dirty="0" smtClean="0">
                <a:latin typeface="NikoshBAN" panose="02000000000000000000"/>
              </a:rPr>
              <a:t>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5300" y="2130771"/>
            <a:ext cx="422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পড়া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কেমন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হলো</a:t>
            </a:r>
            <a:r>
              <a:rPr lang="en-US" sz="3200" dirty="0" smtClean="0">
                <a:latin typeface="NikoshBAN" panose="02000000000000000000"/>
              </a:rPr>
              <a:t>?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2423158"/>
            <a:ext cx="6088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আরো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ভালো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করা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যায়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কি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না</a:t>
            </a:r>
            <a:r>
              <a:rPr lang="en-US" sz="3200" dirty="0" smtClean="0">
                <a:latin typeface="NikoshBAN" panose="02000000000000000000"/>
              </a:rPr>
              <a:t>?  </a:t>
            </a:r>
            <a:endParaRPr lang="en-US" sz="3200" dirty="0">
              <a:latin typeface="NikoshBAN" panose="0200000000000000000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1680" y="2669823"/>
            <a:ext cx="9195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/>
              </a:rPr>
              <a:t>কী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সমস্যা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নিজের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কাছে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মনে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বলে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তোমার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মনে</a:t>
            </a:r>
            <a:r>
              <a:rPr lang="en-US" sz="3200" dirty="0" smtClean="0">
                <a:latin typeface="NikoshBAN" panose="02000000000000000000"/>
              </a:rPr>
              <a:t> </a:t>
            </a:r>
            <a:r>
              <a:rPr lang="en-US" sz="3200" dirty="0" err="1" smtClean="0">
                <a:latin typeface="NikoshBAN" panose="02000000000000000000"/>
              </a:rPr>
              <a:t>হয়</a:t>
            </a:r>
            <a:r>
              <a:rPr lang="en-US" sz="3200" dirty="0" smtClean="0">
                <a:latin typeface="NikoshBAN" panose="02000000000000000000"/>
              </a:rPr>
              <a:t>?   </a:t>
            </a:r>
            <a:endParaRPr lang="en-US" sz="3200" dirty="0">
              <a:latin typeface="NikoshBAN" panose="0200000000000000000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78" y="2594722"/>
            <a:ext cx="10848237" cy="32563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5216" y="355122"/>
            <a:ext cx="2134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/>
              </a:rPr>
              <a:t>শিক্ষকের</a:t>
            </a:r>
            <a:r>
              <a:rPr lang="en-US" sz="2000" dirty="0" smtClean="0">
                <a:latin typeface="NikoshBAN" panose="02000000000000000000"/>
              </a:rPr>
              <a:t> </a:t>
            </a:r>
            <a:r>
              <a:rPr lang="en-US" sz="2000" dirty="0" err="1" smtClean="0">
                <a:latin typeface="NikoshBAN" panose="02000000000000000000"/>
              </a:rPr>
              <a:t>কাজ</a:t>
            </a:r>
            <a:r>
              <a:rPr lang="en-US" sz="2000" dirty="0" smtClean="0">
                <a:latin typeface="NikoshBAN" panose="02000000000000000000"/>
              </a:rPr>
              <a:t>   </a:t>
            </a:r>
            <a:endParaRPr lang="en-US" sz="2000" dirty="0">
              <a:latin typeface="NikoshBAN" panose="0200000000000000000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0034" y="417653"/>
            <a:ext cx="533400" cy="277798"/>
            <a:chOff x="2042160" y="594360"/>
            <a:chExt cx="533400" cy="277798"/>
          </a:xfrm>
        </p:grpSpPr>
        <p:sp>
          <p:nvSpPr>
            <p:cNvPr id="12" name="Rectangle 11"/>
            <p:cNvSpPr/>
            <p:nvPr/>
          </p:nvSpPr>
          <p:spPr>
            <a:xfrm>
              <a:off x="2042160" y="609137"/>
              <a:ext cx="502920" cy="24384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042160" y="594360"/>
              <a:ext cx="533400" cy="27779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2042160" y="610542"/>
              <a:ext cx="525780" cy="2415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90256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11793" y="4852738"/>
            <a:ext cx="6064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দৈনিক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সকাল-বিকালের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খবর</a:t>
            </a:r>
            <a:r>
              <a:rPr lang="en-US" sz="2800" dirty="0" smtClean="0">
                <a:latin typeface="NikoshBAN" panose="02000000000000000000"/>
              </a:rPr>
              <a:t>   </a:t>
            </a:r>
            <a:endParaRPr lang="en-US" sz="2800" dirty="0">
              <a:latin typeface="NikoshBAN" panose="020000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12" y="530542"/>
            <a:ext cx="3092767" cy="3613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92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2">
                <a:lumMod val="90000"/>
              </a:schemeClr>
            </a:gs>
            <a:gs pos="83000">
              <a:schemeClr val="bg2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7720" y="4349115"/>
            <a:ext cx="5775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ছোটদের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পাতা</a:t>
            </a:r>
            <a:r>
              <a:rPr lang="en-US" sz="2800" b="1" dirty="0" smtClean="0">
                <a:latin typeface="NikoshBAN" panose="02000000000000000000"/>
              </a:rPr>
              <a:t>   </a:t>
            </a:r>
            <a:endParaRPr lang="en-US" sz="2800" b="1" dirty="0">
              <a:latin typeface="NikoshBAN" panose="0200000000000000000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754380"/>
            <a:ext cx="4884964" cy="27355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32" y="754380"/>
            <a:ext cx="4884964" cy="27355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54" y="489585"/>
            <a:ext cx="6666599" cy="35947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038600" y="4442460"/>
            <a:ext cx="5775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/>
              </a:rPr>
              <a:t>ফিরে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এলো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ঢাকাই</a:t>
            </a:r>
            <a:r>
              <a:rPr lang="en-US" sz="2800" b="1" dirty="0" smtClean="0">
                <a:latin typeface="NikoshBAN" panose="02000000000000000000"/>
              </a:rPr>
              <a:t> </a:t>
            </a:r>
            <a:r>
              <a:rPr lang="en-US" sz="2800" b="1" dirty="0" err="1" smtClean="0">
                <a:latin typeface="NikoshBAN" panose="02000000000000000000"/>
              </a:rPr>
              <a:t>মসলিন</a:t>
            </a:r>
            <a:r>
              <a:rPr lang="en-US" sz="2800" b="1" dirty="0" smtClean="0">
                <a:latin typeface="NikoshBAN" panose="02000000000000000000"/>
              </a:rPr>
              <a:t>   </a:t>
            </a:r>
            <a:endParaRPr lang="en-US" sz="2800" b="1" dirty="0">
              <a:latin typeface="NikoshBA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483815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strips(down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99360" y="5405787"/>
            <a:ext cx="7421880" cy="522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/>
              </a:rPr>
              <a:t>বাংলার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পুরানো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এক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কাপড়ের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নাম</a:t>
            </a:r>
            <a:r>
              <a:rPr lang="en-US" sz="2800" dirty="0" smtClean="0">
                <a:latin typeface="NikoshBAN" panose="02000000000000000000"/>
              </a:rPr>
              <a:t> </a:t>
            </a:r>
            <a:r>
              <a:rPr lang="en-US" sz="2800" dirty="0" err="1" smtClean="0">
                <a:latin typeface="NikoshBAN" panose="02000000000000000000"/>
              </a:rPr>
              <a:t>মসলিন</a:t>
            </a:r>
            <a:r>
              <a:rPr lang="en-US" sz="2800" dirty="0" smtClean="0">
                <a:latin typeface="NikoshBAN" panose="02000000000000000000"/>
              </a:rPr>
              <a:t>।  </a:t>
            </a:r>
            <a:endParaRPr lang="en-US" sz="2800" dirty="0">
              <a:latin typeface="NikoshBAN" panose="0200000000000000000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08552"/>
            <a:ext cx="4693920" cy="4341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656592"/>
            <a:ext cx="4480559" cy="42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29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5568</TotalTime>
  <Words>420</Words>
  <Application>Microsoft Office PowerPoint</Application>
  <PresentationFormat>Widescreen</PresentationFormat>
  <Paragraphs>109</Paragraphs>
  <Slides>29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ABC-DhakaSoft-Normal</vt:lpstr>
      <vt:lpstr>Arial</vt:lpstr>
      <vt:lpstr>Calibri</vt:lpstr>
      <vt:lpstr>Calibri Light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WALTON</cp:lastModifiedBy>
  <cp:revision>433</cp:revision>
  <dcterms:created xsi:type="dcterms:W3CDTF">2021-07-26T10:09:43Z</dcterms:created>
  <dcterms:modified xsi:type="dcterms:W3CDTF">2026-07-22T08:17:20Z</dcterms:modified>
</cp:coreProperties>
</file>