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9" r:id="rId2"/>
    <p:sldId id="278" r:id="rId3"/>
    <p:sldId id="280" r:id="rId4"/>
    <p:sldId id="257" r:id="rId5"/>
    <p:sldId id="276" r:id="rId6"/>
    <p:sldId id="281" r:id="rId7"/>
    <p:sldId id="282" r:id="rId8"/>
    <p:sldId id="283" r:id="rId9"/>
    <p:sldId id="267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520700"/>
            <a:ext cx="96520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637763"/>
            <a:ext cx="966058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129907"/>
            <a:ext cx="5509918" cy="18756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20621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 smtClean="0">
                <a:solidFill>
                  <a:schemeClr val="tx1"/>
                </a:solidFill>
              </a:rPr>
              <a:t>প্রাকৃতিক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গ্যাসে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অ্যালকেনের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কোন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সদস্য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গুলো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উপস্থিত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থাকে</a:t>
            </a:r>
            <a:r>
              <a:rPr lang="en-US" sz="3200" dirty="0" smtClean="0">
                <a:solidFill>
                  <a:schemeClr val="tx1"/>
                </a:solidFill>
              </a:rPr>
              <a:t> ?</a:t>
            </a:r>
            <a:endParaRPr lang="en-US" sz="32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sz="3200" dirty="0" err="1" smtClean="0">
                <a:solidFill>
                  <a:schemeClr val="tx1"/>
                </a:solidFill>
              </a:rPr>
              <a:t>অ্যালকেনের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দহন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বিক্রিয়ায়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কি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উৎপন্ন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হয়</a:t>
            </a:r>
            <a:r>
              <a:rPr lang="en-US" sz="3200" dirty="0" smtClean="0">
                <a:solidFill>
                  <a:schemeClr val="tx1"/>
                </a:solidFill>
              </a:rPr>
              <a:t> ?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sz="3200" dirty="0" err="1" smtClean="0">
                <a:solidFill>
                  <a:schemeClr val="tx1"/>
                </a:solidFill>
              </a:rPr>
              <a:t>অ্যালকেনের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বিভিন্ন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সদস্য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সমগোত্রিয়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শ্রেনির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অন্তর্ভুক্ত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হবে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কি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না</a:t>
            </a:r>
            <a:r>
              <a:rPr lang="en-US" sz="3200" dirty="0" smtClean="0">
                <a:solidFill>
                  <a:schemeClr val="tx1"/>
                </a:solidFill>
              </a:rPr>
              <a:t>-  </a:t>
            </a:r>
            <a:r>
              <a:rPr lang="en-US" sz="3200" dirty="0" err="1" smtClean="0">
                <a:solidFill>
                  <a:schemeClr val="tx1"/>
                </a:solidFill>
              </a:rPr>
              <a:t>উদাহরন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দাও</a:t>
            </a:r>
            <a:r>
              <a:rPr lang="en-US" sz="3200" dirty="0" smtClean="0">
                <a:solidFill>
                  <a:schemeClr val="tx1"/>
                </a:solidFill>
              </a:rPr>
              <a:t>।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129907"/>
            <a:ext cx="4439479" cy="187566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3" y="499892"/>
            <a:ext cx="5510463" cy="16565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অ্যালকেনকে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প্যারাফিন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বলা</a:t>
            </a:r>
            <a:r>
              <a:rPr lang="en-US" sz="3200" dirty="0" smtClean="0"/>
              <a:t> </a:t>
            </a:r>
            <a:r>
              <a:rPr lang="en-US" sz="3200" dirty="0" err="1" smtClean="0"/>
              <a:t>হয়</a:t>
            </a:r>
            <a:r>
              <a:rPr lang="en-US" sz="3200" dirty="0" smtClean="0"/>
              <a:t>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 ?</a:t>
            </a:r>
            <a:endParaRPr lang="en-US" sz="3200" dirty="0"/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51" y="499892"/>
            <a:ext cx="3070232" cy="16565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4F6955C-7715-48E2-A186-A3F211429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2057182" y="542835"/>
            <a:ext cx="3591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/>
              <a:t>ধন্যবাদ</a:t>
            </a:r>
            <a:endParaRPr lang="en-US" sz="7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applause.wav"/>
          </p:stSnd>
        </p:sndAc>
      </p:transition>
    </mc:Choice>
    <mc:Fallback xmlns="">
      <p:transition spd="slow">
        <p:split orient="vert"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)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২২ /০৭/২০২৬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…………</a:t>
            </a:r>
          </a:p>
          <a:p>
            <a:pPr marL="0" indent="0">
              <a:buNone/>
            </a:pPr>
            <a:r>
              <a:rPr lang="en-US" dirty="0" smtClean="0"/>
              <a:t>০১) </a:t>
            </a:r>
            <a:r>
              <a:rPr lang="en-US" dirty="0" err="1" smtClean="0"/>
              <a:t>সম্পৃক্ত</a:t>
            </a:r>
            <a:r>
              <a:rPr lang="en-US" dirty="0" smtClean="0"/>
              <a:t> </a:t>
            </a:r>
            <a:r>
              <a:rPr lang="en-US" dirty="0" err="1" smtClean="0"/>
              <a:t>হাইড্রোকার্বন</a:t>
            </a:r>
            <a:r>
              <a:rPr lang="en-US" dirty="0" smtClean="0"/>
              <a:t> </a:t>
            </a:r>
            <a:r>
              <a:rPr lang="en-US" dirty="0" err="1" smtClean="0"/>
              <a:t>বা</a:t>
            </a:r>
            <a:r>
              <a:rPr lang="en-US" dirty="0" smtClean="0"/>
              <a:t> </a:t>
            </a:r>
            <a:r>
              <a:rPr lang="en-US" dirty="0" err="1" smtClean="0"/>
              <a:t>অ্যালকেন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r>
              <a:rPr lang="en-US" dirty="0" smtClean="0"/>
              <a:t>০২)</a:t>
            </a:r>
            <a:r>
              <a:rPr lang="en-US" dirty="0" err="1" smtClean="0"/>
              <a:t>অ্যালকেন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সাধারন</a:t>
            </a:r>
            <a:r>
              <a:rPr lang="en-US" dirty="0" smtClean="0"/>
              <a:t> </a:t>
            </a:r>
            <a:r>
              <a:rPr lang="en-US" dirty="0" err="1" smtClean="0"/>
              <a:t>সংকেত</a:t>
            </a:r>
            <a:r>
              <a:rPr lang="en-US" dirty="0" smtClean="0"/>
              <a:t> 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r>
              <a:rPr lang="en-US" dirty="0" smtClean="0"/>
              <a:t>০৩)</a:t>
            </a:r>
            <a:r>
              <a:rPr lang="en-US" dirty="0" err="1" smtClean="0"/>
              <a:t>অ্যালকেন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</a:t>
            </a:r>
            <a:r>
              <a:rPr lang="en-US" dirty="0" smtClean="0"/>
              <a:t> 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 </a:t>
            </a:r>
            <a:r>
              <a:rPr lang="en-US" dirty="0" err="1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r>
              <a:rPr lang="en-US" dirty="0" smtClean="0"/>
              <a:t>০৪)</a:t>
            </a:r>
            <a:r>
              <a:rPr lang="en-US" dirty="0" err="1" smtClean="0"/>
              <a:t>উর্টজ</a:t>
            </a:r>
            <a:r>
              <a:rPr lang="en-US" dirty="0" smtClean="0"/>
              <a:t> </a:t>
            </a:r>
            <a:r>
              <a:rPr lang="en-US" dirty="0" err="1" smtClean="0"/>
              <a:t>বিক্রিয়া</a:t>
            </a:r>
            <a:r>
              <a:rPr lang="en-US" dirty="0" smtClean="0"/>
              <a:t>, </a:t>
            </a:r>
            <a:r>
              <a:rPr lang="en-US" dirty="0" err="1" smtClean="0"/>
              <a:t>কার্বক্সিলেশন</a:t>
            </a:r>
            <a:r>
              <a:rPr lang="en-US" dirty="0" smtClean="0"/>
              <a:t> </a:t>
            </a:r>
            <a:r>
              <a:rPr lang="en-US" dirty="0" err="1" smtClean="0"/>
              <a:t>বিক্রিয়া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606097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298562" y="1718884"/>
            <a:ext cx="2808663" cy="28021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808663" y="0"/>
                </a:moveTo>
                <a:lnTo>
                  <a:pt x="2808663" y="140106"/>
                </a:lnTo>
                <a:lnTo>
                  <a:pt x="0" y="140106"/>
                </a:lnTo>
                <a:lnTo>
                  <a:pt x="0" y="28021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1353456" y="1999097"/>
            <a:ext cx="3890210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894174" y="3042028"/>
            <a:ext cx="1404388" cy="47108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404388" y="0"/>
                </a:moveTo>
                <a:lnTo>
                  <a:pt x="1404388" y="235540"/>
                </a:lnTo>
                <a:lnTo>
                  <a:pt x="0" y="235540"/>
                </a:lnTo>
                <a:lnTo>
                  <a:pt x="0" y="47108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 7"/>
          <p:cNvSpPr/>
          <p:nvPr/>
        </p:nvSpPr>
        <p:spPr>
          <a:xfrm>
            <a:off x="605587" y="3513109"/>
            <a:ext cx="2577173" cy="2223993"/>
          </a:xfrm>
          <a:custGeom>
            <a:avLst/>
            <a:gdLst>
              <a:gd name="connsiteX0" fmla="*/ 0 w 2577173"/>
              <a:gd name="connsiteY0" fmla="*/ 222399 h 2223993"/>
              <a:gd name="connsiteX1" fmla="*/ 222399 w 2577173"/>
              <a:gd name="connsiteY1" fmla="*/ 0 h 2223993"/>
              <a:gd name="connsiteX2" fmla="*/ 2354774 w 2577173"/>
              <a:gd name="connsiteY2" fmla="*/ 0 h 2223993"/>
              <a:gd name="connsiteX3" fmla="*/ 2577173 w 2577173"/>
              <a:gd name="connsiteY3" fmla="*/ 222399 h 2223993"/>
              <a:gd name="connsiteX4" fmla="*/ 2577173 w 2577173"/>
              <a:gd name="connsiteY4" fmla="*/ 2001594 h 2223993"/>
              <a:gd name="connsiteX5" fmla="*/ 2354774 w 2577173"/>
              <a:gd name="connsiteY5" fmla="*/ 2223993 h 2223993"/>
              <a:gd name="connsiteX6" fmla="*/ 222399 w 2577173"/>
              <a:gd name="connsiteY6" fmla="*/ 2223993 h 2223993"/>
              <a:gd name="connsiteX7" fmla="*/ 0 w 2577173"/>
              <a:gd name="connsiteY7" fmla="*/ 2001594 h 2223993"/>
              <a:gd name="connsiteX8" fmla="*/ 0 w 2577173"/>
              <a:gd name="connsiteY8" fmla="*/ 222399 h 222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7173" h="2223993">
                <a:moveTo>
                  <a:pt x="0" y="222399"/>
                </a:moveTo>
                <a:cubicBezTo>
                  <a:pt x="0" y="99571"/>
                  <a:pt x="99571" y="0"/>
                  <a:pt x="222399" y="0"/>
                </a:cubicBezTo>
                <a:lnTo>
                  <a:pt x="2354774" y="0"/>
                </a:lnTo>
                <a:cubicBezTo>
                  <a:pt x="2477602" y="0"/>
                  <a:pt x="2577173" y="99571"/>
                  <a:pt x="2577173" y="222399"/>
                </a:cubicBezTo>
                <a:lnTo>
                  <a:pt x="2577173" y="2001594"/>
                </a:lnTo>
                <a:cubicBezTo>
                  <a:pt x="2577173" y="2124422"/>
                  <a:pt x="2477602" y="2223993"/>
                  <a:pt x="2354774" y="2223993"/>
                </a:cubicBezTo>
                <a:lnTo>
                  <a:pt x="222399" y="2223993"/>
                </a:lnTo>
                <a:cubicBezTo>
                  <a:pt x="99571" y="2223993"/>
                  <a:pt x="0" y="2124422"/>
                  <a:pt x="0" y="2001594"/>
                </a:cubicBezTo>
                <a:lnTo>
                  <a:pt x="0" y="22239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56579" tIns="156579" rIns="156579" bIns="15657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সম্পৃক্ত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অ্য়ালকেন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98562" y="3042028"/>
            <a:ext cx="1439239" cy="47108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35540"/>
                </a:lnTo>
                <a:lnTo>
                  <a:pt x="1439239" y="235540"/>
                </a:lnTo>
                <a:lnTo>
                  <a:pt x="1439239" y="47108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 9"/>
          <p:cNvSpPr/>
          <p:nvPr/>
        </p:nvSpPr>
        <p:spPr>
          <a:xfrm>
            <a:off x="3484065" y="3513109"/>
            <a:ext cx="2507471" cy="2342680"/>
          </a:xfrm>
          <a:custGeom>
            <a:avLst/>
            <a:gdLst>
              <a:gd name="connsiteX0" fmla="*/ 0 w 2507471"/>
              <a:gd name="connsiteY0" fmla="*/ 234268 h 2342680"/>
              <a:gd name="connsiteX1" fmla="*/ 234268 w 2507471"/>
              <a:gd name="connsiteY1" fmla="*/ 0 h 2342680"/>
              <a:gd name="connsiteX2" fmla="*/ 2273203 w 2507471"/>
              <a:gd name="connsiteY2" fmla="*/ 0 h 2342680"/>
              <a:gd name="connsiteX3" fmla="*/ 2507471 w 2507471"/>
              <a:gd name="connsiteY3" fmla="*/ 234268 h 2342680"/>
              <a:gd name="connsiteX4" fmla="*/ 2507471 w 2507471"/>
              <a:gd name="connsiteY4" fmla="*/ 2108412 h 2342680"/>
              <a:gd name="connsiteX5" fmla="*/ 2273203 w 2507471"/>
              <a:gd name="connsiteY5" fmla="*/ 2342680 h 2342680"/>
              <a:gd name="connsiteX6" fmla="*/ 234268 w 2507471"/>
              <a:gd name="connsiteY6" fmla="*/ 2342680 h 2342680"/>
              <a:gd name="connsiteX7" fmla="*/ 0 w 2507471"/>
              <a:gd name="connsiteY7" fmla="*/ 2108412 h 2342680"/>
              <a:gd name="connsiteX8" fmla="*/ 0 w 2507471"/>
              <a:gd name="connsiteY8" fmla="*/ 234268 h 234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7471" h="2342680">
                <a:moveTo>
                  <a:pt x="0" y="234268"/>
                </a:moveTo>
                <a:cubicBezTo>
                  <a:pt x="0" y="104885"/>
                  <a:pt x="104885" y="0"/>
                  <a:pt x="234268" y="0"/>
                </a:cubicBezTo>
                <a:lnTo>
                  <a:pt x="2273203" y="0"/>
                </a:lnTo>
                <a:cubicBezTo>
                  <a:pt x="2402586" y="0"/>
                  <a:pt x="2507471" y="104885"/>
                  <a:pt x="2507471" y="234268"/>
                </a:cubicBezTo>
                <a:lnTo>
                  <a:pt x="2507471" y="2108412"/>
                </a:lnTo>
                <a:cubicBezTo>
                  <a:pt x="2507471" y="2237795"/>
                  <a:pt x="2402586" y="2342680"/>
                  <a:pt x="2273203" y="2342680"/>
                </a:cubicBezTo>
                <a:lnTo>
                  <a:pt x="234268" y="2342680"/>
                </a:lnTo>
                <a:cubicBezTo>
                  <a:pt x="104885" y="2342680"/>
                  <a:pt x="0" y="2237795"/>
                  <a:pt x="0" y="2108412"/>
                </a:cubicBezTo>
                <a:lnTo>
                  <a:pt x="0" y="234268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60055" tIns="160055" rIns="160055" bIns="16005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অসম্পৃক্ত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6107225" y="1718884"/>
            <a:ext cx="2849334" cy="3140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57043"/>
                </a:lnTo>
                <a:lnTo>
                  <a:pt x="2849334" y="157043"/>
                </a:lnTo>
                <a:lnTo>
                  <a:pt x="2849334" y="31408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6968845" y="2032971"/>
            <a:ext cx="3975429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বদ্ধ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987593" y="606097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469257" y="1999097"/>
            <a:ext cx="3890210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74473" y="3513109"/>
            <a:ext cx="2577173" cy="2223993"/>
          </a:xfrm>
          <a:custGeom>
            <a:avLst/>
            <a:gdLst>
              <a:gd name="connsiteX0" fmla="*/ 0 w 2577173"/>
              <a:gd name="connsiteY0" fmla="*/ 222399 h 2223993"/>
              <a:gd name="connsiteX1" fmla="*/ 222399 w 2577173"/>
              <a:gd name="connsiteY1" fmla="*/ 0 h 2223993"/>
              <a:gd name="connsiteX2" fmla="*/ 2354774 w 2577173"/>
              <a:gd name="connsiteY2" fmla="*/ 0 h 2223993"/>
              <a:gd name="connsiteX3" fmla="*/ 2577173 w 2577173"/>
              <a:gd name="connsiteY3" fmla="*/ 222399 h 2223993"/>
              <a:gd name="connsiteX4" fmla="*/ 2577173 w 2577173"/>
              <a:gd name="connsiteY4" fmla="*/ 2001594 h 2223993"/>
              <a:gd name="connsiteX5" fmla="*/ 2354774 w 2577173"/>
              <a:gd name="connsiteY5" fmla="*/ 2223993 h 2223993"/>
              <a:gd name="connsiteX6" fmla="*/ 222399 w 2577173"/>
              <a:gd name="connsiteY6" fmla="*/ 2223993 h 2223993"/>
              <a:gd name="connsiteX7" fmla="*/ 0 w 2577173"/>
              <a:gd name="connsiteY7" fmla="*/ 2001594 h 2223993"/>
              <a:gd name="connsiteX8" fmla="*/ 0 w 2577173"/>
              <a:gd name="connsiteY8" fmla="*/ 222399 h 222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7173" h="2223993">
                <a:moveTo>
                  <a:pt x="0" y="222399"/>
                </a:moveTo>
                <a:cubicBezTo>
                  <a:pt x="0" y="99571"/>
                  <a:pt x="99571" y="0"/>
                  <a:pt x="222399" y="0"/>
                </a:cubicBezTo>
                <a:lnTo>
                  <a:pt x="2354774" y="0"/>
                </a:lnTo>
                <a:cubicBezTo>
                  <a:pt x="2477602" y="0"/>
                  <a:pt x="2577173" y="99571"/>
                  <a:pt x="2577173" y="222399"/>
                </a:cubicBezTo>
                <a:lnTo>
                  <a:pt x="2577173" y="2001594"/>
                </a:lnTo>
                <a:cubicBezTo>
                  <a:pt x="2577173" y="2124422"/>
                  <a:pt x="2477602" y="2223993"/>
                  <a:pt x="2354774" y="2223993"/>
                </a:cubicBezTo>
                <a:lnTo>
                  <a:pt x="222399" y="2223993"/>
                </a:lnTo>
                <a:cubicBezTo>
                  <a:pt x="99571" y="2223993"/>
                  <a:pt x="0" y="2124422"/>
                  <a:pt x="0" y="2001594"/>
                </a:cubicBezTo>
                <a:lnTo>
                  <a:pt x="0" y="22239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56579" tIns="156579" rIns="156579" bIns="15657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সম্পৃক্ত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অ্য়ালকেন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3599866" y="3513109"/>
            <a:ext cx="2507471" cy="2342680"/>
          </a:xfrm>
          <a:custGeom>
            <a:avLst/>
            <a:gdLst>
              <a:gd name="connsiteX0" fmla="*/ 0 w 2507471"/>
              <a:gd name="connsiteY0" fmla="*/ 234268 h 2342680"/>
              <a:gd name="connsiteX1" fmla="*/ 234268 w 2507471"/>
              <a:gd name="connsiteY1" fmla="*/ 0 h 2342680"/>
              <a:gd name="connsiteX2" fmla="*/ 2273203 w 2507471"/>
              <a:gd name="connsiteY2" fmla="*/ 0 h 2342680"/>
              <a:gd name="connsiteX3" fmla="*/ 2507471 w 2507471"/>
              <a:gd name="connsiteY3" fmla="*/ 234268 h 2342680"/>
              <a:gd name="connsiteX4" fmla="*/ 2507471 w 2507471"/>
              <a:gd name="connsiteY4" fmla="*/ 2108412 h 2342680"/>
              <a:gd name="connsiteX5" fmla="*/ 2273203 w 2507471"/>
              <a:gd name="connsiteY5" fmla="*/ 2342680 h 2342680"/>
              <a:gd name="connsiteX6" fmla="*/ 234268 w 2507471"/>
              <a:gd name="connsiteY6" fmla="*/ 2342680 h 2342680"/>
              <a:gd name="connsiteX7" fmla="*/ 0 w 2507471"/>
              <a:gd name="connsiteY7" fmla="*/ 2108412 h 2342680"/>
              <a:gd name="connsiteX8" fmla="*/ 0 w 2507471"/>
              <a:gd name="connsiteY8" fmla="*/ 234268 h 234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7471" h="2342680">
                <a:moveTo>
                  <a:pt x="0" y="234268"/>
                </a:moveTo>
                <a:cubicBezTo>
                  <a:pt x="0" y="104885"/>
                  <a:pt x="104885" y="0"/>
                  <a:pt x="234268" y="0"/>
                </a:cubicBezTo>
                <a:lnTo>
                  <a:pt x="2273203" y="0"/>
                </a:lnTo>
                <a:cubicBezTo>
                  <a:pt x="2402586" y="0"/>
                  <a:pt x="2507471" y="104885"/>
                  <a:pt x="2507471" y="234268"/>
                </a:cubicBezTo>
                <a:lnTo>
                  <a:pt x="2507471" y="2108412"/>
                </a:lnTo>
                <a:cubicBezTo>
                  <a:pt x="2507471" y="2237795"/>
                  <a:pt x="2402586" y="2342680"/>
                  <a:pt x="2273203" y="2342680"/>
                </a:cubicBezTo>
                <a:lnTo>
                  <a:pt x="234268" y="2342680"/>
                </a:lnTo>
                <a:cubicBezTo>
                  <a:pt x="104885" y="2342680"/>
                  <a:pt x="0" y="2237795"/>
                  <a:pt x="0" y="2108412"/>
                </a:cubicBezTo>
                <a:lnTo>
                  <a:pt x="0" y="234268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60055" tIns="160055" rIns="160055" bIns="16005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অসম্পৃক্ত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হাইড্রোকার্বন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084646" y="2032971"/>
            <a:ext cx="3975429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13888" y="547489"/>
            <a:ext cx="10446187" cy="5249692"/>
            <a:chOff x="605758" y="606097"/>
            <a:chExt cx="10446187" cy="5249692"/>
          </a:xfrm>
        </p:grpSpPr>
        <p:sp>
          <p:nvSpPr>
            <p:cNvPr id="22" name="Freeform 21"/>
            <p:cNvSpPr/>
            <p:nvPr/>
          </p:nvSpPr>
          <p:spPr>
            <a:xfrm>
              <a:off x="3871792" y="606097"/>
              <a:ext cx="4586667" cy="1112786"/>
            </a:xfrm>
            <a:custGeom>
              <a:avLst/>
              <a:gdLst>
                <a:gd name="connsiteX0" fmla="*/ 0 w 4470865"/>
                <a:gd name="connsiteY0" fmla="*/ 111279 h 1112786"/>
                <a:gd name="connsiteX1" fmla="*/ 111279 w 4470865"/>
                <a:gd name="connsiteY1" fmla="*/ 0 h 1112786"/>
                <a:gd name="connsiteX2" fmla="*/ 4359586 w 4470865"/>
                <a:gd name="connsiteY2" fmla="*/ 0 h 1112786"/>
                <a:gd name="connsiteX3" fmla="*/ 4470865 w 4470865"/>
                <a:gd name="connsiteY3" fmla="*/ 111279 h 1112786"/>
                <a:gd name="connsiteX4" fmla="*/ 4470865 w 4470865"/>
                <a:gd name="connsiteY4" fmla="*/ 1001507 h 1112786"/>
                <a:gd name="connsiteX5" fmla="*/ 4359586 w 4470865"/>
                <a:gd name="connsiteY5" fmla="*/ 1112786 h 1112786"/>
                <a:gd name="connsiteX6" fmla="*/ 111279 w 4470865"/>
                <a:gd name="connsiteY6" fmla="*/ 1112786 h 1112786"/>
                <a:gd name="connsiteX7" fmla="*/ 0 w 4470865"/>
                <a:gd name="connsiteY7" fmla="*/ 1001507 h 1112786"/>
                <a:gd name="connsiteX8" fmla="*/ 0 w 4470865"/>
                <a:gd name="connsiteY8" fmla="*/ 111279 h 1112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865" h="1112786">
                  <a:moveTo>
                    <a:pt x="0" y="111279"/>
                  </a:moveTo>
                  <a:cubicBezTo>
                    <a:pt x="0" y="49821"/>
                    <a:pt x="49821" y="0"/>
                    <a:pt x="111279" y="0"/>
                  </a:cubicBezTo>
                  <a:lnTo>
                    <a:pt x="4359586" y="0"/>
                  </a:lnTo>
                  <a:cubicBezTo>
                    <a:pt x="4421044" y="0"/>
                    <a:pt x="4470865" y="49821"/>
                    <a:pt x="4470865" y="111279"/>
                  </a:cubicBezTo>
                  <a:lnTo>
                    <a:pt x="4470865" y="1001507"/>
                  </a:lnTo>
                  <a:cubicBezTo>
                    <a:pt x="4470865" y="1062965"/>
                    <a:pt x="4421044" y="1112786"/>
                    <a:pt x="4359586" y="1112786"/>
                  </a:cubicBezTo>
                  <a:lnTo>
                    <a:pt x="111279" y="1112786"/>
                  </a:lnTo>
                  <a:cubicBezTo>
                    <a:pt x="49821" y="1112786"/>
                    <a:pt x="0" y="1062965"/>
                    <a:pt x="0" y="1001507"/>
                  </a:cubicBezTo>
                  <a:lnTo>
                    <a:pt x="0" y="111279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54512" tIns="154512" rIns="154512" bIns="15451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হাইড্রোকার্বন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353456" y="1999097"/>
              <a:ext cx="4006012" cy="1042930"/>
            </a:xfrm>
            <a:custGeom>
              <a:avLst/>
              <a:gdLst>
                <a:gd name="connsiteX0" fmla="*/ 0 w 3890210"/>
                <a:gd name="connsiteY0" fmla="*/ 104293 h 1042930"/>
                <a:gd name="connsiteX1" fmla="*/ 104293 w 3890210"/>
                <a:gd name="connsiteY1" fmla="*/ 0 h 1042930"/>
                <a:gd name="connsiteX2" fmla="*/ 3785917 w 3890210"/>
                <a:gd name="connsiteY2" fmla="*/ 0 h 1042930"/>
                <a:gd name="connsiteX3" fmla="*/ 3890210 w 3890210"/>
                <a:gd name="connsiteY3" fmla="*/ 104293 h 1042930"/>
                <a:gd name="connsiteX4" fmla="*/ 3890210 w 3890210"/>
                <a:gd name="connsiteY4" fmla="*/ 938637 h 1042930"/>
                <a:gd name="connsiteX5" fmla="*/ 3785917 w 3890210"/>
                <a:gd name="connsiteY5" fmla="*/ 1042930 h 1042930"/>
                <a:gd name="connsiteX6" fmla="*/ 104293 w 3890210"/>
                <a:gd name="connsiteY6" fmla="*/ 1042930 h 1042930"/>
                <a:gd name="connsiteX7" fmla="*/ 0 w 3890210"/>
                <a:gd name="connsiteY7" fmla="*/ 938637 h 1042930"/>
                <a:gd name="connsiteX8" fmla="*/ 0 w 3890210"/>
                <a:gd name="connsiteY8" fmla="*/ 104293 h 104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0210" h="1042930">
                  <a:moveTo>
                    <a:pt x="0" y="104293"/>
                  </a:moveTo>
                  <a:cubicBezTo>
                    <a:pt x="0" y="46694"/>
                    <a:pt x="46694" y="0"/>
                    <a:pt x="104293" y="0"/>
                  </a:cubicBezTo>
                  <a:lnTo>
                    <a:pt x="3785917" y="0"/>
                  </a:lnTo>
                  <a:cubicBezTo>
                    <a:pt x="3843516" y="0"/>
                    <a:pt x="3890210" y="46694"/>
                    <a:pt x="3890210" y="104293"/>
                  </a:cubicBezTo>
                  <a:lnTo>
                    <a:pt x="3890210" y="938637"/>
                  </a:lnTo>
                  <a:cubicBezTo>
                    <a:pt x="3890210" y="996236"/>
                    <a:pt x="3843516" y="1042930"/>
                    <a:pt x="3785917" y="1042930"/>
                  </a:cubicBezTo>
                  <a:lnTo>
                    <a:pt x="104293" y="1042930"/>
                  </a:lnTo>
                  <a:cubicBezTo>
                    <a:pt x="46694" y="1042930"/>
                    <a:pt x="0" y="996236"/>
                    <a:pt x="0" y="938637"/>
                  </a:cubicBezTo>
                  <a:lnTo>
                    <a:pt x="0" y="104293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52466" tIns="152466" rIns="152466" bIns="152466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মুক্ত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শিকল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হাইড্রোকার্বন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605758" y="3513109"/>
              <a:ext cx="2808604" cy="2223993"/>
            </a:xfrm>
            <a:custGeom>
              <a:avLst/>
              <a:gdLst>
                <a:gd name="connsiteX0" fmla="*/ 0 w 2577173"/>
                <a:gd name="connsiteY0" fmla="*/ 222399 h 2223993"/>
                <a:gd name="connsiteX1" fmla="*/ 222399 w 2577173"/>
                <a:gd name="connsiteY1" fmla="*/ 0 h 2223993"/>
                <a:gd name="connsiteX2" fmla="*/ 2354774 w 2577173"/>
                <a:gd name="connsiteY2" fmla="*/ 0 h 2223993"/>
                <a:gd name="connsiteX3" fmla="*/ 2577173 w 2577173"/>
                <a:gd name="connsiteY3" fmla="*/ 222399 h 2223993"/>
                <a:gd name="connsiteX4" fmla="*/ 2577173 w 2577173"/>
                <a:gd name="connsiteY4" fmla="*/ 2001594 h 2223993"/>
                <a:gd name="connsiteX5" fmla="*/ 2354774 w 2577173"/>
                <a:gd name="connsiteY5" fmla="*/ 2223993 h 2223993"/>
                <a:gd name="connsiteX6" fmla="*/ 222399 w 2577173"/>
                <a:gd name="connsiteY6" fmla="*/ 2223993 h 2223993"/>
                <a:gd name="connsiteX7" fmla="*/ 0 w 2577173"/>
                <a:gd name="connsiteY7" fmla="*/ 2001594 h 2223993"/>
                <a:gd name="connsiteX8" fmla="*/ 0 w 2577173"/>
                <a:gd name="connsiteY8" fmla="*/ 222399 h 222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7173" h="2223993">
                  <a:moveTo>
                    <a:pt x="0" y="222399"/>
                  </a:moveTo>
                  <a:cubicBezTo>
                    <a:pt x="0" y="99571"/>
                    <a:pt x="99571" y="0"/>
                    <a:pt x="222399" y="0"/>
                  </a:cubicBezTo>
                  <a:lnTo>
                    <a:pt x="2354774" y="0"/>
                  </a:lnTo>
                  <a:cubicBezTo>
                    <a:pt x="2477602" y="0"/>
                    <a:pt x="2577173" y="99571"/>
                    <a:pt x="2577173" y="222399"/>
                  </a:cubicBezTo>
                  <a:lnTo>
                    <a:pt x="2577173" y="2001594"/>
                  </a:lnTo>
                  <a:cubicBezTo>
                    <a:pt x="2577173" y="2124422"/>
                    <a:pt x="2477602" y="2223993"/>
                    <a:pt x="2354774" y="2223993"/>
                  </a:cubicBezTo>
                  <a:lnTo>
                    <a:pt x="222399" y="2223993"/>
                  </a:lnTo>
                  <a:cubicBezTo>
                    <a:pt x="99571" y="2223993"/>
                    <a:pt x="0" y="2124422"/>
                    <a:pt x="0" y="2001594"/>
                  </a:cubicBezTo>
                  <a:lnTo>
                    <a:pt x="0" y="222399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56579" tIns="156579" rIns="156579" bIns="156579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সম্পৃক্ত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হাইড্রোকার্বন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অ্য়ালকেন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484065" y="3513109"/>
              <a:ext cx="2623273" cy="2342680"/>
            </a:xfrm>
            <a:custGeom>
              <a:avLst/>
              <a:gdLst>
                <a:gd name="connsiteX0" fmla="*/ 0 w 2507471"/>
                <a:gd name="connsiteY0" fmla="*/ 234268 h 2342680"/>
                <a:gd name="connsiteX1" fmla="*/ 234268 w 2507471"/>
                <a:gd name="connsiteY1" fmla="*/ 0 h 2342680"/>
                <a:gd name="connsiteX2" fmla="*/ 2273203 w 2507471"/>
                <a:gd name="connsiteY2" fmla="*/ 0 h 2342680"/>
                <a:gd name="connsiteX3" fmla="*/ 2507471 w 2507471"/>
                <a:gd name="connsiteY3" fmla="*/ 234268 h 2342680"/>
                <a:gd name="connsiteX4" fmla="*/ 2507471 w 2507471"/>
                <a:gd name="connsiteY4" fmla="*/ 2108412 h 2342680"/>
                <a:gd name="connsiteX5" fmla="*/ 2273203 w 2507471"/>
                <a:gd name="connsiteY5" fmla="*/ 2342680 h 2342680"/>
                <a:gd name="connsiteX6" fmla="*/ 234268 w 2507471"/>
                <a:gd name="connsiteY6" fmla="*/ 2342680 h 2342680"/>
                <a:gd name="connsiteX7" fmla="*/ 0 w 2507471"/>
                <a:gd name="connsiteY7" fmla="*/ 2108412 h 2342680"/>
                <a:gd name="connsiteX8" fmla="*/ 0 w 2507471"/>
                <a:gd name="connsiteY8" fmla="*/ 234268 h 23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7471" h="2342680">
                  <a:moveTo>
                    <a:pt x="0" y="234268"/>
                  </a:moveTo>
                  <a:cubicBezTo>
                    <a:pt x="0" y="104885"/>
                    <a:pt x="104885" y="0"/>
                    <a:pt x="234268" y="0"/>
                  </a:cubicBezTo>
                  <a:lnTo>
                    <a:pt x="2273203" y="0"/>
                  </a:lnTo>
                  <a:cubicBezTo>
                    <a:pt x="2402586" y="0"/>
                    <a:pt x="2507471" y="104885"/>
                    <a:pt x="2507471" y="234268"/>
                  </a:cubicBezTo>
                  <a:lnTo>
                    <a:pt x="2507471" y="2108412"/>
                  </a:lnTo>
                  <a:cubicBezTo>
                    <a:pt x="2507471" y="2237795"/>
                    <a:pt x="2402586" y="2342680"/>
                    <a:pt x="2273203" y="2342680"/>
                  </a:cubicBezTo>
                  <a:lnTo>
                    <a:pt x="234268" y="2342680"/>
                  </a:lnTo>
                  <a:cubicBezTo>
                    <a:pt x="104885" y="2342680"/>
                    <a:pt x="0" y="2237795"/>
                    <a:pt x="0" y="2108412"/>
                  </a:cubicBezTo>
                  <a:lnTo>
                    <a:pt x="0" y="234268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60055" tIns="160055" rIns="160055" bIns="160055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অসম্পৃক্ত</a:t>
              </a:r>
              <a:r>
                <a:rPr lang="en-US" sz="24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হাইড্রোকার্বন</a:t>
              </a:r>
              <a:r>
                <a:rPr lang="en-US" sz="24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6960714" y="2105043"/>
              <a:ext cx="4091231" cy="936985"/>
            </a:xfrm>
            <a:custGeom>
              <a:avLst/>
              <a:gdLst>
                <a:gd name="connsiteX0" fmla="*/ 0 w 3975429"/>
                <a:gd name="connsiteY0" fmla="*/ 93699 h 936985"/>
                <a:gd name="connsiteX1" fmla="*/ 93699 w 3975429"/>
                <a:gd name="connsiteY1" fmla="*/ 0 h 936985"/>
                <a:gd name="connsiteX2" fmla="*/ 3881731 w 3975429"/>
                <a:gd name="connsiteY2" fmla="*/ 0 h 936985"/>
                <a:gd name="connsiteX3" fmla="*/ 3975430 w 3975429"/>
                <a:gd name="connsiteY3" fmla="*/ 93699 h 936985"/>
                <a:gd name="connsiteX4" fmla="*/ 3975429 w 3975429"/>
                <a:gd name="connsiteY4" fmla="*/ 843287 h 936985"/>
                <a:gd name="connsiteX5" fmla="*/ 3881730 w 3975429"/>
                <a:gd name="connsiteY5" fmla="*/ 936986 h 936985"/>
                <a:gd name="connsiteX6" fmla="*/ 93699 w 3975429"/>
                <a:gd name="connsiteY6" fmla="*/ 936985 h 936985"/>
                <a:gd name="connsiteX7" fmla="*/ 0 w 3975429"/>
                <a:gd name="connsiteY7" fmla="*/ 843286 h 936985"/>
                <a:gd name="connsiteX8" fmla="*/ 0 w 3975429"/>
                <a:gd name="connsiteY8" fmla="*/ 93699 h 93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75429" h="936985">
                  <a:moveTo>
                    <a:pt x="0" y="93699"/>
                  </a:moveTo>
                  <a:cubicBezTo>
                    <a:pt x="0" y="41950"/>
                    <a:pt x="41950" y="0"/>
                    <a:pt x="93699" y="0"/>
                  </a:cubicBezTo>
                  <a:lnTo>
                    <a:pt x="3881731" y="0"/>
                  </a:lnTo>
                  <a:cubicBezTo>
                    <a:pt x="3933480" y="0"/>
                    <a:pt x="3975430" y="41950"/>
                    <a:pt x="3975430" y="93699"/>
                  </a:cubicBezTo>
                  <a:cubicBezTo>
                    <a:pt x="3975430" y="343562"/>
                    <a:pt x="3975429" y="593424"/>
                    <a:pt x="3975429" y="843287"/>
                  </a:cubicBezTo>
                  <a:cubicBezTo>
                    <a:pt x="3975429" y="895036"/>
                    <a:pt x="3933479" y="936986"/>
                    <a:pt x="3881730" y="936986"/>
                  </a:cubicBezTo>
                  <a:lnTo>
                    <a:pt x="93699" y="936985"/>
                  </a:lnTo>
                  <a:cubicBezTo>
                    <a:pt x="41950" y="936985"/>
                    <a:pt x="0" y="895035"/>
                    <a:pt x="0" y="843286"/>
                  </a:cubicBezTo>
                  <a:lnTo>
                    <a:pt x="0" y="93699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49363" tIns="149363" rIns="149363" bIns="149363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বদ্ধ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শিকল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হাইড্রোকার্বন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921094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অ্যালকেন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বা</a:t>
            </a:r>
            <a:r>
              <a:rPr lang="en-US" sz="3200" dirty="0" smtClean="0"/>
              <a:t> </a:t>
            </a:r>
            <a:r>
              <a:rPr lang="en-US" sz="3200" dirty="0" err="1" smtClean="0"/>
              <a:t>সম্পৃক্ত</a:t>
            </a:r>
            <a:r>
              <a:rPr lang="en-US" sz="3200" dirty="0" smtClean="0"/>
              <a:t> </a:t>
            </a:r>
            <a:r>
              <a:rPr lang="en-US" sz="3200" dirty="0" err="1" smtClean="0"/>
              <a:t>হাইড্রোকার্বন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কি</a:t>
            </a:r>
            <a:r>
              <a:rPr lang="en-US" sz="3200" dirty="0" smtClean="0"/>
              <a:t>?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146221"/>
            <a:ext cx="12192000" cy="57117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অ্যালকেন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ডিকার্বক্সিলেশন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)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কার্বক্সিলিক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এসিডের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সোডিয়াম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লবনের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সোডালাইমসহ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তাপ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দিলে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CO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অপসারিত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অ্যালকেন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এই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/>
                  <a:t>ডিকার্বক্সিলেশন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বিক্রিয়া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বলে</a:t>
                </a:r>
                <a:r>
                  <a:rPr lang="en-US" sz="3600" dirty="0" smtClean="0"/>
                  <a:t>। 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RCOONa+NaOH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CaO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R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Na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CO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CaO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উদাহরনঃ</a:t>
                </a:r>
                <a:endParaRPr lang="en-US" sz="36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1.CH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COONa+NaOH(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CaO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CH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Na</m:t>
                    </m:r>
                    <m:r>
                      <a:rPr lang="en-US" sz="4000" baseline="-25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CO</m:t>
                    </m:r>
                    <m:r>
                      <a:rPr lang="en-US" sz="4000" baseline="-25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CaO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2.C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COONa+NaOH(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CaO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nor/>
                      </m:rPr>
                      <a:rPr lang="en-US" sz="40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rPr>
                      <m:t>C</m:t>
                    </m:r>
                    <m:r>
                      <m:rPr>
                        <m:nor/>
                      </m:rPr>
                      <a:rPr lang="en-US" sz="4000" baseline="-250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US" sz="40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rPr>
                      <m:t>H</m:t>
                    </m:r>
                    <m:r>
                      <m:rPr>
                        <m:nor/>
                      </m:rPr>
                      <a:rPr lang="en-US" sz="4000" b="0" i="0" baseline="-25000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rPr>
                      <m:t>6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Na</m:t>
                    </m:r>
                    <m:r>
                      <a:rPr lang="en-US" sz="4000" baseline="-25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CO</m:t>
                    </m:r>
                    <m:r>
                      <a:rPr lang="en-US" sz="4000" baseline="-25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CaO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1689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অ্যালকেন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উর্টজ</a:t>
            </a:r>
            <a:r>
              <a:rPr lang="en-US" sz="3200" dirty="0" smtClean="0"/>
              <a:t> 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)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শুষ্ক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ইথারের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উপস্থিতিতে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হ্যালাইড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ধাতব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সোডিয়াম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উচ্চতর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অ্যালকেন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এই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/>
                  <a:t>উর্টজ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বিক্রিয়া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বলে</a:t>
                </a:r>
                <a:r>
                  <a:rPr lang="en-US" sz="3600" dirty="0" smtClean="0"/>
                  <a:t>। 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2RX+Na   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শুষ্ক</m:t>
                    </m:r>
                    <m:r>
                      <a:rPr lang="en-US" sz="18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18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ইথার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R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R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NaX</m:t>
                    </m:r>
                  </m:oMath>
                </a14:m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উদাহরনঃ</a:t>
                </a:r>
                <a:endParaRPr lang="en-US" sz="36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Cl+Na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শুষ্ক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ইথার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NaCl</a:t>
                </a:r>
                <a:endParaRPr lang="en-US" sz="4000" baseline="-25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2910624" y="4984117"/>
            <a:ext cx="1184856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318196" y="3384990"/>
            <a:ext cx="1184856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49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অ্যালকেন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ক্লিমেনসন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বিজারন</a:t>
            </a:r>
            <a:r>
              <a:rPr lang="en-US" sz="3200" dirty="0" smtClean="0"/>
              <a:t> 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)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Zn-Hg ও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গাড়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HCl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উপস্থিতিতে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কার্বনিল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বিজারিত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অ্যালকেন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এই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বিক্রিয়াকে</a:t>
                </a:r>
                <a:r>
                  <a:rPr lang="en-US" sz="3600" dirty="0" smtClean="0"/>
                  <a:t> </a:t>
                </a:r>
                <a:r>
                  <a:rPr lang="en-US" sz="3600" dirty="0" err="1"/>
                  <a:t>ক্লিমেনসন</a:t>
                </a:r>
                <a:r>
                  <a:rPr lang="en-US" sz="3600" dirty="0"/>
                  <a:t> </a:t>
                </a:r>
                <a:r>
                  <a:rPr lang="en-US" sz="3600" dirty="0" err="1"/>
                  <a:t>বিজারন</a:t>
                </a:r>
                <a:r>
                  <a:rPr lang="en-US" sz="3600" dirty="0"/>
                  <a:t>  </a:t>
                </a:r>
                <a:r>
                  <a:rPr lang="en-US" sz="3600" dirty="0" err="1" smtClean="0"/>
                  <a:t>বিক্রিয়া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বলে</a:t>
                </a:r>
                <a:r>
                  <a:rPr lang="en-US" sz="3600" dirty="0" smtClean="0"/>
                  <a:t>। 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RCOCH</a:t>
                </a:r>
                <a:r>
                  <a:rPr lang="en-US" sz="3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+[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] </m:t>
                    </m:r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RCH</m:t>
                    </m:r>
                    <m:r>
                      <a:rPr lang="en-US" sz="32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CH</m:t>
                    </m:r>
                    <m:r>
                      <a:rPr lang="en-US" sz="32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</m:oMath>
                </a14:m>
                <a:r>
                  <a:rPr lang="en-US" sz="32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(Zn-Hg 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ও গাড় HCl </a:t>
                </a:r>
                <a:r>
                  <a:rPr lang="en-US" sz="32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উপস্থিতিতে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:endParaRPr lang="en-US" sz="32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49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5335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অ্যালকেনের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সাধারন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সংকেত</a:t>
            </a:r>
            <a:r>
              <a:rPr lang="en-US" sz="4000" dirty="0" smtClean="0"/>
              <a:t> 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প্যারাফিন</a:t>
            </a:r>
            <a:r>
              <a:rPr lang="en-US" sz="4000" dirty="0" smtClean="0"/>
              <a:t>  </a:t>
            </a:r>
            <a:r>
              <a:rPr lang="en-US" sz="4000" dirty="0" err="1"/>
              <a:t>কি</a:t>
            </a:r>
            <a:r>
              <a:rPr lang="en-US" sz="4000" dirty="0"/>
              <a:t>?</a:t>
            </a:r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:a16="http://schemas.microsoft.com/office/drawing/2014/main" xmlns="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486</Words>
  <Application>Microsoft Office PowerPoint</Application>
  <PresentationFormat>Custom</PresentationFormat>
  <Paragraphs>97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শিখনফল</vt:lpstr>
      <vt:lpstr>PowerPoint Presentation</vt:lpstr>
      <vt:lpstr>অ্যালকেন বা সম্পৃক্ত হাইড্রোকার্বন কি?  </vt:lpstr>
      <vt:lpstr>অ্যালকেন প্রস্তুতিঃ (ডিকার্বক্সিলেশন বিক্রিয়া )   </vt:lpstr>
      <vt:lpstr>অ্যালকেন প্রস্তুতিঃ (উর্টজ  বিক্রিয়া )   </vt:lpstr>
      <vt:lpstr>অ্যালকেন প্রস্তুতিঃ (ক্লিমেনসন বিজারন  বিক্রিয়া )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102</cp:revision>
  <dcterms:created xsi:type="dcterms:W3CDTF">2020-09-24T12:45:01Z</dcterms:created>
  <dcterms:modified xsi:type="dcterms:W3CDTF">2026-07-22T01:29:51Z</dcterms:modified>
</cp:coreProperties>
</file>