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3" r:id="rId2"/>
    <p:sldId id="265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951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904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9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463040" y="4663440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3160643" y="271439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600" dirty="0" smtClean="0">
                <a:solidFill>
                  <a:srgbClr val="FFFF00"/>
                </a:solidFill>
                <a:latin typeface="Nikosh" pitchFamily="34" charset="0"/>
                <a:cs typeface="Nikosh" pitchFamily="34" charset="-120"/>
              </a:rPr>
              <a:t>আখিরাত 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000044" y="3234236"/>
            <a:ext cx="9875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 smtClean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ইসলাম শিক্ষা,অষ্টম </a:t>
            </a:r>
            <a:r>
              <a:rPr lang="en-US" sz="3600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শ্রেণি </a:t>
            </a:r>
            <a:r>
              <a:rPr lang="en-US" sz="3600" dirty="0" smtClean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, প্রথম অধ্যায়,পাঠঃ </a:t>
            </a:r>
            <a:r>
              <a:rPr lang="en-US" sz="3600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০৬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724152" y="61180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FC000">
                    <a:lumMod val="75000"/>
                  </a:srgb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পরকালীন জীবন সম্পর্কে ইসলামি বিশ্বাস ও শিক্ষা</a:t>
            </a:r>
            <a:endParaRPr lang="en-US" sz="2400" dirty="0">
              <a:solidFill>
                <a:srgbClr val="FFC000">
                  <a:lumMod val="7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42830" y="1363160"/>
            <a:ext cx="5022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আজকের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826934" y="2837581"/>
            <a:ext cx="294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2700" y="3250633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47" y="3712298"/>
            <a:ext cx="3617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49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134123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switch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1567542" y="384048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আখিরাত কী?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548640" y="1325880"/>
            <a:ext cx="11064240" cy="1417320"/>
          </a:xfrm>
          <a:prstGeom prst="roundRect">
            <a:avLst>
              <a:gd name="adj" fmla="val 7742"/>
            </a:avLst>
          </a:prstGeom>
          <a:solidFill>
            <a:srgbClr val="F2EEE2"/>
          </a:solidFill>
          <a:ln/>
        </p:spPr>
      </p:sp>
      <p:sp>
        <p:nvSpPr>
          <p:cNvPr id="4" name="Text 2"/>
          <p:cNvSpPr/>
          <p:nvPr/>
        </p:nvSpPr>
        <p:spPr>
          <a:xfrm>
            <a:off x="947057" y="1489166"/>
            <a:ext cx="10424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“আখিরাত” একটি আরবি শব্দ, অর্থ শেষ বা পরকাল। ইহকালীন (</a:t>
            </a:r>
            <a:r>
              <a:rPr lang="en-US" sz="3200" dirty="0" smtClean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দুনিয়ার</a:t>
            </a:r>
            <a:r>
              <a:rPr lang="en-US" sz="3200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) জীবন শেষে মৃত্যুর পর পুনরুত্থান, বিচার ও অনন্তকাল </a:t>
            </a:r>
            <a:r>
              <a:rPr lang="en-US" sz="3200" dirty="0" smtClean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স্থায়ী </a:t>
            </a:r>
            <a:r>
              <a:rPr lang="en-US" sz="3200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জীবনকে আখিরাত বলা </a:t>
            </a:r>
            <a:r>
              <a:rPr lang="en-US" sz="3200" dirty="0" smtClean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হয়।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2024742" y="2981597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99CC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গুরুত্বপূর্ণ </a:t>
            </a:r>
            <a:r>
              <a:rPr lang="en-US" sz="3200" b="1" dirty="0" smtClean="0">
                <a:solidFill>
                  <a:srgbClr val="99CC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বিষয়</a:t>
            </a:r>
            <a:endParaRPr lang="en-US" sz="3200" dirty="0">
              <a:solidFill>
                <a:srgbClr val="99CC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3749040"/>
            <a:ext cx="384048" cy="38404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3749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97280" y="370332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ইমানের ৬টি মৌলিক স্তম্ভের একটি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3749040"/>
            <a:ext cx="384048" cy="38404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0" name="Text 8"/>
          <p:cNvSpPr/>
          <p:nvPr/>
        </p:nvSpPr>
        <p:spPr>
          <a:xfrm>
            <a:off x="6263640" y="3749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12280" y="370332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মৃত্যুই দুনিয়ার </a:t>
            </a:r>
            <a:r>
              <a:rPr lang="en-US" sz="32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জীবনের শেষ নয়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4709160"/>
            <a:ext cx="384048" cy="38404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47091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466344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প্রতিটি কাজের হিসাব আখিরাতে দিতে হবে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263640" y="4709160"/>
            <a:ext cx="384048" cy="38404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47091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812280" y="466344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আখিরাতের জীবন হবে অনন্ত ও </a:t>
            </a:r>
            <a:r>
              <a:rPr lang="en-US" sz="28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চিরস্থায়ী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প্রথম অধ্যায় | আখিরাত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০২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14:flythroug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আখিরাতে বিশ্বাসের গুরুত্ব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CFD3E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কুরআন ও হাদিসের আলোকে আখিরাতে বিশ্বাসের তাৎপর্য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6213E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148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D4AF37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173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08760" y="2075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6FD6C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ইমানের অবিচ্ছেদ্য অংশ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788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FBF7E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আল্লাহ, ফেরেশতা, কিতাব ও রাসুলের প্রতি বিশ্বাসের পাশাপাশি আখিরাতে বিশ্বাসও অপরিহার্য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63640" y="1874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6213E"/>
          </a:solidFill>
          <a:ln/>
        </p:spPr>
      </p:sp>
      <p:sp>
        <p:nvSpPr>
          <p:cNvPr id="10" name="Shape 8"/>
          <p:cNvSpPr/>
          <p:nvPr/>
        </p:nvSpPr>
        <p:spPr>
          <a:xfrm>
            <a:off x="6537960" y="2148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D4AF37"/>
          </a:solidFill>
          <a:ln/>
        </p:spPr>
      </p:sp>
      <p:sp>
        <p:nvSpPr>
          <p:cNvPr id="11" name="Text 9"/>
          <p:cNvSpPr/>
          <p:nvPr/>
        </p:nvSpPr>
        <p:spPr>
          <a:xfrm>
            <a:off x="653796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173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223760" y="2075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6FD6C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সৎকর্মে উদ্বুদ্ধ করে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37960" y="2788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FBF7E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পরকালে জবাবদিহিতার চিন্তা মানুষকে ভালো কাজে উৎসাহিত করে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160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6213E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4434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D4AF37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434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173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08760" y="4361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6FD6C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অন্যায় থেকে বিরত রাখে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22960" y="5074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FBF7E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শাস্তির ভয় মানুষকে পাপ ও অন্যায় কাজ থেকে দূরে রাখে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263640" y="4160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6213E"/>
          </a:solidFill>
          <a:ln/>
        </p:spPr>
      </p:sp>
      <p:sp>
        <p:nvSpPr>
          <p:cNvPr id="20" name="Shape 18"/>
          <p:cNvSpPr/>
          <p:nvPr/>
        </p:nvSpPr>
        <p:spPr>
          <a:xfrm>
            <a:off x="6537960" y="4434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D4AF37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4434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173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223760" y="4361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6FD6C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জীবনের প্রকৃত উদ্দেশ্য বোঝায়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537960" y="5074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FBF7E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দুনিয়ার জীবন যে ক্ষণস্থায়ী পরীক্ষাক্ষেত্র তা উপলব্ধি করায়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প্রথম অধ্যায় | আখিরাত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০৩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548640" y="41148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মৃত্যু পরবর্তী ধাপসমূহ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মৃত্যু থেকে চূড়ান্ত বিচার পর্যন্ত আখিরাতের ধারাবাহিক স্তর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71500" y="1805940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2EEE2"/>
          </a:solidFill>
          <a:ln/>
          <a:effectLst>
            <a:outerShdw blurRad="101600" dist="38100" dir="5400000" algn="bl" rotWithShape="0">
              <a:srgbClr val="1A1A1A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48840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2E8B87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71500" y="421767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বারযাখ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08660" y="4716018"/>
            <a:ext cx="2377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মৃত্যু ও </a:t>
            </a:r>
            <a:r>
              <a:rPr lang="en-US" dirty="0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কিয়ামতের </a:t>
            </a:r>
            <a:r>
              <a:rPr lang="en-US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মধ্যবর্তী কবর জীবন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3520440" y="1828800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2EEE2"/>
          </a:solidFill>
          <a:ln/>
          <a:effectLst>
            <a:outerShdw blurRad="101600" dist="38100" dir="5400000" algn="bl" rotWithShape="0">
              <a:srgbClr val="1A1A1A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840480" y="2148840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/>
        </p:spPr>
      </p:sp>
      <p:sp>
        <p:nvSpPr>
          <p:cNvPr id="11" name="Text 9"/>
          <p:cNvSpPr/>
          <p:nvPr/>
        </p:nvSpPr>
        <p:spPr>
          <a:xfrm>
            <a:off x="38404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657600" y="4173583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 err="1" smtClean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কিয়ামত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3726180" y="4689566"/>
            <a:ext cx="2377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সৃষ্টিজগৎ ধ্বংস ও পুনরুত্থান দিবস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92240" y="1828800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2EEE2"/>
          </a:solidFill>
          <a:ln/>
          <a:effectLst>
            <a:outerShdw blurRad="101600" dist="38100" dir="5400000" algn="bl" rotWithShape="0">
              <a:srgbClr val="1A1A1A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812280" y="2148840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16213E"/>
          </a:solidFill>
          <a:ln/>
        </p:spPr>
      </p:sp>
      <p:sp>
        <p:nvSpPr>
          <p:cNvPr id="16" name="Text 14"/>
          <p:cNvSpPr/>
          <p:nvPr/>
        </p:nvSpPr>
        <p:spPr>
          <a:xfrm>
            <a:off x="68122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6663690" y="4123944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হাশর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6656070" y="4634865"/>
            <a:ext cx="2377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সকল </a:t>
            </a:r>
            <a:r>
              <a:rPr lang="en-US" dirty="0" err="1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মানুষের</a:t>
            </a:r>
            <a:r>
              <a:rPr lang="en-US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ময়দানে</a:t>
            </a:r>
            <a:r>
              <a:rPr lang="en-US" dirty="0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সমবেত</a:t>
            </a:r>
            <a:r>
              <a:rPr lang="en-US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হওয়া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9464040" y="1828800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2EEE2"/>
          </a:solidFill>
          <a:ln/>
          <a:effectLst>
            <a:outerShdw blurRad="101600" dist="38100" dir="5400000" algn="bl" rotWithShape="0">
              <a:srgbClr val="1A1A1A">
                <a:alpha val="1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784080" y="2148840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6B4226"/>
          </a:solidFill>
          <a:ln/>
        </p:spPr>
      </p:sp>
      <p:sp>
        <p:nvSpPr>
          <p:cNvPr id="21" name="Text 19"/>
          <p:cNvSpPr/>
          <p:nvPr/>
        </p:nvSpPr>
        <p:spPr>
          <a:xfrm>
            <a:off x="97840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9627870" y="416052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মিজান ও পুলসিরাত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9627870" y="4554039"/>
            <a:ext cx="2377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আমল ওজন করা ও পুল অতিক্রম করা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প্রথম অধ্যায় | আখিরাত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০৪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prestig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জান্নাত ও জাহান্নাম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CFD3E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আখিরাতে প্রতিদান ও শাস্তির দুই চূড়ান্ত ঠিকানা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3931920"/>
          </a:xfrm>
          <a:prstGeom prst="roundRect">
            <a:avLst>
              <a:gd name="adj" fmla="val 3256"/>
            </a:avLst>
          </a:prstGeom>
          <a:solidFill>
            <a:srgbClr val="1E5C55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24028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জান্নাত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2880360"/>
            <a:ext cx="4800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যারা 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দুনিয়াতে </a:t>
            </a: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এনে সৎকর্ম করেছে, আল্লাহ তাদের জন্য প্রস্তুত রেখেছেন 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চিরস্থায়ী </a:t>
            </a: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সুখ, শান্তি ও 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নিয়ামতে </a:t>
            </a: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ভরা জান্নাত।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822960" y="4572000"/>
            <a:ext cx="4800600" cy="1005840"/>
          </a:xfrm>
          <a:prstGeom prst="roundRect">
            <a:avLst>
              <a:gd name="adj" fmla="val 9091"/>
            </a:avLst>
          </a:prstGeom>
          <a:solidFill>
            <a:srgbClr val="16463F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4572000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 smtClean="0">
                <a:solidFill>
                  <a:schemeClr val="bg1">
                    <a:lumMod val="9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চিরস্থাশান্তি 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 প্রতিদানের স্থান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1965960"/>
            <a:ext cx="5349240" cy="3931920"/>
          </a:xfrm>
          <a:prstGeom prst="roundRect">
            <a:avLst>
              <a:gd name="adj" fmla="val 3256"/>
            </a:avLst>
          </a:prstGeom>
          <a:solidFill>
            <a:srgbClr val="5C2A1E"/>
          </a:solidFill>
          <a:ln/>
        </p:spPr>
      </p:sp>
      <p:sp>
        <p:nvSpPr>
          <p:cNvPr id="10" name="Text 8"/>
          <p:cNvSpPr/>
          <p:nvPr/>
        </p:nvSpPr>
        <p:spPr>
          <a:xfrm>
            <a:off x="6537960" y="224028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জাহান্নাম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537960" y="2880360"/>
            <a:ext cx="4800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যারা কুফরি করেছে ও পাপাচারে লিপ্ত ছিল, আল্লাহর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ন্যায়বিচার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অনুযায়ী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তাদের জন্য </a:t>
            </a:r>
            <a:r>
              <a:rPr lang="en-US" sz="2400" dirty="0" err="1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নির্ধারিত</a:t>
            </a: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হয়েছে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কঠোর শাস্তির স্থান জাহান্নাম।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537960" y="4572000"/>
            <a:ext cx="4800600" cy="1005840"/>
          </a:xfrm>
          <a:prstGeom prst="roundRect">
            <a:avLst>
              <a:gd name="adj" fmla="val 9091"/>
            </a:avLst>
          </a:prstGeom>
          <a:solidFill>
            <a:srgbClr val="46180F"/>
          </a:solidFill>
          <a:ln/>
        </p:spPr>
      </p:sp>
      <p:sp>
        <p:nvSpPr>
          <p:cNvPr id="13" name="Text 11"/>
          <p:cNvSpPr/>
          <p:nvPr/>
        </p:nvSpPr>
        <p:spPr>
          <a:xfrm>
            <a:off x="6766560" y="4572000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আল্লাহর </a:t>
            </a:r>
            <a:r>
              <a:rPr lang="en-US" sz="2400" i="1" dirty="0" smtClean="0">
                <a:solidFill>
                  <a:schemeClr val="bg1">
                    <a:lumMod val="9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ন্যায়বিচারের 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প্রতিফলন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প্রথম অধ্যায় | আখিরাত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০৫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-1645920" y="-1645920"/>
            <a:ext cx="3840480" cy="3840480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আখিরাত বিশ্বাসের শিক্ষা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আখিরাতে বিশ্বাস আমাদের বাস্তব জীবনে যেভাবে প্রভাব ফেলে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2EEE2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354580"/>
            <a:ext cx="457200" cy="457200"/>
          </a:xfrm>
          <a:prstGeom prst="ellipse">
            <a:avLst/>
          </a:prstGeom>
          <a:solidFill>
            <a:srgbClr val="2E8B87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3545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63040" y="1874520"/>
            <a:ext cx="4206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প্রতিটি কাজে সততা ও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দায়িত্বশীলতা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বজায়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রাখতে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শেখায়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1874520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2EEE2"/>
          </a:solidFill>
          <a:ln/>
        </p:spPr>
      </p:sp>
      <p:sp>
        <p:nvSpPr>
          <p:cNvPr id="10" name="Shape 8"/>
          <p:cNvSpPr/>
          <p:nvPr/>
        </p:nvSpPr>
        <p:spPr>
          <a:xfrm>
            <a:off x="6537960" y="2354580"/>
            <a:ext cx="457200" cy="457200"/>
          </a:xfrm>
          <a:prstGeom prst="ellipse">
            <a:avLst/>
          </a:prstGeom>
          <a:solidFill>
            <a:srgbClr val="2E8B87"/>
          </a:solidFill>
          <a:ln/>
        </p:spPr>
      </p:sp>
      <p:sp>
        <p:nvSpPr>
          <p:cNvPr id="11" name="Text 9"/>
          <p:cNvSpPr/>
          <p:nvPr/>
        </p:nvSpPr>
        <p:spPr>
          <a:xfrm>
            <a:off x="6537960" y="23545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178040" y="1874520"/>
            <a:ext cx="4206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 err="1" smtClean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অন্যায়</a:t>
            </a:r>
            <a:r>
              <a:rPr lang="en-US" sz="2800" dirty="0" smtClean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, </a:t>
            </a:r>
            <a:r>
              <a:rPr lang="en-US" sz="2800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দুর্নীতি ও পাপ কাজ থেকে বিরত থাকতে সাহায্য করে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548640" y="3566160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2EEE2"/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4046220"/>
            <a:ext cx="457200" cy="457200"/>
          </a:xfrm>
          <a:prstGeom prst="ellipse">
            <a:avLst/>
          </a:prstGeom>
          <a:solidFill>
            <a:srgbClr val="2E8B87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40462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63040" y="3566160"/>
            <a:ext cx="4206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ধৈর্য, ক্ষমা ও সহনশীলতার গুণ গড়ে তোলে</a:t>
            </a:r>
            <a:endParaRPr lang="en-US" sz="2800" dirty="0"/>
          </a:p>
        </p:txBody>
      </p:sp>
      <p:sp>
        <p:nvSpPr>
          <p:cNvPr id="17" name="Shape 15"/>
          <p:cNvSpPr/>
          <p:nvPr/>
        </p:nvSpPr>
        <p:spPr>
          <a:xfrm>
            <a:off x="6263640" y="3566160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2EEE2"/>
          </a:solidFill>
          <a:ln/>
        </p:spPr>
      </p:sp>
      <p:sp>
        <p:nvSpPr>
          <p:cNvPr id="18" name="Shape 16"/>
          <p:cNvSpPr/>
          <p:nvPr/>
        </p:nvSpPr>
        <p:spPr>
          <a:xfrm>
            <a:off x="6537960" y="4046220"/>
            <a:ext cx="457200" cy="457200"/>
          </a:xfrm>
          <a:prstGeom prst="ellipse">
            <a:avLst/>
          </a:prstGeom>
          <a:solidFill>
            <a:srgbClr val="2E8B87"/>
          </a:solidFill>
          <a:ln/>
        </p:spPr>
      </p:sp>
      <p:sp>
        <p:nvSpPr>
          <p:cNvPr id="19" name="Text 17"/>
          <p:cNvSpPr/>
          <p:nvPr/>
        </p:nvSpPr>
        <p:spPr>
          <a:xfrm>
            <a:off x="6537960" y="40462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7178040" y="3566160"/>
            <a:ext cx="4206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 smtClean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দুনিয়ার </a:t>
            </a:r>
            <a:r>
              <a:rPr lang="en-US" sz="2800" dirty="0">
                <a:solidFill>
                  <a:srgbClr val="16213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জীবনকে পরকালের প্রস্তুতি হিসেবে গড়ে তুলতে অনুপ্রাণিত করে</a:t>
            </a:r>
            <a:endParaRPr lang="en-US" sz="2800" dirty="0"/>
          </a:p>
        </p:txBody>
      </p:sp>
      <p:sp>
        <p:nvSpPr>
          <p:cNvPr id="21" name="Shape 19"/>
          <p:cNvSpPr/>
          <p:nvPr/>
        </p:nvSpPr>
        <p:spPr>
          <a:xfrm>
            <a:off x="548640" y="5120640"/>
            <a:ext cx="11064240" cy="1005840"/>
          </a:xfrm>
          <a:prstGeom prst="roundRect">
            <a:avLst>
              <a:gd name="adj" fmla="val 10909"/>
            </a:avLst>
          </a:prstGeom>
          <a:solidFill>
            <a:srgbClr val="0F1730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5120640"/>
            <a:ext cx="10424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i="1" dirty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আখিরাতে বিশ্বাস আমাদের সৎ ও </a:t>
            </a:r>
            <a:r>
              <a:rPr lang="en-US" sz="3600" i="1" dirty="0" err="1" smtClean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ন্যায়পরায়ণ</a:t>
            </a:r>
            <a:r>
              <a:rPr lang="en-US" sz="3600" i="1" dirty="0" smtClean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3600" i="1" dirty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জীবন গঠনে </a:t>
            </a:r>
            <a:r>
              <a:rPr lang="en-US" sz="3600" i="1" dirty="0" err="1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পথ</a:t>
            </a:r>
            <a:r>
              <a:rPr lang="en-US" sz="3600" i="1" dirty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3600" i="1" dirty="0" err="1" smtClean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দেখায়</a:t>
            </a:r>
            <a:r>
              <a:rPr lang="en-US" sz="3600" i="1" dirty="0" smtClean="0">
                <a:solidFill>
                  <a:srgbClr val="D4AF37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।</a:t>
            </a:r>
            <a:endParaRPr lang="en-US" sz="3600" dirty="0"/>
          </a:p>
        </p:txBody>
      </p:sp>
      <p:sp>
        <p:nvSpPr>
          <p:cNvPr id="23" name="Text 2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প্রথম অধ্যায় | আখিরাত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857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০৬</a:t>
            </a:r>
            <a:endParaRPr lang="en-US" sz="1100" dirty="0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FFFF00"/>
                </a:solidFill>
              </a:rPr>
              <a:t>নং</a:t>
            </a:r>
            <a:r>
              <a:rPr lang="en-US" sz="3600" dirty="0" smtClean="0">
                <a:solidFill>
                  <a:srgbClr val="FFFF00"/>
                </a:solidFill>
              </a:rPr>
              <a:t> 0172-943407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https</a:t>
            </a:r>
            <a:r>
              <a:rPr lang="en-US" sz="2000" dirty="0">
                <a:solidFill>
                  <a:srgbClr val="FFFF00"/>
                </a:solidFill>
              </a:rPr>
              <a:t>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406240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440</Words>
  <Application>Microsoft Office PowerPoint</Application>
  <PresentationFormat>Widescreen</PresentationFormat>
  <Paragraphs>109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Nikosh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29</cp:revision>
  <dcterms:created xsi:type="dcterms:W3CDTF">2026-07-22T06:54:20Z</dcterms:created>
  <dcterms:modified xsi:type="dcterms:W3CDTF">2026-07-22T12:17:03Z</dcterms:modified>
</cp:coreProperties>
</file>