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99" r:id="rId2"/>
    <p:sldId id="297" r:id="rId3"/>
    <p:sldId id="298" r:id="rId4"/>
    <p:sldId id="300" r:id="rId5"/>
    <p:sldId id="301" r:id="rId6"/>
    <p:sldId id="302" r:id="rId7"/>
    <p:sldId id="303" r:id="rId8"/>
    <p:sldId id="257" r:id="rId9"/>
    <p:sldId id="304" r:id="rId10"/>
    <p:sldId id="306" r:id="rId11"/>
    <p:sldId id="307" r:id="rId12"/>
    <p:sldId id="308" r:id="rId13"/>
    <p:sldId id="309" r:id="rId14"/>
    <p:sldId id="310" r:id="rId15"/>
    <p:sldId id="29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4841A-BC9D-4E27-812D-5BEB3257193F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7E2E8B-3B1A-4104-8C83-16D8FEBBE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40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C85-7E0C-46F7-9A7F-E3B4E19CF32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76F3E-E8B6-45EB-9566-35E303B04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43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C85-7E0C-46F7-9A7F-E3B4E19CF32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76F3E-E8B6-45EB-9566-35E303B04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08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C85-7E0C-46F7-9A7F-E3B4E19CF32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76F3E-E8B6-45EB-9566-35E303B04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126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C85-7E0C-46F7-9A7F-E3B4E19CF32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76F3E-E8B6-45EB-9566-35E303B04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185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C85-7E0C-46F7-9A7F-E3B4E19CF32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76F3E-E8B6-45EB-9566-35E303B04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36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C85-7E0C-46F7-9A7F-E3B4E19CF32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76F3E-E8B6-45EB-9566-35E303B04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527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C85-7E0C-46F7-9A7F-E3B4E19CF32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76F3E-E8B6-45EB-9566-35E303B04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980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C85-7E0C-46F7-9A7F-E3B4E19CF32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76F3E-E8B6-45EB-9566-35E303B04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07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C85-7E0C-46F7-9A7F-E3B4E19CF32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76F3E-E8B6-45EB-9566-35E303B04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90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C85-7E0C-46F7-9A7F-E3B4E19CF32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76F3E-E8B6-45EB-9566-35E303B04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72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5C85-7E0C-46F7-9A7F-E3B4E19CF32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76F3E-E8B6-45EB-9566-35E303B04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27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05C85-7E0C-46F7-9A7F-E3B4E19CF32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76F3E-E8B6-45EB-9566-35E303B04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298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6617" cy="6566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8" y="625914"/>
            <a:ext cx="656617" cy="6566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61" y="1357214"/>
            <a:ext cx="656617" cy="6566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1362"/>
            <a:ext cx="656617" cy="6566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8007">
            <a:off x="-6560" y="2720650"/>
            <a:ext cx="656617" cy="6566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17" y="-1"/>
            <a:ext cx="656617" cy="6566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234" y="0"/>
            <a:ext cx="656617" cy="6566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851" y="-12162"/>
            <a:ext cx="656617" cy="6566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468" y="0"/>
            <a:ext cx="656617" cy="6566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04" y="0"/>
            <a:ext cx="656617" cy="656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702" y="-12163"/>
            <a:ext cx="656617" cy="6566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656617" cy="6566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936" y="-12164"/>
            <a:ext cx="656617" cy="65661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234" y="-12165"/>
            <a:ext cx="656617" cy="6566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210" y="-12170"/>
            <a:ext cx="656617" cy="65661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595" y="12149"/>
            <a:ext cx="656617" cy="6566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714" y="-12170"/>
            <a:ext cx="656617" cy="65661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288" y="-27995"/>
            <a:ext cx="656617" cy="65661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351" y="-12170"/>
            <a:ext cx="656617" cy="6566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925" y="-54"/>
            <a:ext cx="656617" cy="65661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180" y="-12170"/>
            <a:ext cx="656617" cy="65661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153" y="-27994"/>
            <a:ext cx="656617" cy="65661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297" y="668766"/>
            <a:ext cx="656617" cy="65661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296" y="1325383"/>
            <a:ext cx="656617" cy="6566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710" y="1982000"/>
            <a:ext cx="656617" cy="6566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709" y="2662885"/>
            <a:ext cx="656617" cy="6566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288" y="3353555"/>
            <a:ext cx="656617" cy="65661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288" y="4068959"/>
            <a:ext cx="656617" cy="65661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8318" y="4784363"/>
            <a:ext cx="656617" cy="65661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666" y="5498535"/>
            <a:ext cx="656617" cy="65661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4542" y="6189205"/>
            <a:ext cx="656617" cy="6566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9565" y="6201383"/>
            <a:ext cx="656617" cy="65661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89" y="6201382"/>
            <a:ext cx="656617" cy="65661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696" y="6201381"/>
            <a:ext cx="656617" cy="65661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036" y="6201380"/>
            <a:ext cx="656617" cy="65661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772" y="6201379"/>
            <a:ext cx="656617" cy="65661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826" y="6213547"/>
            <a:ext cx="656617" cy="65661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519" y="6201378"/>
            <a:ext cx="656617" cy="65661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116" y="6213546"/>
            <a:ext cx="656617" cy="65661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797" y="6201377"/>
            <a:ext cx="656617" cy="65661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829" y="6189208"/>
            <a:ext cx="656617" cy="65661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13" y="6189208"/>
            <a:ext cx="656617" cy="65661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686" y="6213545"/>
            <a:ext cx="656617" cy="65661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432" y="6189205"/>
            <a:ext cx="656617" cy="65661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981" y="6213544"/>
            <a:ext cx="656617" cy="65661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026" y="6213544"/>
            <a:ext cx="656617" cy="656617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87" y="6213544"/>
            <a:ext cx="656617" cy="656617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9206"/>
            <a:ext cx="656617" cy="65661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8" y="5556927"/>
            <a:ext cx="656617" cy="65661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" y="4875972"/>
            <a:ext cx="656617" cy="65661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8" y="4197900"/>
            <a:ext cx="656617" cy="65661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95" y="3479880"/>
            <a:ext cx="656617" cy="656617"/>
          </a:xfrm>
          <a:prstGeom prst="rect">
            <a:avLst/>
          </a:prstGeom>
        </p:spPr>
      </p:pic>
      <p:pic>
        <p:nvPicPr>
          <p:cNvPr id="54" name="Content Placehold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56" y="1564243"/>
            <a:ext cx="10648382" cy="4662117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1875454" y="680934"/>
            <a:ext cx="8253472" cy="92333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5400" i="1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AvR‡Ki</a:t>
            </a:r>
            <a:r>
              <a:rPr lang="en-US" sz="5400" i="1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i="1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K¬v‡k</a:t>
            </a:r>
            <a:r>
              <a:rPr lang="en-US" sz="5400" i="1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i="1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mevB‡K</a:t>
            </a:r>
            <a:r>
              <a:rPr lang="en-US" sz="5400" i="1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¯^</a:t>
            </a:r>
            <a:r>
              <a:rPr lang="en-US" sz="5400" i="1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vMZg</a:t>
            </a:r>
            <a:endParaRPr lang="en-US" sz="54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35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641345"/>
              </p:ext>
            </p:extLst>
          </p:nvPr>
        </p:nvGraphicFramePr>
        <p:xfrm>
          <a:off x="447869" y="373224"/>
          <a:ext cx="11513975" cy="628883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02795">
                  <a:extLst>
                    <a:ext uri="{9D8B030D-6E8A-4147-A177-3AD203B41FA5}">
                      <a16:colId xmlns:a16="http://schemas.microsoft.com/office/drawing/2014/main" val="3009536423"/>
                    </a:ext>
                  </a:extLst>
                </a:gridCol>
                <a:gridCol w="2302795">
                  <a:extLst>
                    <a:ext uri="{9D8B030D-6E8A-4147-A177-3AD203B41FA5}">
                      <a16:colId xmlns:a16="http://schemas.microsoft.com/office/drawing/2014/main" val="2253028017"/>
                    </a:ext>
                  </a:extLst>
                </a:gridCol>
                <a:gridCol w="2302795">
                  <a:extLst>
                    <a:ext uri="{9D8B030D-6E8A-4147-A177-3AD203B41FA5}">
                      <a16:colId xmlns:a16="http://schemas.microsoft.com/office/drawing/2014/main" val="3422791212"/>
                    </a:ext>
                  </a:extLst>
                </a:gridCol>
                <a:gridCol w="2302795">
                  <a:extLst>
                    <a:ext uri="{9D8B030D-6E8A-4147-A177-3AD203B41FA5}">
                      <a16:colId xmlns:a16="http://schemas.microsoft.com/office/drawing/2014/main" val="2338426011"/>
                    </a:ext>
                  </a:extLst>
                </a:gridCol>
                <a:gridCol w="2302795">
                  <a:extLst>
                    <a:ext uri="{9D8B030D-6E8A-4147-A177-3AD203B41FA5}">
                      <a16:colId xmlns:a16="http://schemas.microsoft.com/office/drawing/2014/main" val="2258137610"/>
                    </a:ext>
                  </a:extLst>
                </a:gridCol>
              </a:tblGrid>
              <a:tr h="106369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FFFF00"/>
                          </a:solidFill>
                          <a:latin typeface="SutonnyMJ" pitchFamily="2" charset="0"/>
                          <a:cs typeface="SutonnyMJ" pitchFamily="2" charset="0"/>
                        </a:rPr>
                        <a:t>NUbv</a:t>
                      </a:r>
                      <a:endParaRPr lang="en-US" sz="3200" dirty="0">
                        <a:solidFill>
                          <a:srgbClr val="FFFF00"/>
                        </a:solidFill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s-IN" sz="1800" b="0" i="0" u="none" strike="noStrike" kern="1200" baseline="0" dirty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দ্বন্দ্ব সমাধান করার</a:t>
                      </a:r>
                    </a:p>
                    <a:p>
                      <a:r>
                        <a:rPr lang="as-IN" sz="1800" b="0" i="0" u="none" strike="noStrike" kern="1200" baseline="0" dirty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কৌশল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u="none" strike="noStrike" kern="1200" baseline="0" dirty="0">
                          <a:solidFill>
                            <a:srgbClr val="FFFF00"/>
                          </a:solidFill>
                          <a:latin typeface="SutonnyMJ" pitchFamily="2" charset="0"/>
                          <a:ea typeface="+mn-ea"/>
                          <a:cs typeface="+mn-cs"/>
                        </a:rPr>
                        <a:t>¯^v¯’¨Ki / A¯^v¯’¨Ki </a:t>
                      </a:r>
                      <a:endParaRPr lang="en-US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u="none" strike="noStrike" kern="1200" baseline="0" dirty="0">
                          <a:solidFill>
                            <a:srgbClr val="FFFF00"/>
                          </a:solidFill>
                          <a:latin typeface="SutonnyMJ" pitchFamily="2" charset="0"/>
                          <a:ea typeface="+mn-ea"/>
                          <a:cs typeface="+mn-cs"/>
                        </a:rPr>
                        <a:t>¯^v¯’¨Ki / A¯^v¯’¨Ki </a:t>
                      </a:r>
                      <a:r>
                        <a:rPr lang="en-US" sz="2400" b="0" i="0" u="none" strike="noStrike" kern="1200" baseline="0" dirty="0" err="1">
                          <a:solidFill>
                            <a:srgbClr val="FFFF00"/>
                          </a:solidFill>
                          <a:latin typeface="SutonnyMJ" pitchFamily="2" charset="0"/>
                          <a:ea typeface="+mn-ea"/>
                          <a:cs typeface="+mn-cs"/>
                        </a:rPr>
                        <a:t>g‡b</a:t>
                      </a:r>
                      <a:r>
                        <a:rPr lang="en-US" sz="2400" b="0" i="0" u="none" strike="noStrike" kern="1200" baseline="0" dirty="0">
                          <a:solidFill>
                            <a:srgbClr val="FFFF00"/>
                          </a:solidFill>
                          <a:latin typeface="SutonnyMJ" pitchFamily="2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u="none" strike="noStrike" kern="1200" baseline="0" dirty="0" err="1">
                          <a:solidFill>
                            <a:srgbClr val="FFFF00"/>
                          </a:solidFill>
                          <a:latin typeface="SutonnyMJ" pitchFamily="2" charset="0"/>
                          <a:ea typeface="+mn-ea"/>
                          <a:cs typeface="+mn-cs"/>
                        </a:rPr>
                        <a:t>Kivi</a:t>
                      </a:r>
                      <a:r>
                        <a:rPr lang="en-US" sz="2400" b="0" i="0" u="none" strike="noStrike" kern="1200" baseline="0" dirty="0">
                          <a:solidFill>
                            <a:srgbClr val="FFFF00"/>
                          </a:solidFill>
                          <a:latin typeface="SutonnyMJ" pitchFamily="2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u="none" strike="noStrike" kern="1200" baseline="0" dirty="0" err="1">
                          <a:solidFill>
                            <a:srgbClr val="FFFF00"/>
                          </a:solidFill>
                          <a:latin typeface="SutonnyMJ" pitchFamily="2" charset="0"/>
                          <a:ea typeface="+mn-ea"/>
                          <a:cs typeface="+mn-cs"/>
                        </a:rPr>
                        <a:t>Kvib</a:t>
                      </a:r>
                      <a:endParaRPr lang="en-US" sz="2400" dirty="0">
                        <a:solidFill>
                          <a:srgbClr val="FFFF00"/>
                        </a:solidFill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rgbClr val="FFFF00"/>
                          </a:solidFill>
                          <a:latin typeface="SutonnyMJ" pitchFamily="2" charset="0"/>
                          <a:cs typeface="SutonnyMJ" pitchFamily="2" charset="0"/>
                        </a:rPr>
                        <a:t>Ggb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00"/>
                          </a:solidFill>
                          <a:latin typeface="SutonnyMJ" pitchFamily="2" charset="0"/>
                          <a:cs typeface="SutonnyMJ" pitchFamily="2" charset="0"/>
                        </a:rPr>
                        <a:t>cwiw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latin typeface="SutonnyMJ" pitchFamily="2" charset="0"/>
                          <a:cs typeface="SutonnyMJ" pitchFamily="2" charset="0"/>
                        </a:rPr>
                        <a:t>¯’</a:t>
                      </a:r>
                      <a:r>
                        <a:rPr lang="en-US" sz="1800" dirty="0" err="1">
                          <a:solidFill>
                            <a:srgbClr val="FFFF00"/>
                          </a:solidFill>
                          <a:latin typeface="SutonnyMJ" pitchFamily="2" charset="0"/>
                          <a:cs typeface="SutonnyMJ" pitchFamily="2" charset="0"/>
                        </a:rPr>
                        <a:t>wZ‡Z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00"/>
                          </a:solidFill>
                          <a:latin typeface="SutonnyMJ" pitchFamily="2" charset="0"/>
                          <a:cs typeface="SutonnyMJ" pitchFamily="2" charset="0"/>
                        </a:rPr>
                        <a:t>Avwg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00"/>
                          </a:solidFill>
                          <a:latin typeface="SutonnyMJ" pitchFamily="2" charset="0"/>
                          <a:cs typeface="SutonnyMJ" pitchFamily="2" charset="0"/>
                        </a:rPr>
                        <a:t>Kx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00"/>
                          </a:solidFill>
                          <a:latin typeface="SutonnyMJ" pitchFamily="2" charset="0"/>
                          <a:cs typeface="SutonnyMJ" pitchFamily="2" charset="0"/>
                        </a:rPr>
                        <a:t>KiZvg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latin typeface="SutonnyMJ" pitchFamily="2" charset="0"/>
                          <a:cs typeface="SutonnyMJ" pitchFamily="2" charset="0"/>
                        </a:rPr>
                        <a:t> ? 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2212144"/>
                  </a:ext>
                </a:extLst>
              </a:tr>
              <a:tr h="13062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latin typeface="SutonnyMJ" pitchFamily="2" charset="0"/>
                          <a:cs typeface="SutonnyMJ" pitchFamily="2" charset="0"/>
                        </a:rPr>
                        <a:t>Nubv-1</a:t>
                      </a:r>
                    </a:p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s-IN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১)</a:t>
                      </a:r>
                    </a:p>
                    <a:p>
                      <a:r>
                        <a:rPr lang="as-IN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২)</a:t>
                      </a:r>
                    </a:p>
                    <a:p>
                      <a:r>
                        <a:rPr lang="as-IN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৩)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408985"/>
                  </a:ext>
                </a:extLst>
              </a:tr>
              <a:tr h="13062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latin typeface="SutonnyMJ" pitchFamily="2" charset="0"/>
                          <a:cs typeface="SutonnyMJ" pitchFamily="2" charset="0"/>
                        </a:rPr>
                        <a:t>Nubv-2</a:t>
                      </a:r>
                    </a:p>
                    <a:p>
                      <a:pPr algn="ctr"/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s-IN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১)</a:t>
                      </a:r>
                    </a:p>
                    <a:p>
                      <a:r>
                        <a:rPr lang="as-IN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২)</a:t>
                      </a:r>
                    </a:p>
                    <a:p>
                      <a:r>
                        <a:rPr lang="as-IN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৩)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605379"/>
                  </a:ext>
                </a:extLst>
              </a:tr>
              <a:tr h="130628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SutonnyMJ" pitchFamily="2" charset="0"/>
                          <a:cs typeface="SutonnyMJ" pitchFamily="2" charset="0"/>
                        </a:rPr>
                        <a:t>Nubv-3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s-IN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১)</a:t>
                      </a:r>
                    </a:p>
                    <a:p>
                      <a:r>
                        <a:rPr lang="as-IN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২)</a:t>
                      </a:r>
                    </a:p>
                    <a:p>
                      <a:r>
                        <a:rPr lang="as-IN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৩)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595661"/>
                  </a:ext>
                </a:extLst>
              </a:tr>
              <a:tr h="130628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SutonnyMJ" pitchFamily="2" charset="0"/>
                          <a:cs typeface="SutonnyMJ" pitchFamily="2" charset="0"/>
                        </a:rPr>
                        <a:t>Nubv-4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s-IN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১)</a:t>
                      </a:r>
                    </a:p>
                    <a:p>
                      <a:r>
                        <a:rPr lang="as-IN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২)</a:t>
                      </a:r>
                    </a:p>
                    <a:p>
                      <a:r>
                        <a:rPr lang="as-IN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৩)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395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463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9290" y="91475"/>
            <a:ext cx="11887200" cy="101566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as-IN" dirty="0">
                <a:latin typeface="SutonnyMJ" pitchFamily="2" charset="0"/>
              </a:rPr>
              <a:t>আমরা ‘</a:t>
            </a:r>
            <a:r>
              <a:rPr lang="en-US" sz="2400" dirty="0">
                <a:latin typeface="SutonnyMJ" pitchFamily="2" charset="0"/>
              </a:rPr>
              <a:t>Ø‡›</a:t>
            </a:r>
            <a:r>
              <a:rPr lang="en-US" sz="2400" dirty="0" err="1">
                <a:latin typeface="SutonnyMJ" pitchFamily="2" charset="0"/>
              </a:rPr>
              <a:t>Øi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as-IN" dirty="0">
                <a:latin typeface="SutonnyMJ" pitchFamily="2" charset="0"/>
              </a:rPr>
              <a:t>সমাধান’ ছকে নিজেদের যে কৌশলগুলো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as-IN" dirty="0">
                <a:latin typeface="SutonnyMJ" pitchFamily="2" charset="0"/>
              </a:rPr>
              <a:t>লিখেছিলাম তা নিয়ে সহপাঠীদের সাথে আলোচনা</a:t>
            </a:r>
          </a:p>
          <a:p>
            <a:r>
              <a:rPr lang="as-IN" dirty="0">
                <a:latin typeface="SutonnyMJ" pitchFamily="2" charset="0"/>
              </a:rPr>
              <a:t>করেছি । সবার কাছ থেকে অনে কগুলোইতিব</a:t>
            </a:r>
            <a:r>
              <a:rPr lang="en-US" dirty="0">
                <a:latin typeface="SutonnyMJ" pitchFamily="2" charset="0"/>
              </a:rPr>
              <a:t>v</a:t>
            </a:r>
            <a:r>
              <a:rPr lang="as-IN" dirty="0">
                <a:latin typeface="SutonnyMJ" pitchFamily="2" charset="0"/>
              </a:rPr>
              <a:t>চক ও কার্যকরী কৌশল পেয়েছি । এর মধ্যে যে কৌশলগুলোকে</a:t>
            </a:r>
          </a:p>
          <a:p>
            <a:r>
              <a:rPr lang="as-IN" dirty="0">
                <a:latin typeface="SutonnyMJ" pitchFamily="2" charset="0"/>
              </a:rPr>
              <a:t>আমি ব্যবহার করতে চাই তা ‘আমার দ্বন্দ্ব সমাধান কৌশল’ ছকে লিখ ।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20194"/>
              </p:ext>
            </p:extLst>
          </p:nvPr>
        </p:nvGraphicFramePr>
        <p:xfrm>
          <a:off x="149289" y="1571875"/>
          <a:ext cx="11756572" cy="51886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78286">
                  <a:extLst>
                    <a:ext uri="{9D8B030D-6E8A-4147-A177-3AD203B41FA5}">
                      <a16:colId xmlns:a16="http://schemas.microsoft.com/office/drawing/2014/main" val="3655770039"/>
                    </a:ext>
                  </a:extLst>
                </a:gridCol>
                <a:gridCol w="5878286">
                  <a:extLst>
                    <a:ext uri="{9D8B030D-6E8A-4147-A177-3AD203B41FA5}">
                      <a16:colId xmlns:a16="http://schemas.microsoft.com/office/drawing/2014/main" val="3268935196"/>
                    </a:ext>
                  </a:extLst>
                </a:gridCol>
              </a:tblGrid>
              <a:tr h="697130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 err="1">
                          <a:latin typeface="SutonnyMJ" pitchFamily="2" charset="0"/>
                          <a:cs typeface="SutonnyMJ" pitchFamily="2" charset="0"/>
                        </a:rPr>
                        <a:t>cwiw</a:t>
                      </a:r>
                      <a:r>
                        <a:rPr lang="en-US" sz="6000" dirty="0">
                          <a:latin typeface="SutonnyMJ" pitchFamily="2" charset="0"/>
                          <a:cs typeface="SutonnyMJ" pitchFamily="2" charset="0"/>
                        </a:rPr>
                        <a:t>¯’</a:t>
                      </a:r>
                      <a:r>
                        <a:rPr lang="en-US" sz="6000" dirty="0" err="1">
                          <a:latin typeface="SutonnyMJ" pitchFamily="2" charset="0"/>
                          <a:cs typeface="SutonnyMJ" pitchFamily="2" charset="0"/>
                        </a:rPr>
                        <a:t>wZ</a:t>
                      </a:r>
                      <a:endParaRPr lang="en-US" sz="60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SutonnyMJ" pitchFamily="2" charset="0"/>
                          <a:cs typeface="SutonnyMJ" pitchFamily="2" charset="0"/>
                        </a:rPr>
                        <a:t>Avgvi</a:t>
                      </a:r>
                      <a:r>
                        <a:rPr lang="en-US" sz="4000" dirty="0">
                          <a:latin typeface="SutonnyMJ" pitchFamily="2" charset="0"/>
                          <a:cs typeface="SutonnyMJ" pitchFamily="2" charset="0"/>
                        </a:rPr>
                        <a:t> Ø›Ø</a:t>
                      </a:r>
                      <a:r>
                        <a:rPr lang="en-US" sz="4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4000" baseline="0" dirty="0" err="1">
                          <a:latin typeface="SutonnyMJ" pitchFamily="2" charset="0"/>
                          <a:cs typeface="SutonnyMJ" pitchFamily="2" charset="0"/>
                        </a:rPr>
                        <a:t>Avgvi</a:t>
                      </a:r>
                      <a:r>
                        <a:rPr lang="en-US" sz="4000" baseline="0" dirty="0">
                          <a:latin typeface="SutonnyMJ" pitchFamily="2" charset="0"/>
                          <a:cs typeface="SutonnyMJ" pitchFamily="2" charset="0"/>
                        </a:rPr>
                        <a:t> †</a:t>
                      </a:r>
                      <a:r>
                        <a:rPr lang="en-US" sz="4000" baseline="0" dirty="0" err="1">
                          <a:latin typeface="SutonnyMJ" pitchFamily="2" charset="0"/>
                          <a:cs typeface="SutonnyMJ" pitchFamily="2" charset="0"/>
                        </a:rPr>
                        <a:t>KŠkj</a:t>
                      </a:r>
                      <a:endParaRPr lang="en-US" sz="40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275234"/>
                  </a:ext>
                </a:extLst>
              </a:tr>
              <a:tr h="697130">
                <a:tc>
                  <a:txBody>
                    <a:bodyPr/>
                    <a:lstStyle/>
                    <a:p>
                      <a:endParaRPr lang="en-US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987664"/>
                  </a:ext>
                </a:extLst>
              </a:tr>
              <a:tr h="697130">
                <a:tc>
                  <a:txBody>
                    <a:bodyPr/>
                    <a:lstStyle/>
                    <a:p>
                      <a:endParaRPr lang="en-US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2868393"/>
                  </a:ext>
                </a:extLst>
              </a:tr>
              <a:tr h="697130">
                <a:tc>
                  <a:txBody>
                    <a:bodyPr/>
                    <a:lstStyle/>
                    <a:p>
                      <a:endParaRPr lang="en-US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5018162"/>
                  </a:ext>
                </a:extLst>
              </a:tr>
              <a:tr h="697130">
                <a:tc>
                  <a:txBody>
                    <a:bodyPr/>
                    <a:lstStyle/>
                    <a:p>
                      <a:endParaRPr lang="en-US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4702673"/>
                  </a:ext>
                </a:extLst>
              </a:tr>
              <a:tr h="697130">
                <a:tc>
                  <a:txBody>
                    <a:bodyPr/>
                    <a:lstStyle/>
                    <a:p>
                      <a:endParaRPr lang="en-US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851069"/>
                  </a:ext>
                </a:extLst>
              </a:tr>
              <a:tr h="697130">
                <a:tc>
                  <a:txBody>
                    <a:bodyPr/>
                    <a:lstStyle/>
                    <a:p>
                      <a:endParaRPr lang="en-US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021484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741575" y="1107138"/>
            <a:ext cx="3601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SutonnyMJ" pitchFamily="2" charset="0"/>
                <a:cs typeface="SutonnyMJ" pitchFamily="2" charset="0"/>
              </a:rPr>
              <a:t>Avgvi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Ø›Ø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Avgvi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KŠkj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172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130629" y="223935"/>
            <a:ext cx="11924522" cy="622351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SutonnyMJ" pitchFamily="2" charset="0"/>
                <a:cs typeface="SutonnyMJ" pitchFamily="2" charset="0"/>
              </a:rPr>
              <a:t>Gevi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NuUbv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D‡jøL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wkÿv©xiv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wK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KŠkj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Aej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¤^b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Ki‡Zv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wVK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K‡i‡Q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Rvb‡Z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Pvb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Zviv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wK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DËi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†`q †m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My‡jv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ms‡ÿ‡c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‡©W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wjLyb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Gi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myweav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ejyb</a:t>
            </a:r>
            <a:endParaRPr lang="en-US" sz="6000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953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71" y="298579"/>
            <a:ext cx="11709919" cy="628883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54708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98" y="177282"/>
            <a:ext cx="11924522" cy="655008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263616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6617" cy="6566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8" y="625914"/>
            <a:ext cx="656617" cy="6566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61" y="1357214"/>
            <a:ext cx="656617" cy="6566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1362"/>
            <a:ext cx="656617" cy="6566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8007">
            <a:off x="-6560" y="2720650"/>
            <a:ext cx="656617" cy="6566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17" y="-1"/>
            <a:ext cx="656617" cy="6566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234" y="0"/>
            <a:ext cx="656617" cy="6566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851" y="-12162"/>
            <a:ext cx="656617" cy="6566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468" y="0"/>
            <a:ext cx="656617" cy="6566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04" y="0"/>
            <a:ext cx="656617" cy="656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702" y="-12163"/>
            <a:ext cx="656617" cy="6566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656617" cy="6566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936" y="-12164"/>
            <a:ext cx="656617" cy="65661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234" y="-12165"/>
            <a:ext cx="656617" cy="6566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210" y="-12170"/>
            <a:ext cx="656617" cy="65661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595" y="12149"/>
            <a:ext cx="656617" cy="6566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714" y="-12170"/>
            <a:ext cx="656617" cy="65661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288" y="-27995"/>
            <a:ext cx="656617" cy="65661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351" y="-12170"/>
            <a:ext cx="656617" cy="6566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925" y="-54"/>
            <a:ext cx="656617" cy="65661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180" y="-12170"/>
            <a:ext cx="656617" cy="65661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153" y="-27994"/>
            <a:ext cx="656617" cy="65661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297" y="668766"/>
            <a:ext cx="656617" cy="65661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296" y="1325383"/>
            <a:ext cx="656617" cy="6566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710" y="1982000"/>
            <a:ext cx="656617" cy="6566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709" y="2662885"/>
            <a:ext cx="656617" cy="6566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288" y="3353555"/>
            <a:ext cx="656617" cy="65661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288" y="4068959"/>
            <a:ext cx="656617" cy="65661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8318" y="4784363"/>
            <a:ext cx="656617" cy="65661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666" y="5498535"/>
            <a:ext cx="656617" cy="65661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4542" y="6189205"/>
            <a:ext cx="656617" cy="6566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9565" y="6201383"/>
            <a:ext cx="656617" cy="65661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89" y="6201382"/>
            <a:ext cx="656617" cy="65661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696" y="6201381"/>
            <a:ext cx="656617" cy="65661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036" y="6201380"/>
            <a:ext cx="656617" cy="65661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772" y="6201379"/>
            <a:ext cx="656617" cy="65661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826" y="6213547"/>
            <a:ext cx="656617" cy="65661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519" y="6201378"/>
            <a:ext cx="656617" cy="65661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116" y="6213546"/>
            <a:ext cx="656617" cy="65661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797" y="6201377"/>
            <a:ext cx="656617" cy="65661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829" y="6189208"/>
            <a:ext cx="656617" cy="65661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13" y="6189208"/>
            <a:ext cx="656617" cy="65661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686" y="6213545"/>
            <a:ext cx="656617" cy="65661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432" y="6189205"/>
            <a:ext cx="656617" cy="65661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981" y="6213544"/>
            <a:ext cx="656617" cy="65661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026" y="6213544"/>
            <a:ext cx="656617" cy="656617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87" y="6213544"/>
            <a:ext cx="656617" cy="656617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9206"/>
            <a:ext cx="656617" cy="65661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8" y="5556927"/>
            <a:ext cx="656617" cy="65661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" y="4875972"/>
            <a:ext cx="656617" cy="65661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8" y="4197900"/>
            <a:ext cx="656617" cy="65661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95" y="3479880"/>
            <a:ext cx="656617" cy="656617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29"/>
          <a:stretch/>
        </p:blipFill>
        <p:spPr>
          <a:xfrm>
            <a:off x="706486" y="668726"/>
            <a:ext cx="10706503" cy="5265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89" y="77112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70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6617" cy="6566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8" y="625914"/>
            <a:ext cx="656617" cy="6566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61" y="1357214"/>
            <a:ext cx="656617" cy="6566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1362"/>
            <a:ext cx="656617" cy="6566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8007">
            <a:off x="-6560" y="2720650"/>
            <a:ext cx="656617" cy="6566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17" y="-1"/>
            <a:ext cx="656617" cy="6566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234" y="0"/>
            <a:ext cx="656617" cy="6566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851" y="-12162"/>
            <a:ext cx="656617" cy="6566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468" y="0"/>
            <a:ext cx="656617" cy="6566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04" y="0"/>
            <a:ext cx="656617" cy="656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702" y="-12163"/>
            <a:ext cx="656617" cy="6566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656617" cy="6566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936" y="-12164"/>
            <a:ext cx="656617" cy="65661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234" y="-12165"/>
            <a:ext cx="656617" cy="6566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210" y="-12170"/>
            <a:ext cx="656617" cy="65661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595" y="12149"/>
            <a:ext cx="656617" cy="6566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714" y="-12170"/>
            <a:ext cx="656617" cy="65661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288" y="-27995"/>
            <a:ext cx="656617" cy="65661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351" y="-12170"/>
            <a:ext cx="656617" cy="6566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925" y="-54"/>
            <a:ext cx="656617" cy="65661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180" y="-12170"/>
            <a:ext cx="656617" cy="65661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153" y="-27994"/>
            <a:ext cx="656617" cy="65661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297" y="668766"/>
            <a:ext cx="656617" cy="65661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296" y="1325383"/>
            <a:ext cx="656617" cy="6566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710" y="1982000"/>
            <a:ext cx="656617" cy="6566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709" y="2662885"/>
            <a:ext cx="656617" cy="6566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288" y="3353555"/>
            <a:ext cx="656617" cy="65661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288" y="4068959"/>
            <a:ext cx="656617" cy="65661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8318" y="4784363"/>
            <a:ext cx="656617" cy="65661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666" y="5498535"/>
            <a:ext cx="656617" cy="65661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4542" y="6189205"/>
            <a:ext cx="656617" cy="6566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9565" y="6201383"/>
            <a:ext cx="656617" cy="65661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89" y="6201382"/>
            <a:ext cx="656617" cy="65661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696" y="6201381"/>
            <a:ext cx="656617" cy="65661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036" y="6201380"/>
            <a:ext cx="656617" cy="65661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772" y="6201379"/>
            <a:ext cx="656617" cy="65661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826" y="6213547"/>
            <a:ext cx="656617" cy="65661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519" y="6201378"/>
            <a:ext cx="656617" cy="65661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116" y="6213546"/>
            <a:ext cx="656617" cy="65661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797" y="6201377"/>
            <a:ext cx="656617" cy="65661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829" y="6189208"/>
            <a:ext cx="656617" cy="65661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13" y="6189208"/>
            <a:ext cx="656617" cy="65661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686" y="6213545"/>
            <a:ext cx="656617" cy="65661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432" y="6189205"/>
            <a:ext cx="656617" cy="65661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981" y="6213544"/>
            <a:ext cx="656617" cy="65661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026" y="6213544"/>
            <a:ext cx="656617" cy="656617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87" y="6213544"/>
            <a:ext cx="656617" cy="656617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9206"/>
            <a:ext cx="656617" cy="65661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8" y="5556927"/>
            <a:ext cx="656617" cy="65661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" y="4875972"/>
            <a:ext cx="656617" cy="65661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8" y="4197900"/>
            <a:ext cx="656617" cy="65661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95" y="3479880"/>
            <a:ext cx="656617" cy="656617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1447026" y="2638617"/>
            <a:ext cx="7054948" cy="3416320"/>
          </a:xfrm>
          <a:prstGeom prst="rect">
            <a:avLst/>
          </a:prstGeom>
          <a:ln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b="1" i="1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i="1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gvt</a:t>
            </a:r>
            <a:r>
              <a:rPr lang="en-US" sz="3600" b="1" i="1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3600" b="1" i="1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weiæj</a:t>
            </a:r>
            <a:r>
              <a:rPr lang="en-US" sz="3600" b="1" i="1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i="1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Bmjvg</a:t>
            </a:r>
            <a:endParaRPr lang="en-US" sz="3600" b="1" i="1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600" b="1" dirty="0" err="1">
                <a:solidFill>
                  <a:srgbClr val="FFFF00"/>
                </a:solidFill>
                <a:latin typeface="SutonnyMJ" pitchFamily="2" charset="0"/>
                <a:cs typeface="SutonnyMJ" pitchFamily="2" charset="0"/>
              </a:rPr>
              <a:t>mnKvix</a:t>
            </a:r>
            <a:r>
              <a:rPr lang="en-US" sz="3600" b="1" dirty="0">
                <a:solidFill>
                  <a:srgbClr val="FFFF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SutonnyMJ" pitchFamily="2" charset="0"/>
                <a:cs typeface="SutonnyMJ" pitchFamily="2" charset="0"/>
              </a:rPr>
              <a:t>wkÿK</a:t>
            </a:r>
            <a:endParaRPr lang="en-US" sz="3600" b="1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600" b="1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MvMi</a:t>
            </a:r>
            <a:r>
              <a:rPr lang="en-US" sz="3600" b="1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Avãyj</a:t>
            </a:r>
            <a:r>
              <a:rPr lang="en-US" sz="3600" b="1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ReŸvi</a:t>
            </a:r>
            <a:r>
              <a:rPr lang="en-US" sz="3600" b="1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D”P we`¨</a:t>
            </a:r>
            <a:r>
              <a:rPr lang="en-US" sz="3600" b="1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vjq</a:t>
            </a:r>
            <a:endParaRPr lang="en-US" sz="3600" b="1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600" b="1" dirty="0" err="1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ivYxks‰Kj,VvKziMvuI</a:t>
            </a:r>
            <a:r>
              <a:rPr lang="en-US" sz="3600" b="1" dirty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|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B‡gBj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-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dabirul85@gmail.com</a:t>
            </a:r>
            <a:endParaRPr lang="en-US" sz="3600" b="1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600" b="1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‡gvevBj-01723465917</a:t>
            </a:r>
          </a:p>
        </p:txBody>
      </p:sp>
      <p:sp>
        <p:nvSpPr>
          <p:cNvPr id="55" name="Oval 54"/>
          <p:cNvSpPr/>
          <p:nvPr/>
        </p:nvSpPr>
        <p:spPr>
          <a:xfrm>
            <a:off x="3225935" y="718326"/>
            <a:ext cx="4232748" cy="1128409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wkÿK</a:t>
            </a:r>
            <a:r>
              <a:rPr lang="en-US" sz="44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cwiwPwZ</a:t>
            </a:r>
            <a:endParaRPr lang="en-US" sz="4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063" y="790242"/>
            <a:ext cx="2297723" cy="2877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22" y="718327"/>
            <a:ext cx="680912" cy="518795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0"/>
          <a:stretch/>
        </p:blipFill>
        <p:spPr>
          <a:xfrm>
            <a:off x="8980063" y="4329403"/>
            <a:ext cx="2297723" cy="1576876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509" y="847359"/>
            <a:ext cx="914400" cy="91440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931" y="84735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994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6617" cy="6566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8" y="625914"/>
            <a:ext cx="656617" cy="6566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61" y="1357214"/>
            <a:ext cx="656617" cy="6566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1362"/>
            <a:ext cx="656617" cy="6566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8007">
            <a:off x="-6560" y="2720650"/>
            <a:ext cx="656617" cy="6566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17" y="-1"/>
            <a:ext cx="656617" cy="6566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234" y="0"/>
            <a:ext cx="656617" cy="6566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851" y="-12162"/>
            <a:ext cx="656617" cy="6566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468" y="0"/>
            <a:ext cx="656617" cy="6566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04" y="0"/>
            <a:ext cx="656617" cy="656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702" y="-12163"/>
            <a:ext cx="656617" cy="6566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656617" cy="6566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936" y="-12164"/>
            <a:ext cx="656617" cy="65661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234" y="-12165"/>
            <a:ext cx="656617" cy="6566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210" y="-12170"/>
            <a:ext cx="656617" cy="65661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595" y="12149"/>
            <a:ext cx="656617" cy="6566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714" y="-12170"/>
            <a:ext cx="656617" cy="65661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288" y="-27995"/>
            <a:ext cx="656617" cy="65661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351" y="-12170"/>
            <a:ext cx="656617" cy="6566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925" y="-54"/>
            <a:ext cx="656617" cy="65661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180" y="-12170"/>
            <a:ext cx="656617" cy="65661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153" y="-27994"/>
            <a:ext cx="656617" cy="65661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297" y="668766"/>
            <a:ext cx="656617" cy="65661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296" y="1325383"/>
            <a:ext cx="656617" cy="6566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710" y="1982000"/>
            <a:ext cx="656617" cy="6566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709" y="2662885"/>
            <a:ext cx="656617" cy="6566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288" y="3353555"/>
            <a:ext cx="656617" cy="65661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288" y="4068959"/>
            <a:ext cx="656617" cy="65661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8318" y="4784363"/>
            <a:ext cx="656617" cy="65661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666" y="5498535"/>
            <a:ext cx="656617" cy="65661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4542" y="6189205"/>
            <a:ext cx="656617" cy="6566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9565" y="6201383"/>
            <a:ext cx="656617" cy="65661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89" y="6201382"/>
            <a:ext cx="656617" cy="65661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696" y="6201381"/>
            <a:ext cx="656617" cy="65661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036" y="6201380"/>
            <a:ext cx="656617" cy="65661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772" y="6201379"/>
            <a:ext cx="656617" cy="65661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826" y="6213547"/>
            <a:ext cx="656617" cy="65661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519" y="6201378"/>
            <a:ext cx="656617" cy="65661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116" y="6213546"/>
            <a:ext cx="656617" cy="65661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797" y="6201377"/>
            <a:ext cx="656617" cy="65661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829" y="6189208"/>
            <a:ext cx="656617" cy="65661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13" y="6189208"/>
            <a:ext cx="656617" cy="65661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686" y="6213545"/>
            <a:ext cx="656617" cy="65661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432" y="6189205"/>
            <a:ext cx="656617" cy="65661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981" y="6213544"/>
            <a:ext cx="656617" cy="65661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026" y="6213544"/>
            <a:ext cx="656617" cy="656617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87" y="6213544"/>
            <a:ext cx="656617" cy="656617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9206"/>
            <a:ext cx="656617" cy="65661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8" y="5556927"/>
            <a:ext cx="656617" cy="65661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" y="4875972"/>
            <a:ext cx="656617" cy="65661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8" y="4197900"/>
            <a:ext cx="656617" cy="65661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95" y="3479880"/>
            <a:ext cx="656617" cy="656617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914400" y="1357214"/>
            <a:ext cx="10311319" cy="4524315"/>
          </a:xfrm>
          <a:prstGeom prst="rect">
            <a:avLst/>
          </a:prstGeom>
          <a:ln>
            <a:solidFill>
              <a:srgbClr val="FF000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72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kÖbx</a:t>
            </a:r>
            <a:r>
              <a:rPr lang="en-US" sz="72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t </a:t>
            </a:r>
            <a:r>
              <a:rPr lang="en-US" sz="72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Aóg</a:t>
            </a:r>
            <a:endParaRPr lang="en-US" sz="72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72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welq</a:t>
            </a:r>
            <a:r>
              <a:rPr lang="en-US" sz="72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: </a:t>
            </a:r>
            <a:r>
              <a:rPr lang="en-US" sz="4800" b="1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স্বাস্থ্য</a:t>
            </a:r>
            <a:r>
              <a:rPr lang="en-US" sz="4800" b="1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সুরক্ষা</a:t>
            </a:r>
            <a:endParaRPr lang="en-US" sz="4800" b="1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7200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Kw¤ú‡UwÝ</a:t>
            </a:r>
            <a:r>
              <a:rPr lang="en-US" sz="72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Bmvwe-8.6</a:t>
            </a:r>
          </a:p>
          <a:p>
            <a:pPr algn="ctr"/>
            <a:r>
              <a:rPr lang="en-US" sz="7200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‡mkb-4 </a:t>
            </a:r>
            <a:endParaRPr lang="en-GB" sz="72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276" y="3479880"/>
            <a:ext cx="1714500" cy="2159158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928" y="3399107"/>
            <a:ext cx="1714500" cy="2159158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160" y="144527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628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952" y="0"/>
            <a:ext cx="11849878" cy="6690049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2400" dirty="0">
                <a:solidFill>
                  <a:srgbClr val="FF0000"/>
                </a:solidFill>
                <a:latin typeface="SutonnyMJ" pitchFamily="2" charset="0"/>
              </a:rPr>
              <a:t>ঘটনা ১</a:t>
            </a:r>
          </a:p>
          <a:p>
            <a:r>
              <a:rPr lang="as-IN" sz="2400" dirty="0">
                <a:latin typeface="SutonnyMJ" pitchFamily="2" charset="0"/>
              </a:rPr>
              <a:t>অলকা এবং রাজু দুজন অষ্টম শ্রেণিতে পড়ে ও খুব ভালো গান গায়।আসছে স্বাধ</a:t>
            </a:r>
            <a:r>
              <a:rPr lang="en-US" sz="2400" dirty="0">
                <a:latin typeface="SutonnyMJ" pitchFamily="2" charset="0"/>
              </a:rPr>
              <a:t>x</a:t>
            </a:r>
            <a:r>
              <a:rPr lang="as-IN" sz="2400" dirty="0">
                <a:latin typeface="SutonnyMJ" pitchFamily="2" charset="0"/>
              </a:rPr>
              <a:t>নতা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as-IN" sz="2400" dirty="0">
                <a:latin typeface="SutonnyMJ" pitchFamily="2" charset="0"/>
              </a:rPr>
              <a:t>দিবসের</a:t>
            </a:r>
          </a:p>
          <a:p>
            <a:r>
              <a:rPr lang="as-IN" sz="2400" dirty="0">
                <a:latin typeface="SutonnyMJ" pitchFamily="2" charset="0"/>
              </a:rPr>
              <a:t>অনুষ্ঠানে শ্রেণি শিক্ষক অলকা এবং রাজুকে তাদে র পছন্দমতো একটি দেশ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v</a:t>
            </a:r>
            <a:r>
              <a:rPr lang="as-IN" sz="2400" dirty="0">
                <a:latin typeface="SutonnyMJ" pitchFamily="2" charset="0"/>
              </a:rPr>
              <a:t>ত্ববোধক গান</a:t>
            </a:r>
          </a:p>
          <a:p>
            <a:r>
              <a:rPr lang="as-IN" sz="2400" dirty="0">
                <a:latin typeface="SutonnyMJ" pitchFamily="2" charset="0"/>
              </a:rPr>
              <a:t>বাছাই করে গাইতে বলেছন। কিন্তু গান বাছাই এ দুজন একমত হতে পারছিল না। অলকা যে</a:t>
            </a:r>
          </a:p>
          <a:p>
            <a:r>
              <a:rPr lang="as-IN" sz="2400" dirty="0">
                <a:latin typeface="SutonnyMJ" pitchFamily="2" charset="0"/>
              </a:rPr>
              <a:t>গানটি পছন্দ করল রাজুর তা পছন্দ না। অন্যদি কে রাজু যে ই গানটি পছন্দ করে সে টি অলকার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as-IN" sz="2400" dirty="0">
                <a:latin typeface="SutonnyMJ" pitchFamily="2" charset="0"/>
              </a:rPr>
              <a:t>ভালো ভাবে জানা নেই। অলকা কী করা যায় ভেবে একটা বুদ্ধি বের করল। সে রাজুকে বলল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as-IN" sz="2400" dirty="0">
                <a:latin typeface="SutonnyMJ" pitchFamily="2" charset="0"/>
              </a:rPr>
              <a:t>সে যদি তাকে একটু সময় দিতে পারে তাহলে সে গানটি শিখে নিতে চায় ভালো করে । রাজু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as-IN" sz="2400" dirty="0">
                <a:latin typeface="SutonnyMJ" pitchFamily="2" charset="0"/>
              </a:rPr>
              <a:t>বেশ খুশি হলো , ভাবলো এ ভাবন</a:t>
            </a:r>
            <a:r>
              <a:rPr lang="en-US" sz="3200" dirty="0">
                <a:latin typeface="SutonnyMJ" pitchFamily="2" charset="0"/>
              </a:rPr>
              <a:t>v</a:t>
            </a:r>
            <a:r>
              <a:rPr lang="as-IN" sz="2400" dirty="0">
                <a:latin typeface="SutonnyMJ" pitchFamily="2" charset="0"/>
              </a:rPr>
              <a:t> তো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as-IN" sz="2400" dirty="0">
                <a:latin typeface="SutonnyMJ" pitchFamily="2" charset="0"/>
              </a:rPr>
              <a:t>সে ও ভাবতে পারত! রাজু অলকাকে তার ভাবন</a:t>
            </a:r>
            <a:r>
              <a:rPr lang="en-US" sz="2800" dirty="0">
                <a:latin typeface="SutonnyMJ" pitchFamily="2" charset="0"/>
              </a:rPr>
              <a:t>v</a:t>
            </a:r>
            <a:r>
              <a:rPr lang="as-IN" sz="2400" dirty="0">
                <a:latin typeface="SutonnyMJ" pitchFamily="2" charset="0"/>
              </a:rPr>
              <a:t>র জন্য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as-IN" sz="2400" dirty="0">
                <a:latin typeface="SutonnyMJ" pitchFamily="2" charset="0"/>
              </a:rPr>
              <a:t>ধন্যবাদ জানালে এবং বলল ‘তুমি চাইলে আমরা অন্য গানও নির্বাচন করতে পারি । অলকা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as-IN" sz="2400" dirty="0">
                <a:latin typeface="SutonnyMJ" pitchFamily="2" charset="0"/>
              </a:rPr>
              <a:t>রাজুকে ধন্যবাদ জানিয়ে বলল, ‘না তার দরকার নেই। এখন মনে হচ্ছে তুমি একটু সময় দিলেই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as-IN" sz="2400" dirty="0">
                <a:latin typeface="SutonnyMJ" pitchFamily="2" charset="0"/>
              </a:rPr>
              <a:t>আমি গানটি ঠিকই শিখে নিতে পারব।” এরপর গানটি শিখে নিয়ে তারা </a:t>
            </a:r>
            <a:r>
              <a:rPr lang="en-US" sz="2400" dirty="0">
                <a:latin typeface="SutonnyMJ" pitchFamily="2" charset="0"/>
              </a:rPr>
              <a:t>  </a:t>
            </a:r>
            <a:r>
              <a:rPr lang="as-IN" sz="2400" dirty="0">
                <a:latin typeface="SutonnyMJ" pitchFamily="2" charset="0"/>
              </a:rPr>
              <a:t>স্বাধ</a:t>
            </a:r>
            <a:r>
              <a:rPr lang="en-US" sz="2400" dirty="0">
                <a:latin typeface="SutonnyMJ" pitchFamily="2" charset="0"/>
              </a:rPr>
              <a:t>x</a:t>
            </a:r>
            <a:r>
              <a:rPr lang="as-IN" sz="2400" dirty="0">
                <a:latin typeface="SutonnyMJ" pitchFamily="2" charset="0"/>
              </a:rPr>
              <a:t>নতা দিবসের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as-IN" sz="2400" dirty="0">
                <a:latin typeface="SutonnyMJ" pitchFamily="2" charset="0"/>
              </a:rPr>
              <a:t>অনুষ্ঠানে গাইল।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406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" y="0"/>
            <a:ext cx="12073812" cy="6764694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2400" dirty="0">
                <a:solidFill>
                  <a:srgbClr val="FF0000"/>
                </a:solidFill>
                <a:latin typeface="SutonnyMJ" pitchFamily="2" charset="0"/>
              </a:rPr>
              <a:t>ঘটনা ২</a:t>
            </a:r>
          </a:p>
          <a:p>
            <a:r>
              <a:rPr lang="as-IN" sz="2400" dirty="0">
                <a:latin typeface="SutonnyMJ" pitchFamily="2" charset="0"/>
              </a:rPr>
              <a:t>আকাশ এবং অভিজি ৎ একে অন্যের খুব ভালো বন্ধু। তারা একসাথে স্কুলে যায়, বাড়ি ফেরে ,</a:t>
            </a:r>
          </a:p>
          <a:p>
            <a:r>
              <a:rPr lang="as-IN" sz="2400" dirty="0">
                <a:latin typeface="SutonnyMJ" pitchFamily="2" charset="0"/>
              </a:rPr>
              <a:t>স্কুলের পর খেলাধুলা করে । আকাশ একদিন অভিজিৎ এর নতুন কেন  সাইকেলটা প্রতিযোগি তায়</a:t>
            </a:r>
          </a:p>
          <a:p>
            <a:r>
              <a:rPr lang="as-IN" sz="2400" dirty="0">
                <a:latin typeface="SutonnyMJ" pitchFamily="2" charset="0"/>
              </a:rPr>
              <a:t>অংশ নেওয়ার জন্য চায়। প্রতিযোগি তায় ক্ষতি হতে পারে ভেবে আকাশ তার পছন্দে র নতুন</a:t>
            </a:r>
          </a:p>
          <a:p>
            <a:r>
              <a:rPr lang="as-IN" sz="2400" dirty="0">
                <a:latin typeface="SutonnyMJ" pitchFamily="2" charset="0"/>
              </a:rPr>
              <a:t>সাইকেলটা দিতে চাচ্ছিল না। আবার সাইকেলে র কোনো ক্ষতি হলে বাবা হয়তো বকবেন ।</a:t>
            </a:r>
          </a:p>
          <a:p>
            <a:r>
              <a:rPr lang="as-IN" sz="2400" dirty="0">
                <a:latin typeface="SutonnyMJ" pitchFamily="2" charset="0"/>
              </a:rPr>
              <a:t>এসব বললে তার বন্ধু দুঃখ পেতে পারে এই আশঙ্কা য় সে হ্যাাঁ কি</a:t>
            </a:r>
            <a:r>
              <a:rPr lang="en-US" sz="2400" dirty="0">
                <a:latin typeface="SutonnyMJ" pitchFamily="2" charset="0"/>
              </a:rPr>
              <a:t>s</a:t>
            </a:r>
            <a:r>
              <a:rPr lang="as-IN" sz="2400" dirty="0">
                <a:latin typeface="SutonnyMJ" pitchFamily="2" charset="0"/>
              </a:rPr>
              <a:t>বা না কি ছুই বলল না। যেদিন</a:t>
            </a:r>
          </a:p>
          <a:p>
            <a:r>
              <a:rPr lang="as-IN" sz="2400" dirty="0">
                <a:latin typeface="SutonnyMJ" pitchFamily="2" charset="0"/>
              </a:rPr>
              <a:t>অভিজিৎ সাইকেলটা নিতে তাদে র বাড়ি এলো সেদিন সে ইচ্ছে করে ই বাড়িতে রইল না। এতে</a:t>
            </a:r>
          </a:p>
          <a:p>
            <a:r>
              <a:rPr lang="as-IN" sz="2400" dirty="0">
                <a:latin typeface="SutonnyMJ" pitchFamily="2" charset="0"/>
              </a:rPr>
              <a:t>করে অভিজিৎ বুঝতে পারল যে আকাশ তাকে তার সাইকেল দিতে চাচ্ছে না। তার সেদিন আর</a:t>
            </a:r>
          </a:p>
          <a:p>
            <a:r>
              <a:rPr lang="as-IN" sz="2400" dirty="0">
                <a:latin typeface="SutonnyMJ" pitchFamily="2" charset="0"/>
              </a:rPr>
              <a:t>প্রতিযোগি তায় অংশগ্র হণ করা হলো না। পরদিন আকাশ কারণ খুলে না বলায় অভিজিৎ এর</a:t>
            </a:r>
          </a:p>
          <a:p>
            <a:r>
              <a:rPr lang="as-IN" sz="2400" dirty="0">
                <a:latin typeface="SutonnyMJ" pitchFamily="2" charset="0"/>
              </a:rPr>
              <a:t>প্রচণ্ড রাগ হলো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as-IN" sz="2400" dirty="0">
                <a:latin typeface="SutonnyMJ" pitchFamily="2" charset="0"/>
              </a:rPr>
              <a:t>এবং সে আকাশকে অনে ক তি রস্কার করল। এরপর আর তাদে র মধ্যে আগের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as-IN" sz="2400" dirty="0">
                <a:latin typeface="SutonnyMJ" pitchFamily="2" charset="0"/>
              </a:rPr>
              <a:t>মত বন্ধুত্ব রইল না।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394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9958" y="90331"/>
            <a:ext cx="11877869" cy="649408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as-IN" sz="3200" dirty="0">
                <a:solidFill>
                  <a:srgbClr val="FF0000"/>
                </a:solidFill>
                <a:latin typeface="NikoshBAN"/>
              </a:rPr>
              <a:t>ঘটনা ৩</a:t>
            </a:r>
          </a:p>
          <a:p>
            <a:r>
              <a:rPr lang="as-IN" sz="3200" dirty="0">
                <a:latin typeface="NikoshBAN"/>
              </a:rPr>
              <a:t>নাইপ্রু অষ্টম শ্রেণিতে পড়ে । সে একটু একা নিজে র মতো সময় কাটাতে পছন্দ করে । সে গল্পের</a:t>
            </a:r>
            <a:r>
              <a:rPr lang="en-US" sz="3200" dirty="0">
                <a:latin typeface="NikoshBAN"/>
              </a:rPr>
              <a:t> </a:t>
            </a:r>
            <a:r>
              <a:rPr lang="as-IN" sz="3200" dirty="0">
                <a:latin typeface="NikoshBAN"/>
              </a:rPr>
              <a:t>বই পড়তে খুব পছন্দ করে । কিন্তু তার বাবা মায়ে র এটা পছন্দ না। এ নিয়ে কি ছুদিন ধরে বাবা</a:t>
            </a:r>
            <a:r>
              <a:rPr lang="en-US" sz="3200" dirty="0">
                <a:latin typeface="NikoshBAN"/>
              </a:rPr>
              <a:t> </a:t>
            </a:r>
            <a:r>
              <a:rPr lang="as-IN" sz="3200" dirty="0">
                <a:latin typeface="NikoshBAN"/>
              </a:rPr>
              <a:t>মায়ে র সাথে তার রাগারাগি হচ্ছে। মা তো একদিন বন্ধুদে র সামনে তাকে বকাঝকা করলেন ।আবার বন্ধুদে র সাথে পি কনিকেও যেতে দিলেন না। তার প্রায় সময়ই এসব নিয়ে মন খারাপ</a:t>
            </a:r>
            <a:r>
              <a:rPr lang="en-US" sz="3200" dirty="0">
                <a:latin typeface="NikoshBAN"/>
              </a:rPr>
              <a:t> </a:t>
            </a:r>
            <a:r>
              <a:rPr lang="as-IN" sz="3200" dirty="0">
                <a:latin typeface="NikoshBAN"/>
              </a:rPr>
              <a:t>একা চলতে গিয়ে কোনো বিপদে পড়ে যাবে । নাইপ্রুর মন খারাপ দেখে ওর ভাই ওদের সবার</a:t>
            </a:r>
            <a:r>
              <a:rPr lang="en-US" sz="3200" dirty="0">
                <a:latin typeface="NikoshBAN"/>
              </a:rPr>
              <a:t> </a:t>
            </a:r>
            <a:r>
              <a:rPr lang="as-IN" sz="3200" dirty="0">
                <a:latin typeface="NikoshBAN"/>
              </a:rPr>
              <a:t>সাথে কথা বলল। নাইপ্রুর এবং বাবা মা নিজেদে র চিন্তা গুলো ভাই এর সাথে শেয়ার করল এবংওর ভাই বুঝতে পারলো কেন ওদের মধ্যে সমস্যা হচ্ছিল। সবাই মিলে সিদ্ধান্ত নিল এরপরথেকে কোনো সমস্যা বোধ করলে তারা নিজেদে র মধ্যে আলো চনা করে সিদ্ধান্ত নেবে । চুপ করেথেকে কষ্ট করবে না।</a:t>
            </a:r>
            <a:r>
              <a:rPr lang="as-IN" sz="2800" dirty="0">
                <a:latin typeface="NikoshBAN"/>
              </a:rPr>
              <a:t>এতে সমস্যা বেড়ে যায় এবং সম্পর্ক খারাপ হয়।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18369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9959" y="258282"/>
            <a:ext cx="11849878" cy="612475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s-IN" sz="2800" dirty="0">
                <a:latin typeface="SutonnyMJ" pitchFamily="2" charset="0"/>
              </a:rPr>
              <a:t>ঘটনা ৪</a:t>
            </a:r>
          </a:p>
          <a:p>
            <a:r>
              <a:rPr lang="as-IN" sz="2800" dirty="0">
                <a:latin typeface="SutonnyMJ" pitchFamily="2" charset="0"/>
              </a:rPr>
              <a:t>অনিকদে র ক্লাসে সেদিন স্যার পরিবেশবিষ য়ক সচে তনতা ও স্বাস্থথ্য সুরক্ষা নিয়ে বেশ কিছু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as-IN" sz="2800" dirty="0">
                <a:latin typeface="SutonnyMJ" pitchFamily="2" charset="0"/>
              </a:rPr>
              <a:t>আলাপ করে</a:t>
            </a:r>
            <a:r>
              <a:rPr lang="en-US" sz="2800" dirty="0">
                <a:latin typeface="SutonnyMJ" pitchFamily="2" charset="0"/>
              </a:rPr>
              <a:t>‡</a:t>
            </a:r>
            <a:r>
              <a:rPr lang="as-IN" sz="2800" dirty="0">
                <a:latin typeface="SutonnyMJ" pitchFamily="2" charset="0"/>
              </a:rPr>
              <a:t>ছন। বলে</a:t>
            </a:r>
            <a:r>
              <a:rPr lang="en-US" sz="2800" dirty="0">
                <a:latin typeface="SutonnyMJ" pitchFamily="2" charset="0"/>
              </a:rPr>
              <a:t>‡</a:t>
            </a:r>
            <a:r>
              <a:rPr lang="as-IN" sz="2800" dirty="0">
                <a:latin typeface="SutonnyMJ" pitchFamily="2" charset="0"/>
              </a:rPr>
              <a:t>ছন যে কীভাবে আমরা একে অন্যের অসুবিধ</a:t>
            </a:r>
            <a:r>
              <a:rPr lang="en-US" sz="2800" dirty="0">
                <a:latin typeface="SutonnyMJ" pitchFamily="2" charset="0"/>
              </a:rPr>
              <a:t>v</a:t>
            </a:r>
            <a:r>
              <a:rPr lang="as-IN" sz="2800" dirty="0">
                <a:latin typeface="SutonnyMJ" pitchFamily="2" charset="0"/>
              </a:rPr>
              <a:t>র কারণ না হয়ে ,</a:t>
            </a:r>
          </a:p>
          <a:p>
            <a:r>
              <a:rPr lang="as-IN" sz="2800" dirty="0">
                <a:latin typeface="SutonnyMJ" pitchFamily="2" charset="0"/>
              </a:rPr>
              <a:t>সুন্দরভাবে একসাথে থাকতে পারি । সে গুলো নিয়ে ই ভাবতে ভাবতে অনিক বাড়ি ফিরছি ল।এমন সময় হঠাৎ করে ও পা পিছলে পড়ে গেল রাস্তায় ফেলে রাখা কলার খোসায়। সামনেই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as-IN" sz="2800" dirty="0">
                <a:latin typeface="SutonnyMJ" pitchFamily="2" charset="0"/>
              </a:rPr>
              <a:t>দেখতে পে ল একটি ছেলে কলা খেয়ে খোসা রাস্তায় ফে লছে। অনিক রেগে গিয়ে ঐ ছেলেকে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as-IN" sz="2800" dirty="0">
                <a:latin typeface="SutonnyMJ" pitchFamily="2" charset="0"/>
              </a:rPr>
              <a:t>জিজ্ঞাসা করল কেন সে এভাবে কলার খোসা রাস্তায় ফে লছে? এটা যে কতটা বি পজ্জন ক</a:t>
            </a:r>
          </a:p>
          <a:p>
            <a:r>
              <a:rPr lang="as-IN" sz="2800" dirty="0">
                <a:latin typeface="SutonnyMJ" pitchFamily="2" charset="0"/>
              </a:rPr>
              <a:t>সে টা কি সে বুঝতে পারছে না! ছেলে টাও হঠাৎ করে এমন প্রতিব</a:t>
            </a:r>
            <a:r>
              <a:rPr lang="en-US" sz="2800" dirty="0">
                <a:latin typeface="SutonnyMJ" pitchFamily="2" charset="0"/>
              </a:rPr>
              <a:t>v</a:t>
            </a:r>
            <a:r>
              <a:rPr lang="as-IN" sz="2800" dirty="0">
                <a:latin typeface="SutonnyMJ" pitchFamily="2" charset="0"/>
              </a:rPr>
              <a:t>দ প্রত্য</a:t>
            </a:r>
            <a:r>
              <a:rPr lang="en-US" sz="2800" dirty="0">
                <a:latin typeface="SutonnyMJ" pitchFamily="2" charset="0"/>
              </a:rPr>
              <a:t>v</a:t>
            </a:r>
            <a:r>
              <a:rPr lang="as-IN" sz="2800" dirty="0">
                <a:latin typeface="SutonnyMJ" pitchFamily="2" charset="0"/>
              </a:rPr>
              <a:t>শ</a:t>
            </a:r>
            <a:r>
              <a:rPr lang="en-US" sz="2800" dirty="0">
                <a:latin typeface="SutonnyMJ" pitchFamily="2" charset="0"/>
              </a:rPr>
              <a:t>v</a:t>
            </a:r>
            <a:r>
              <a:rPr lang="as-IN" sz="2800" dirty="0">
                <a:latin typeface="SutonnyMJ" pitchFamily="2" charset="0"/>
              </a:rPr>
              <a:t> করেন । নিজের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as-IN" sz="2800" dirty="0">
                <a:latin typeface="SutonnyMJ" pitchFamily="2" charset="0"/>
              </a:rPr>
              <a:t>কাজে র জন্য মনে মনে কি ছুটা লজ্জি ত হলে ও মুখে সে সে টা প্রকাশ করল না। বরং সে ও রেগে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as-IN" sz="2800" dirty="0">
                <a:latin typeface="SutonnyMJ" pitchFamily="2" charset="0"/>
              </a:rPr>
              <a:t>গিয়ে চি ৎকার করে কথা বলা শুরু করল। এরপর কথা বলতে বলতে দ্ব</a:t>
            </a:r>
            <a:r>
              <a:rPr lang="en-US" sz="2800" dirty="0">
                <a:latin typeface="SutonnyMJ" pitchFamily="2" charset="0"/>
              </a:rPr>
              <a:t>‡</a:t>
            </a:r>
            <a:r>
              <a:rPr lang="as-IN" sz="2800" dirty="0">
                <a:latin typeface="SutonnyMJ" pitchFamily="2" charset="0"/>
              </a:rPr>
              <a:t>ন্দ জড়িয়ে পড়ল। এতেচারদি কে লোক জড়ো হয়ে গেল।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522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98580" y="214604"/>
            <a:ext cx="11541967" cy="11569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SutonnyMJ" pitchFamily="2" charset="0"/>
                <a:cs typeface="SutonnyMJ" pitchFamily="2" charset="0"/>
              </a:rPr>
              <a:t>MZ †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mk‡bi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Av‡jvPbvi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mvivsk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3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wgwbU</a:t>
            </a:r>
            <a:endParaRPr lang="en-US" sz="6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98579" y="1570652"/>
            <a:ext cx="11700587" cy="50634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latin typeface="SutonnyMJ" pitchFamily="2" charset="0"/>
                <a:cs typeface="SutonnyMJ" pitchFamily="2" charset="0"/>
              </a:rPr>
              <a:t>MZ †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mk‡bi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evwo‡Z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ejv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KvRwU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wb‡q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†KD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hw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` †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AwfÁZv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kqvi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PvI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cvi 3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wgwbU</a:t>
            </a:r>
            <a:endParaRPr lang="en-US" sz="7200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387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6613" y="345233"/>
            <a:ext cx="11737910" cy="3069771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SutonnyMJ" pitchFamily="2" charset="0"/>
                <a:cs typeface="SutonnyMJ" pitchFamily="2" charset="0"/>
              </a:rPr>
              <a:t>Gevi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ÒØ‡›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Øi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mgvavb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ÓQ‡Ki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†kl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Kjvg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A_©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vr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Ggb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cwiw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wZ‡Z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Avwg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Kx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>
                <a:latin typeface="SutonnyMJ" pitchFamily="2" charset="0"/>
                <a:cs typeface="SutonnyMJ" pitchFamily="2" charset="0"/>
              </a:rPr>
              <a:t>KiZvg</a:t>
            </a:r>
            <a:r>
              <a:rPr lang="en-US" sz="6000" dirty="0">
                <a:latin typeface="SutonnyMJ" pitchFamily="2" charset="0"/>
                <a:cs typeface="SutonnyMJ" pitchFamily="2" charset="0"/>
              </a:rPr>
              <a:t> ?  </a:t>
            </a:r>
          </a:p>
        </p:txBody>
      </p:sp>
      <p:sp>
        <p:nvSpPr>
          <p:cNvPr id="3" name="Right Arrow 2"/>
          <p:cNvSpPr/>
          <p:nvPr/>
        </p:nvSpPr>
        <p:spPr>
          <a:xfrm>
            <a:off x="1642187" y="3974841"/>
            <a:ext cx="9162661" cy="2127379"/>
          </a:xfrm>
          <a:prstGeom prst="rightArrow">
            <a:avLst/>
          </a:prstGeom>
          <a:scene3d>
            <a:camera prst="perspectiveRelaxedModerately"/>
            <a:lightRig rig="threePt" dir="t"/>
          </a:scene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Rvovq</a:t>
            </a:r>
            <a:r>
              <a:rPr lang="en-US" sz="7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dirty="0" err="1">
                <a:latin typeface="SutonnyMJ" pitchFamily="2" charset="0"/>
                <a:cs typeface="SutonnyMJ" pitchFamily="2" charset="0"/>
              </a:rPr>
              <a:t>KvR</a:t>
            </a:r>
            <a:endParaRPr lang="en-US" sz="7200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742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</TotalTime>
  <Words>1000</Words>
  <Application>Microsoft Office PowerPoint</Application>
  <PresentationFormat>Widescreen</PresentationFormat>
  <Paragraphs>66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NikoshBAN</vt:lpstr>
      <vt:lpstr>SutonnyMJ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gogor high school</cp:lastModifiedBy>
  <cp:revision>128</cp:revision>
  <dcterms:created xsi:type="dcterms:W3CDTF">2023-08-26T05:20:47Z</dcterms:created>
  <dcterms:modified xsi:type="dcterms:W3CDTF">2026-07-22T12:47:31Z</dcterms:modified>
</cp:coreProperties>
</file>