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2" r:id="rId2"/>
    <p:sldId id="264" r:id="rId3"/>
    <p:sldId id="257" r:id="rId4"/>
    <p:sldId id="258" r:id="rId5"/>
    <p:sldId id="259" r:id="rId6"/>
    <p:sldId id="260" r:id="rId7"/>
    <p:sldId id="261" r:id="rId8"/>
    <p:sldId id="265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2ED2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9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650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922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141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switch dir="r"/>
      </p:transition>
    </mc:Choice>
    <mc:Fallback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switch dir="r"/>
      </p:transition>
    </mc:Choice>
    <mc:Fallback>
      <p:transition spd="slow" advClick="0" advTm="3000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jfif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3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1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9.jf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280160"/>
            <a:ext cx="4754880" cy="4754880"/>
          </a:xfrm>
          <a:prstGeom prst="ellipse">
            <a:avLst/>
          </a:prstGeom>
          <a:solidFill>
            <a:srgbClr val="C1440E">
              <a:alpha val="8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-365760"/>
            <a:ext cx="2926080" cy="2926080"/>
          </a:xfrm>
          <a:prstGeom prst="ellipse">
            <a:avLst/>
          </a:prstGeom>
          <a:solidFill>
            <a:srgbClr val="E8B94A">
              <a:alpha val="9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463040" y="4663440"/>
            <a:ext cx="3291840" cy="3291840"/>
          </a:xfrm>
          <a:prstGeom prst="ellipse">
            <a:avLst/>
          </a:prstGeom>
          <a:solidFill>
            <a:srgbClr val="1B6B6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3160643" y="271439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600" b="1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রিসালাত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5000044" y="3234236"/>
            <a:ext cx="9875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 smtClean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ইসলাম শিক্ষা,অষ্টম শ্রেণি, প্রথম অধ্যায়,পাঠঃ ০৭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6724152" y="611804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FFC000">
                    <a:lumMod val="75000"/>
                  </a:srgb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পরকালীন জীবন সম্পর্কে ইসলামি বিশ্বাস ও শিক্ষা</a:t>
            </a:r>
            <a:endParaRPr lang="en-US" sz="2400" dirty="0">
              <a:solidFill>
                <a:srgbClr val="FFC000">
                  <a:lumMod val="75000"/>
                </a:srgb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42830" y="1363160"/>
            <a:ext cx="5022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     আজকের পাঠ</a:t>
            </a:r>
            <a:endParaRPr lang="en-US" sz="6000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38939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09206" y="1000975"/>
            <a:ext cx="1868557" cy="1761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05" y="101743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826934" y="2837581"/>
            <a:ext cx="2941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2D050"/>
                </a:solidFill>
              </a:rPr>
              <a:t>মোঃ আলাউদ্দিন 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82700" y="3250633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1547" y="3712298"/>
            <a:ext cx="3617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</a:rPr>
              <a:t>শিয়ালীডাঙ্গা বহুমুখী মাধ্যমিক বিদ্যালয় ,</a:t>
            </a:r>
          </a:p>
          <a:p>
            <a:pPr algn="ctr"/>
            <a:r>
              <a:rPr lang="en-US" sz="2000" dirty="0" smtClean="0">
                <a:solidFill>
                  <a:srgbClr val="00B0F0"/>
                </a:solidFill>
              </a:rPr>
              <a:t>বটিয়াঘাটা,খুলনা।</a:t>
            </a:r>
            <a:endParaRPr lang="en-US" sz="2000" dirty="0">
              <a:solidFill>
                <a:srgbClr val="00B0F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91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switch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39222051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Shape 0"/>
          <p:cNvSpPr/>
          <p:nvPr/>
        </p:nvSpPr>
        <p:spPr>
          <a:xfrm>
            <a:off x="-548640" y="-548640"/>
            <a:ext cx="2194560" cy="2194560"/>
          </a:xfrm>
          <a:prstGeom prst="ellipse">
            <a:avLst/>
          </a:prstGeom>
          <a:solidFill>
            <a:schemeClr val="accent1">
              <a:lumMod val="50000"/>
            </a:scheme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০১</a:t>
            </a:r>
            <a:endParaRPr lang="en-US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0B0F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রিসালাত কাকে বলে?</a:t>
            </a:r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777240" cy="77724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21488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691640" y="2103120"/>
            <a:ext cx="9418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b="1" dirty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রিসালাত </a:t>
            </a:r>
            <a:r>
              <a:rPr lang="en-US" sz="3200" dirty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শব্দের আভিধানিক অর্থ </a:t>
            </a:r>
            <a:r>
              <a:rPr lang="en-US" sz="3200" i="1" dirty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“বার্তা </a:t>
            </a:r>
            <a:r>
              <a:rPr lang="en-US" sz="3200" i="1" dirty="0" err="1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পৌঁছে</a:t>
            </a:r>
            <a:r>
              <a:rPr lang="en-US" sz="3200" i="1" dirty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3200" i="1" dirty="0" err="1" smtClean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দেওয়া</a:t>
            </a:r>
            <a:r>
              <a:rPr lang="en-US" sz="3200" i="1" dirty="0" smtClean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”</a:t>
            </a:r>
            <a:r>
              <a:rPr lang="en-US" sz="3200" dirty="0" smtClean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3200" dirty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বা </a:t>
            </a:r>
            <a:r>
              <a:rPr lang="en-US" sz="3200" dirty="0" err="1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প্রেরিত</a:t>
            </a:r>
            <a:r>
              <a:rPr lang="en-US" sz="3200" dirty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3200" dirty="0" err="1" smtClean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হওয়া</a:t>
            </a:r>
            <a:r>
              <a:rPr lang="en-US" sz="3200" dirty="0" smtClean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।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640080" y="3246120"/>
            <a:ext cx="10881360" cy="265176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9050">
            <a:solidFill>
              <a:srgbClr val="F3E6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0120" y="3474720"/>
            <a:ext cx="10241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514350" indent="-51435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আল্লাহ তাআলা মানুষের হেদায়েতের জন্য যুগে যুগে নবী-রাসূল প্রেরণ করেছেন।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তাঁদের মাধ্যমে আল্লাহর বাণী ও বিধান মানুষের কাছে পৌঁছে দেওয়ার সমগ্র প্রক্রিয়াই রিসালাত।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রিসালাতে বিশ্বাস ইসলামের মৌলিক আকিদার অন্যতম গুরুত্বপূর্ণ স্তম্ভ।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053840" y="637336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রিসালাত  |  প্রথম অধ্যায়  |  ইসলাম </a:t>
            </a:r>
            <a:r>
              <a:rPr lang="en-US" sz="1600" dirty="0" err="1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শিক্ষা</a:t>
            </a:r>
            <a:r>
              <a:rPr lang="en-US" sz="1600" dirty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 </a:t>
            </a:r>
            <a:r>
              <a:rPr lang="en-US" sz="1600" dirty="0" smtClean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 </a:t>
            </a:r>
            <a:r>
              <a:rPr lang="en-US" sz="1600" dirty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</a:t>
            </a:r>
            <a:endParaRPr lang="en-US" sz="1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30000" y="6473952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C73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flip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6C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23560" y="143691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D4A6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০২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নবী ও রাসূলের মধ্যে পার্থক্য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40080" y="2057400"/>
            <a:ext cx="5212080" cy="3840480"/>
          </a:xfrm>
          <a:prstGeom prst="roundRect">
            <a:avLst>
              <a:gd name="adj" fmla="val 3333"/>
            </a:avLst>
          </a:prstGeom>
          <a:solidFill>
            <a:srgbClr val="FBF6EC"/>
          </a:solidFill>
          <a:ln/>
        </p:spPr>
      </p:sp>
      <p:sp>
        <p:nvSpPr>
          <p:cNvPr id="5" name="Shape 3"/>
          <p:cNvSpPr/>
          <p:nvPr/>
        </p:nvSpPr>
        <p:spPr>
          <a:xfrm>
            <a:off x="2788920" y="2377440"/>
            <a:ext cx="914400" cy="914400"/>
          </a:xfrm>
          <a:prstGeom prst="ellipse">
            <a:avLst/>
          </a:prstGeom>
          <a:solidFill>
            <a:srgbClr val="0E4D3C"/>
          </a:solidFill>
          <a:ln/>
        </p:spPr>
      </p:sp>
      <p:sp>
        <p:nvSpPr>
          <p:cNvPr id="6" name="Text 4"/>
          <p:cNvSpPr/>
          <p:nvPr/>
        </p:nvSpPr>
        <p:spPr>
          <a:xfrm>
            <a:off x="2788920" y="23774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নবী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3429000"/>
            <a:ext cx="4846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নবী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868680" y="3977640"/>
            <a:ext cx="4754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400" dirty="0">
                <a:solidFill>
                  <a:srgbClr val="FF00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যাকে আল্লাহ ওহি দান করেন, কিন্তু নতুন শরিয়ত প্রচারের বিশেষ নির্দেশ দেওয়া হয় না। তিনি পূর্ববর্তী শরিয়ত অনুসরণ করেন।</a:t>
            </a:r>
            <a:endParaRPr lang="en-US" sz="2400" dirty="0">
              <a:solidFill>
                <a:srgbClr val="FF00FF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309360" y="2057400"/>
            <a:ext cx="5212080" cy="3840480"/>
          </a:xfrm>
          <a:prstGeom prst="roundRect">
            <a:avLst>
              <a:gd name="adj" fmla="val 3333"/>
            </a:avLst>
          </a:prstGeom>
          <a:solidFill>
            <a:srgbClr val="F3E6C4"/>
          </a:solidFill>
          <a:ln/>
        </p:spPr>
      </p:sp>
      <p:sp>
        <p:nvSpPr>
          <p:cNvPr id="10" name="Shape 8"/>
          <p:cNvSpPr/>
          <p:nvPr/>
        </p:nvSpPr>
        <p:spPr>
          <a:xfrm>
            <a:off x="8458200" y="2377440"/>
            <a:ext cx="914400" cy="914400"/>
          </a:xfrm>
          <a:prstGeom prst="ellipse">
            <a:avLst/>
          </a:prstGeom>
          <a:solidFill>
            <a:srgbClr val="D4A64A"/>
          </a:solidFill>
          <a:ln/>
        </p:spPr>
      </p:sp>
      <p:sp>
        <p:nvSpPr>
          <p:cNvPr id="11" name="Text 9"/>
          <p:cNvSpPr/>
          <p:nvPr/>
        </p:nvSpPr>
        <p:spPr>
          <a:xfrm>
            <a:off x="8458200" y="23774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রাসূল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6492240" y="3429000"/>
            <a:ext cx="4846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রাসূল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6537960" y="3977640"/>
            <a:ext cx="4754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800" dirty="0">
                <a:solidFill>
                  <a:srgbClr val="FF00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যাকে আল্লাহ নতুন শরিয়তসহ প্রেরণ করেন এবং তা মানুষের কাছে পৌঁছে দেওয়ার সুস্পষ্ট নির্দেশ দেন।</a:t>
            </a:r>
            <a:endParaRPr lang="en-US" sz="2800" dirty="0">
              <a:solidFill>
                <a:srgbClr val="FF00FF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0080" y="60350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i="1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প্রত্যেক রাসূলই নবী, কিন্তু প্রত্যেক নবী রাসূল নন।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2599509" y="6513141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00206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রিসালাত  |  প্রথম অধ্যায়  |  ইসলাম </a:t>
            </a:r>
            <a:r>
              <a:rPr lang="en-US" sz="1400" dirty="0" err="1">
                <a:solidFill>
                  <a:srgbClr val="00206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শিক্ষা</a:t>
            </a:r>
            <a:r>
              <a:rPr lang="en-US" sz="1400" dirty="0">
                <a:solidFill>
                  <a:srgbClr val="00206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</a:t>
            </a:r>
            <a:r>
              <a:rPr lang="en-US" sz="1400" dirty="0" smtClean="0">
                <a:solidFill>
                  <a:srgbClr val="00206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শ্রেণি</a:t>
            </a:r>
            <a:endParaRPr lang="en-US" sz="1400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1430000" y="6473952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BFD8C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14:gallery dir="l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0" y="-22860"/>
            <a:ext cx="12192000" cy="6858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5943600" y="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D4A6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০৩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454434" y="813163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00B0F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রিসালাতের উদ্দেশ্য</a:t>
            </a:r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685800" cy="68580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10312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১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1508760" y="2057400"/>
            <a:ext cx="996696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5875">
            <a:solidFill>
              <a:srgbClr val="F3E6C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783080" y="2057400"/>
            <a:ext cx="9509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7030A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মানুষকে একত্ববাদের (তাওহিদ) পথে আহ্বান জানানো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640080" y="3063240"/>
            <a:ext cx="685800" cy="68580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306324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২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1508760" y="3017520"/>
            <a:ext cx="996696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5875">
            <a:solidFill>
              <a:srgbClr val="F3E6C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783080" y="3017520"/>
            <a:ext cx="9509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7030A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ভ্রান্ত বিশ্বাস ও কুসংস্কার থেকে মানুষকে মুক্ত করা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40080" y="4023360"/>
            <a:ext cx="685800" cy="68580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402336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৩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1508760" y="3977640"/>
            <a:ext cx="996696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5875">
            <a:solidFill>
              <a:srgbClr val="F3E6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783080" y="3977640"/>
            <a:ext cx="9509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ন্যায়বিচার প্রতিষ্ঠা ও উত্তম নৈতিক চরিত্র গঠন করা</a:t>
            </a:r>
            <a:endParaRPr lang="en-US" sz="36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685800" cy="68580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98348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৪</a:t>
            </a:r>
            <a:endParaRPr lang="en-US" sz="2200" dirty="0"/>
          </a:p>
        </p:txBody>
      </p:sp>
      <p:sp>
        <p:nvSpPr>
          <p:cNvPr id="18" name="Shape 16"/>
          <p:cNvSpPr/>
          <p:nvPr/>
        </p:nvSpPr>
        <p:spPr>
          <a:xfrm>
            <a:off x="1508760" y="4937760"/>
            <a:ext cx="996696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5875">
            <a:solidFill>
              <a:srgbClr val="F3E6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783080" y="4937760"/>
            <a:ext cx="9509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dirty="0">
                <a:solidFill>
                  <a:srgbClr val="7030A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পরকালীন জীবনের জন্য মানুষকে প্রস্তুত করা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457200" y="6473952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B7C73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রিসালাত  |  প্রথম অধ্যায়  |  ইসলাম শিক্ষা — অষ্টম শ্রেণি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1430000" y="6473952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C73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4D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52160" y="54864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D4A6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০৪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B0F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নবী-রাসূলগণের বৈশিষ্ট্য</a:t>
            </a:r>
            <a:endParaRPr lang="en-US" sz="4000" dirty="0">
              <a:solidFill>
                <a:srgbClr val="00B0F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5212080" cy="2148840"/>
          </a:xfrm>
          <a:prstGeom prst="roundRect">
            <a:avLst>
              <a:gd name="adj" fmla="val 5957"/>
            </a:avLst>
          </a:prstGeom>
          <a:solidFill>
            <a:srgbClr val="116C50"/>
          </a:solidFill>
          <a:ln/>
        </p:spPr>
      </p:sp>
      <p:sp>
        <p:nvSpPr>
          <p:cNvPr id="5" name="Shape 3"/>
          <p:cNvSpPr/>
          <p:nvPr/>
        </p:nvSpPr>
        <p:spPr>
          <a:xfrm>
            <a:off x="960120" y="2331720"/>
            <a:ext cx="822960" cy="822960"/>
          </a:xfrm>
          <a:prstGeom prst="ellipse">
            <a:avLst/>
          </a:prstGeom>
          <a:solidFill>
            <a:srgbClr val="D4A64A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33172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965960" y="230428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3E6C4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সিদক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960120" y="3200400"/>
            <a:ext cx="4572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400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সত্যবাদিতা — তাঁরা সর্বদা সত্য কথা বলতেন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6309360" y="2011680"/>
            <a:ext cx="5212080" cy="2148840"/>
          </a:xfrm>
          <a:prstGeom prst="roundRect">
            <a:avLst>
              <a:gd name="adj" fmla="val 5957"/>
            </a:avLst>
          </a:prstGeom>
          <a:solidFill>
            <a:srgbClr val="116C50"/>
          </a:solidFill>
          <a:ln/>
        </p:spPr>
      </p:sp>
      <p:sp>
        <p:nvSpPr>
          <p:cNvPr id="10" name="Shape 8"/>
          <p:cNvSpPr/>
          <p:nvPr/>
        </p:nvSpPr>
        <p:spPr>
          <a:xfrm>
            <a:off x="6629400" y="2331720"/>
            <a:ext cx="822960" cy="822960"/>
          </a:xfrm>
          <a:prstGeom prst="ellipse">
            <a:avLst/>
          </a:prstGeom>
          <a:solidFill>
            <a:srgbClr val="D4A64A"/>
          </a:solidFill>
          <a:ln/>
        </p:spPr>
      </p:sp>
      <p:sp>
        <p:nvSpPr>
          <p:cNvPr id="11" name="Text 9"/>
          <p:cNvSpPr/>
          <p:nvPr/>
        </p:nvSpPr>
        <p:spPr>
          <a:xfrm>
            <a:off x="6629400" y="233172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7635240" y="230428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3E6C4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আমানত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6570617" y="3200400"/>
            <a:ext cx="485938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400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বিশ্বস্ততা — আল্লাহর আমানত যথাযথভাবে রক্ষা করতেন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40080" y="4480560"/>
            <a:ext cx="5212080" cy="2148840"/>
          </a:xfrm>
          <a:prstGeom prst="roundRect">
            <a:avLst>
              <a:gd name="adj" fmla="val 5957"/>
            </a:avLst>
          </a:prstGeom>
          <a:solidFill>
            <a:srgbClr val="116C50"/>
          </a:solidFill>
          <a:ln/>
        </p:spPr>
      </p:sp>
      <p:sp>
        <p:nvSpPr>
          <p:cNvPr id="15" name="Shape 13"/>
          <p:cNvSpPr/>
          <p:nvPr/>
        </p:nvSpPr>
        <p:spPr>
          <a:xfrm>
            <a:off x="960120" y="4800600"/>
            <a:ext cx="822960" cy="822960"/>
          </a:xfrm>
          <a:prstGeom prst="ellipse">
            <a:avLst/>
          </a:prstGeom>
          <a:solidFill>
            <a:srgbClr val="D4A64A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48006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1965960" y="477316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3E6C4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তাবলিগ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960120" y="5669280"/>
            <a:ext cx="4572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400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আল্লাহর বাণী মানুষের কাছে পৌঁছে দিতেন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309360" y="4480560"/>
            <a:ext cx="5212080" cy="2148840"/>
          </a:xfrm>
          <a:prstGeom prst="roundRect">
            <a:avLst>
              <a:gd name="adj" fmla="val 5957"/>
            </a:avLst>
          </a:prstGeom>
          <a:solidFill>
            <a:srgbClr val="116C50"/>
          </a:solidFill>
          <a:ln/>
        </p:spPr>
      </p:sp>
      <p:sp>
        <p:nvSpPr>
          <p:cNvPr id="20" name="Shape 18"/>
          <p:cNvSpPr/>
          <p:nvPr/>
        </p:nvSpPr>
        <p:spPr>
          <a:xfrm>
            <a:off x="6629400" y="4800600"/>
            <a:ext cx="822960" cy="822960"/>
          </a:xfrm>
          <a:prstGeom prst="ellipse">
            <a:avLst/>
          </a:prstGeom>
          <a:solidFill>
            <a:srgbClr val="D4A64A"/>
          </a:solidFill>
          <a:ln/>
        </p:spPr>
      </p:sp>
      <p:sp>
        <p:nvSpPr>
          <p:cNvPr id="21" name="Text 19"/>
          <p:cNvSpPr/>
          <p:nvPr/>
        </p:nvSpPr>
        <p:spPr>
          <a:xfrm>
            <a:off x="6629400" y="48006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7635240" y="477316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3E6C4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ফাতানত</a:t>
            </a:r>
            <a:endParaRPr lang="en-US" sz="2600" dirty="0"/>
          </a:p>
        </p:txBody>
      </p:sp>
      <p:sp>
        <p:nvSpPr>
          <p:cNvPr id="23" name="Text 21"/>
          <p:cNvSpPr/>
          <p:nvPr/>
        </p:nvSpPr>
        <p:spPr>
          <a:xfrm>
            <a:off x="6629400" y="5669280"/>
            <a:ext cx="4572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400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প্রজ্ঞা ও গভীর বুদ্ধিমত্তার অধিকারী ছিলেন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24" name="Text 22"/>
          <p:cNvSpPr/>
          <p:nvPr/>
        </p:nvSpPr>
        <p:spPr>
          <a:xfrm>
            <a:off x="4036422" y="6600662"/>
            <a:ext cx="428461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B0F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রিসালাত  |  প্রথম অধ্যায়  |  ইসলাম শিক্ষা — অষ্টম শ্রেণি</a:t>
            </a:r>
            <a:endParaRPr lang="en-US" sz="14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1430000" y="6473952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BFD8C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5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>
        <p14:ferris dir="l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4D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457200"/>
            <a:ext cx="2103120" cy="210312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0" y="457200"/>
            <a:ext cx="21031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D4A6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278892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B0F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রিসালাতে বিশ্বাসের গুরুত্ব</a:t>
            </a:r>
            <a:endParaRPr lang="en-US" sz="4000" dirty="0">
              <a:solidFill>
                <a:srgbClr val="00B0F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2011680" y="379476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742950" indent="-74295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3600" dirty="0">
                <a:solidFill>
                  <a:srgbClr val="92D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রিসালাতে বিশ্বাস ঈমানের একটি অপরিহার্য অংশ</a:t>
            </a:r>
            <a:endParaRPr lang="en-US" sz="36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  <a:p>
            <a:pPr marL="742950" indent="-74295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3600" dirty="0">
                <a:solidFill>
                  <a:srgbClr val="92D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এটিই সঠিক জীবন বিধান লাভের একমাত্র উৎস</a:t>
            </a:r>
            <a:endParaRPr lang="en-US" sz="36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  <a:p>
            <a:pPr marL="742950" indent="-74295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3600" dirty="0">
                <a:solidFill>
                  <a:srgbClr val="92D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দুনিয়া ও আখিরাতে সফলতার নিশ্চয়তা দেয়</a:t>
            </a:r>
            <a:endParaRPr lang="en-US" sz="36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>
        <p14:ferris dir="l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115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মোঃ আলাউদ্দিন , সহকারী শিক্ষক ,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মোবাইল </a:t>
            </a:r>
            <a:r>
              <a:rPr lang="en-US" sz="3600" dirty="0" err="1" smtClean="0">
                <a:solidFill>
                  <a:srgbClr val="FFFF00"/>
                </a:solidFill>
              </a:rPr>
              <a:t>নং</a:t>
            </a:r>
            <a:r>
              <a:rPr lang="en-US" sz="3600" dirty="0" smtClean="0">
                <a:solidFill>
                  <a:srgbClr val="FFFF00"/>
                </a:solidFill>
              </a:rPr>
              <a:t> 0172-943407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শিক্ষক বাতায়ন আইডি লিংক=</a:t>
            </a:r>
          </a:p>
          <a:p>
            <a:r>
              <a:rPr lang="en-US" sz="2000" dirty="0" smtClean="0">
                <a:solidFill>
                  <a:srgbClr val="FFFF00"/>
                </a:solidFill>
              </a:rPr>
              <a:t>https</a:t>
            </a:r>
            <a:r>
              <a:rPr lang="en-US" sz="2000" dirty="0">
                <a:solidFill>
                  <a:srgbClr val="FFFF00"/>
                </a:solidFill>
              </a:rPr>
              <a:t>://www.teachers.gov.bd/profile/sk336531alauddin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916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14:window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370</Words>
  <Application>Microsoft Office PowerPoint</Application>
  <PresentationFormat>Widescreen</PresentationFormat>
  <Paragraphs>94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Nikosh</vt:lpstr>
      <vt:lpstr>SutonnyMJ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28</cp:revision>
  <dcterms:created xsi:type="dcterms:W3CDTF">2026-07-22T13:48:24Z</dcterms:created>
  <dcterms:modified xsi:type="dcterms:W3CDTF">2026-07-22T14:24:30Z</dcterms:modified>
</cp:coreProperties>
</file>