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hkqFax8vMXCRgXWddUIOc/TXif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9" name="Google Shape;22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8" name="Google Shape;24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1" name="Google Shape;27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1" name="Google Shape;28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2" name="Google Shape;312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5" name="Google Shape;33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" name="Google Shape;35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7" name="Google Shape;35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Google Shape;36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0" name="Google Shape;370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5" name="Google Shape;40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6" name="Google Shape;406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" name="Google Shape;5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" name="Google Shape;7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3" name="Google Shape;93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6" name="Google Shape;146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5" name="Google Shape;175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4" name="Google Shape;20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71C1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8778240" y="-1463040"/>
            <a:ext cx="4754880" cy="4754880"/>
          </a:xfrm>
          <a:prstGeom prst="ellipse">
            <a:avLst/>
          </a:prstGeom>
          <a:solidFill>
            <a:srgbClr val="C628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-1280160" y="4206240"/>
            <a:ext cx="4023360" cy="4023360"/>
          </a:xfrm>
          <a:prstGeom prst="ellipse">
            <a:avLst/>
          </a:prstGeom>
          <a:solidFill>
            <a:srgbClr val="9A10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flower_bouquet_left.png" id="18" name="Google Shape;1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4320" y="3840480"/>
            <a:ext cx="3108960" cy="31089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pptx_work/icons/flower_bouquet_right.png" id="19" name="Google Shape;1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57055" y="-320040"/>
            <a:ext cx="3108960" cy="310896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"/>
          <p:cNvSpPr/>
          <p:nvPr/>
        </p:nvSpPr>
        <p:spPr>
          <a:xfrm>
            <a:off x="3992728" y="1965960"/>
            <a:ext cx="4206240" cy="457200"/>
          </a:xfrm>
          <a:prstGeom prst="roundRect">
            <a:avLst>
              <a:gd fmla="val 50000" name="adj"/>
            </a:avLst>
          </a:prstGeom>
          <a:solidFill>
            <a:srgbClr val="7F0000"/>
          </a:solidFill>
          <a:ln cap="flat" cmpd="sng" w="12700">
            <a:solidFill>
              <a:srgbClr val="7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731520" y="2514600"/>
            <a:ext cx="10728655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সবাইকে স্বাগতম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1280160" y="6080760"/>
            <a:ext cx="9631375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D2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FFCDD2"/>
                </a:solidFill>
                <a:latin typeface="Arial"/>
                <a:ea typeface="Arial"/>
                <a:cs typeface="Arial"/>
                <a:sym typeface="Arial"/>
              </a:rPr>
              <a:t>ভাটেরা উচ্চ বিদ্যালয়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83593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বাক্যে Preposition এর ব্যবহার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289408" y="1234440"/>
            <a:ext cx="3657600" cy="1508760"/>
          </a:xfrm>
          <a:prstGeom prst="roundRect">
            <a:avLst>
              <a:gd fmla="val 848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518008" y="1234440"/>
            <a:ext cx="320040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50"/>
              <a:buFont typeface="Calibri"/>
              <a:buNone/>
            </a:pP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She is sitting </a:t>
            </a:r>
            <a:r>
              <a:rPr b="1" i="0" lang="en-US" sz="2400" u="none" cap="none" strike="noStrike">
                <a:solidFill>
                  <a:srgbClr val="D84315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 the chair.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0"/>
          <p:cNvSpPr/>
          <p:nvPr/>
        </p:nvSpPr>
        <p:spPr>
          <a:xfrm>
            <a:off x="4267048" y="1234440"/>
            <a:ext cx="3657600" cy="1508760"/>
          </a:xfrm>
          <a:prstGeom prst="roundRect">
            <a:avLst>
              <a:gd fmla="val 848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4495648" y="1234440"/>
            <a:ext cx="320040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50"/>
              <a:buFont typeface="Calibri"/>
              <a:buNone/>
            </a:pP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The keys are </a:t>
            </a:r>
            <a:r>
              <a:rPr b="1" i="0" lang="en-US" sz="2400" u="none" cap="none" strike="noStrike">
                <a:solidFill>
                  <a:srgbClr val="D84315"/>
                </a:solidFill>
                <a:latin typeface="Calibri"/>
                <a:ea typeface="Calibri"/>
                <a:cs typeface="Calibri"/>
                <a:sym typeface="Calibri"/>
              </a:rPr>
              <a:t>in</a:t>
            </a: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 the drawer.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0"/>
          <p:cNvSpPr/>
          <p:nvPr/>
        </p:nvSpPr>
        <p:spPr>
          <a:xfrm>
            <a:off x="8244688" y="1234440"/>
            <a:ext cx="3657600" cy="1508760"/>
          </a:xfrm>
          <a:prstGeom prst="roundRect">
            <a:avLst>
              <a:gd fmla="val 848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8473288" y="1234440"/>
            <a:ext cx="320040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50"/>
              <a:buFont typeface="Calibri"/>
              <a:buNone/>
            </a:pP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We will meet </a:t>
            </a:r>
            <a:r>
              <a:rPr b="1" i="0" lang="en-US" sz="2400" u="none" cap="none" strike="noStrike">
                <a:solidFill>
                  <a:srgbClr val="D84315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 5 PM.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289408" y="3017520"/>
            <a:ext cx="3657600" cy="1508760"/>
          </a:xfrm>
          <a:prstGeom prst="roundRect">
            <a:avLst>
              <a:gd fmla="val 848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0"/>
          <p:cNvSpPr/>
          <p:nvPr/>
        </p:nvSpPr>
        <p:spPr>
          <a:xfrm>
            <a:off x="518008" y="3017520"/>
            <a:ext cx="320040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50"/>
              <a:buFont typeface="Calibri"/>
              <a:buNone/>
            </a:pP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He walked </a:t>
            </a:r>
            <a:r>
              <a:rPr b="1" i="0" lang="en-US" sz="2400" u="none" cap="none" strike="noStrike">
                <a:solidFill>
                  <a:srgbClr val="D84315"/>
                </a:solidFill>
                <a:latin typeface="Calibri"/>
                <a:ea typeface="Calibri"/>
                <a:cs typeface="Calibri"/>
                <a:sym typeface="Calibri"/>
              </a:rPr>
              <a:t>into</a:t>
            </a: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 the classroom.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4267048" y="3017520"/>
            <a:ext cx="3657600" cy="1508760"/>
          </a:xfrm>
          <a:prstGeom prst="roundRect">
            <a:avLst>
              <a:gd fmla="val 848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0"/>
          <p:cNvSpPr/>
          <p:nvPr/>
        </p:nvSpPr>
        <p:spPr>
          <a:xfrm>
            <a:off x="4495648" y="3017520"/>
            <a:ext cx="320040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50"/>
              <a:buFont typeface="Calibri"/>
              <a:buNone/>
            </a:pP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The shop is </a:t>
            </a:r>
            <a:r>
              <a:rPr b="1" i="0" lang="en-US" sz="2400" u="none" cap="none" strike="noStrike">
                <a:solidFill>
                  <a:srgbClr val="D84315"/>
                </a:solidFill>
                <a:latin typeface="Calibri"/>
                <a:ea typeface="Calibri"/>
                <a:cs typeface="Calibri"/>
                <a:sym typeface="Calibri"/>
              </a:rPr>
              <a:t>between</a:t>
            </a: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 the bank and school.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8244688" y="3017520"/>
            <a:ext cx="3657600" cy="1508760"/>
          </a:xfrm>
          <a:prstGeom prst="roundRect">
            <a:avLst>
              <a:gd fmla="val 848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0"/>
          <p:cNvSpPr/>
          <p:nvPr/>
        </p:nvSpPr>
        <p:spPr>
          <a:xfrm>
            <a:off x="8473288" y="3017520"/>
            <a:ext cx="3200400" cy="1508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50"/>
              <a:buFont typeface="Calibri"/>
              <a:buNone/>
            </a:pP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They arrived </a:t>
            </a:r>
            <a:r>
              <a:rPr b="1" i="0" lang="en-US" sz="2400" u="none" cap="none" strike="noStrike">
                <a:solidFill>
                  <a:srgbClr val="D84315"/>
                </a:solidFill>
                <a:latin typeface="Calibri"/>
                <a:ea typeface="Calibri"/>
                <a:cs typeface="Calibri"/>
                <a:sym typeface="Calibri"/>
              </a:rPr>
              <a:t>before</a:t>
            </a: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 sunset.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D32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মনে রাখার মতো কিছু নিয়ম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1"/>
          <p:cNvSpPr/>
          <p:nvPr/>
        </p:nvSpPr>
        <p:spPr>
          <a:xfrm>
            <a:off x="822960" y="1417320"/>
            <a:ext cx="10545775" cy="1051560"/>
          </a:xfrm>
          <a:prstGeom prst="roundRect">
            <a:avLst>
              <a:gd fmla="val 12174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1"/>
          <p:cNvSpPr/>
          <p:nvPr/>
        </p:nvSpPr>
        <p:spPr>
          <a:xfrm>
            <a:off x="1165860" y="1600200"/>
            <a:ext cx="685800" cy="685800"/>
          </a:xfrm>
          <a:prstGeom prst="ellipse">
            <a:avLst/>
          </a:prstGeom>
          <a:solidFill>
            <a:srgbClr val="2E7D32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help_white.png" id="253" name="Google Shape;25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0165" y="1754505"/>
            <a:ext cx="377190" cy="37719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1"/>
          <p:cNvSpPr/>
          <p:nvPr/>
        </p:nvSpPr>
        <p:spPr>
          <a:xfrm>
            <a:off x="2057400" y="1417320"/>
            <a:ext cx="9357055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3A1E"/>
              </a:buClr>
              <a:buSzPts val="1450"/>
              <a:buFont typeface="Arial"/>
              <a:buNone/>
            </a:pPr>
            <a:r>
              <a:rPr b="0" i="0" lang="en-US" sz="2400" u="none" cap="none" strike="noStrike">
                <a:solidFill>
                  <a:srgbClr val="1B3A1E"/>
                </a:solidFill>
                <a:latin typeface="Arial"/>
                <a:ea typeface="Arial"/>
                <a:cs typeface="Arial"/>
                <a:sym typeface="Arial"/>
              </a:rPr>
              <a:t>সকাল/দুপুর/বিকেলের আগে “in” বসে, কিন্তু রাতের আগে “at” বসে — in the morning, at night.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1"/>
          <p:cNvSpPr/>
          <p:nvPr/>
        </p:nvSpPr>
        <p:spPr>
          <a:xfrm>
            <a:off x="822960" y="2651760"/>
            <a:ext cx="10545775" cy="1051560"/>
          </a:xfrm>
          <a:prstGeom prst="roundRect">
            <a:avLst>
              <a:gd fmla="val 12174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1"/>
          <p:cNvSpPr/>
          <p:nvPr/>
        </p:nvSpPr>
        <p:spPr>
          <a:xfrm>
            <a:off x="1165860" y="2834640"/>
            <a:ext cx="685800" cy="685800"/>
          </a:xfrm>
          <a:prstGeom prst="ellipse">
            <a:avLst/>
          </a:prstGeom>
          <a:solidFill>
            <a:srgbClr val="2E7D32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help_white.png" id="257" name="Google Shape;25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0165" y="2988945"/>
            <a:ext cx="377190" cy="37719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1"/>
          <p:cNvSpPr/>
          <p:nvPr/>
        </p:nvSpPr>
        <p:spPr>
          <a:xfrm>
            <a:off x="2057400" y="2651760"/>
            <a:ext cx="9357055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3A1E"/>
              </a:buClr>
              <a:buSzPts val="1450"/>
              <a:buFont typeface="Arial"/>
              <a:buNone/>
            </a:pPr>
            <a:r>
              <a:rPr b="0" i="0" lang="en-US" sz="2400" u="none" cap="none" strike="noStrike">
                <a:solidFill>
                  <a:srgbClr val="1B3A1E"/>
                </a:solidFill>
                <a:latin typeface="Arial"/>
                <a:ea typeface="Arial"/>
                <a:cs typeface="Arial"/>
                <a:sym typeface="Arial"/>
              </a:rPr>
              <a:t>মাস বা বছরের আগে “in” বসে — in January, in 2026.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1"/>
          <p:cNvSpPr/>
          <p:nvPr/>
        </p:nvSpPr>
        <p:spPr>
          <a:xfrm>
            <a:off x="822960" y="3886200"/>
            <a:ext cx="10545775" cy="1051560"/>
          </a:xfrm>
          <a:prstGeom prst="roundRect">
            <a:avLst>
              <a:gd fmla="val 12174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1"/>
          <p:cNvSpPr/>
          <p:nvPr/>
        </p:nvSpPr>
        <p:spPr>
          <a:xfrm>
            <a:off x="1165860" y="4069080"/>
            <a:ext cx="685800" cy="685800"/>
          </a:xfrm>
          <a:prstGeom prst="ellipse">
            <a:avLst/>
          </a:prstGeom>
          <a:solidFill>
            <a:srgbClr val="2E7D32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help_white.png" id="261" name="Google Shape;26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0165" y="4223385"/>
            <a:ext cx="377190" cy="37719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1"/>
          <p:cNvSpPr/>
          <p:nvPr/>
        </p:nvSpPr>
        <p:spPr>
          <a:xfrm>
            <a:off x="2057400" y="3886200"/>
            <a:ext cx="9357055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3A1E"/>
              </a:buClr>
              <a:buSzPts val="1450"/>
              <a:buFont typeface="Arial"/>
              <a:buNone/>
            </a:pPr>
            <a:r>
              <a:rPr b="0" i="0" lang="en-US" sz="2400" u="none" cap="none" strike="noStrike">
                <a:solidFill>
                  <a:srgbClr val="1B3A1E"/>
                </a:solidFill>
                <a:latin typeface="Arial"/>
                <a:ea typeface="Arial"/>
                <a:cs typeface="Arial"/>
                <a:sym typeface="Arial"/>
              </a:rPr>
              <a:t>নির্দিষ্ট দিন বা তারিখের আগে “on” বসে — on Sunday, on 15 March.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1"/>
          <p:cNvSpPr/>
          <p:nvPr/>
        </p:nvSpPr>
        <p:spPr>
          <a:xfrm>
            <a:off x="822960" y="5120640"/>
            <a:ext cx="10545775" cy="1051560"/>
          </a:xfrm>
          <a:prstGeom prst="roundRect">
            <a:avLst>
              <a:gd fmla="val 12174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1"/>
          <p:cNvSpPr/>
          <p:nvPr/>
        </p:nvSpPr>
        <p:spPr>
          <a:xfrm>
            <a:off x="1165860" y="5303520"/>
            <a:ext cx="685800" cy="685800"/>
          </a:xfrm>
          <a:prstGeom prst="ellipse">
            <a:avLst/>
          </a:prstGeom>
          <a:solidFill>
            <a:srgbClr val="2E7D32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help_white.png" id="265" name="Google Shape;26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0165" y="5457825"/>
            <a:ext cx="377190" cy="37719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1"/>
          <p:cNvSpPr/>
          <p:nvPr/>
        </p:nvSpPr>
        <p:spPr>
          <a:xfrm>
            <a:off x="2057400" y="5120640"/>
            <a:ext cx="9357055" cy="1051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3A1E"/>
              </a:buClr>
              <a:buSzPts val="1450"/>
              <a:buFont typeface="Arial"/>
              <a:buNone/>
            </a:pPr>
            <a:r>
              <a:rPr b="0" i="0" lang="en-US" sz="2400" u="none" cap="none" strike="noStrike">
                <a:solidFill>
                  <a:srgbClr val="1B3A1E"/>
                </a:solidFill>
                <a:latin typeface="Arial"/>
                <a:ea typeface="Arial"/>
                <a:cs typeface="Arial"/>
                <a:sym typeface="Arial"/>
              </a:rPr>
              <a:t>নির্দিষ্ট সময়ের আগে “at” বসে — at 6 PM, at noon.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527A0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2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নড়াচড়ায় শিখি — Preposition!</a:t>
            </a:r>
            <a:endParaRPr b="0" i="0" sz="2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2"/>
          <p:cNvSpPr/>
          <p:nvPr/>
        </p:nvSpPr>
        <p:spPr>
          <a:xfrm>
            <a:off x="548640" y="960120"/>
            <a:ext cx="11094415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C4E9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D1C4E9"/>
                </a:solidFill>
                <a:latin typeface="Arial"/>
                <a:ea typeface="Arial"/>
                <a:cs typeface="Arial"/>
                <a:sym typeface="Arial"/>
              </a:rPr>
              <a:t>(এনিমেটেড চিত্র — বলটি কোথায় আছে লক্ষ কর)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2"/>
          <p:cNvSpPr/>
          <p:nvPr/>
        </p:nvSpPr>
        <p:spPr>
          <a:xfrm>
            <a:off x="1935328" y="1371600"/>
            <a:ext cx="8321040" cy="5350256"/>
          </a:xfrm>
          <a:prstGeom prst="roundRect">
            <a:avLst>
              <a:gd fmla="val 2393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preposition_animation.gif" id="276" name="Google Shape;27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63928" y="1600200"/>
            <a:ext cx="7863840" cy="4893056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12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579B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3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একক কাজ (Individual Work)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3"/>
          <p:cNvSpPr/>
          <p:nvPr/>
        </p:nvSpPr>
        <p:spPr>
          <a:xfrm>
            <a:off x="640080" y="1188720"/>
            <a:ext cx="10911535" cy="685800"/>
          </a:xfrm>
          <a:prstGeom prst="roundRect">
            <a:avLst>
              <a:gd fmla="val 18667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3"/>
          <p:cNvSpPr/>
          <p:nvPr/>
        </p:nvSpPr>
        <p:spPr>
          <a:xfrm>
            <a:off x="1028700" y="1234440"/>
            <a:ext cx="594360" cy="594360"/>
          </a:xfrm>
          <a:prstGeom prst="ellipse">
            <a:avLst/>
          </a:prstGeom>
          <a:solidFill>
            <a:srgbClr val="263238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list_white.png" id="286" name="Google Shape;28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2431" y="1368171"/>
            <a:ext cx="326898" cy="326898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3"/>
          <p:cNvSpPr/>
          <p:nvPr/>
        </p:nvSpPr>
        <p:spPr>
          <a:xfrm>
            <a:off x="1920240" y="1188720"/>
            <a:ext cx="9539935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নিচের বাক্যগুলোতে সঠিক Preposition বসাও: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3"/>
          <p:cNvSpPr/>
          <p:nvPr/>
        </p:nvSpPr>
        <p:spPr>
          <a:xfrm>
            <a:off x="822960" y="2103120"/>
            <a:ext cx="10545775" cy="640080"/>
          </a:xfrm>
          <a:prstGeom prst="roundRect">
            <a:avLst>
              <a:gd fmla="val 2000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3"/>
          <p:cNvSpPr/>
          <p:nvPr/>
        </p:nvSpPr>
        <p:spPr>
          <a:xfrm>
            <a:off x="1005840" y="2221992"/>
            <a:ext cx="402336" cy="402336"/>
          </a:xfrm>
          <a:prstGeom prst="ellipse">
            <a:avLst/>
          </a:prstGeom>
          <a:solidFill>
            <a:srgbClr val="2632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3"/>
          <p:cNvSpPr/>
          <p:nvPr/>
        </p:nvSpPr>
        <p:spPr>
          <a:xfrm>
            <a:off x="1005840" y="2221992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3"/>
          <p:cNvSpPr/>
          <p:nvPr/>
        </p:nvSpPr>
        <p:spPr>
          <a:xfrm>
            <a:off x="1600200" y="2103120"/>
            <a:ext cx="9722815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00"/>
              <a:buFont typeface="Calibri"/>
              <a:buNone/>
            </a:pP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The cat is ____ the box. (in / on / under)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3"/>
          <p:cNvSpPr/>
          <p:nvPr/>
        </p:nvSpPr>
        <p:spPr>
          <a:xfrm>
            <a:off x="822960" y="2880360"/>
            <a:ext cx="10545775" cy="640080"/>
          </a:xfrm>
          <a:prstGeom prst="roundRect">
            <a:avLst>
              <a:gd fmla="val 2000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3"/>
          <p:cNvSpPr/>
          <p:nvPr/>
        </p:nvSpPr>
        <p:spPr>
          <a:xfrm>
            <a:off x="1005840" y="2999232"/>
            <a:ext cx="402336" cy="402336"/>
          </a:xfrm>
          <a:prstGeom prst="ellipse">
            <a:avLst/>
          </a:prstGeom>
          <a:solidFill>
            <a:srgbClr val="2632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3"/>
          <p:cNvSpPr/>
          <p:nvPr/>
        </p:nvSpPr>
        <p:spPr>
          <a:xfrm>
            <a:off x="1005840" y="2999232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3"/>
          <p:cNvSpPr/>
          <p:nvPr/>
        </p:nvSpPr>
        <p:spPr>
          <a:xfrm>
            <a:off x="1600200" y="2880360"/>
            <a:ext cx="9722815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00"/>
              <a:buFont typeface="Calibri"/>
              <a:buNone/>
            </a:pP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We go to school ____ the morning.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3"/>
          <p:cNvSpPr/>
          <p:nvPr/>
        </p:nvSpPr>
        <p:spPr>
          <a:xfrm>
            <a:off x="822960" y="3657600"/>
            <a:ext cx="10545775" cy="640080"/>
          </a:xfrm>
          <a:prstGeom prst="roundRect">
            <a:avLst>
              <a:gd fmla="val 2000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3"/>
          <p:cNvSpPr/>
          <p:nvPr/>
        </p:nvSpPr>
        <p:spPr>
          <a:xfrm>
            <a:off x="1005840" y="3776472"/>
            <a:ext cx="402336" cy="402336"/>
          </a:xfrm>
          <a:prstGeom prst="ellipse">
            <a:avLst/>
          </a:prstGeom>
          <a:solidFill>
            <a:srgbClr val="2632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3"/>
          <p:cNvSpPr/>
          <p:nvPr/>
        </p:nvSpPr>
        <p:spPr>
          <a:xfrm>
            <a:off x="1005840" y="3776472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3"/>
          <p:cNvSpPr/>
          <p:nvPr/>
        </p:nvSpPr>
        <p:spPr>
          <a:xfrm>
            <a:off x="1600200" y="3657600"/>
            <a:ext cx="9722815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00"/>
              <a:buFont typeface="Calibri"/>
              <a:buNone/>
            </a:pP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The picture is hanging ____ the wall.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3"/>
          <p:cNvSpPr/>
          <p:nvPr/>
        </p:nvSpPr>
        <p:spPr>
          <a:xfrm>
            <a:off x="822960" y="4434840"/>
            <a:ext cx="10545775" cy="640080"/>
          </a:xfrm>
          <a:prstGeom prst="roundRect">
            <a:avLst>
              <a:gd fmla="val 2000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3"/>
          <p:cNvSpPr/>
          <p:nvPr/>
        </p:nvSpPr>
        <p:spPr>
          <a:xfrm>
            <a:off x="1005840" y="4553712"/>
            <a:ext cx="402336" cy="402336"/>
          </a:xfrm>
          <a:prstGeom prst="ellipse">
            <a:avLst/>
          </a:prstGeom>
          <a:solidFill>
            <a:srgbClr val="2632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13"/>
          <p:cNvSpPr/>
          <p:nvPr/>
        </p:nvSpPr>
        <p:spPr>
          <a:xfrm>
            <a:off x="1005840" y="4553712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3"/>
          <p:cNvSpPr/>
          <p:nvPr/>
        </p:nvSpPr>
        <p:spPr>
          <a:xfrm>
            <a:off x="1600200" y="4434840"/>
            <a:ext cx="9722815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00"/>
              <a:buFont typeface="Calibri"/>
              <a:buNone/>
            </a:pP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She sat ____ him during lunch.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3"/>
          <p:cNvSpPr/>
          <p:nvPr/>
        </p:nvSpPr>
        <p:spPr>
          <a:xfrm>
            <a:off x="822960" y="5212080"/>
            <a:ext cx="10545775" cy="640080"/>
          </a:xfrm>
          <a:prstGeom prst="roundRect">
            <a:avLst>
              <a:gd fmla="val 2000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3"/>
          <p:cNvSpPr/>
          <p:nvPr/>
        </p:nvSpPr>
        <p:spPr>
          <a:xfrm>
            <a:off x="1005840" y="5330952"/>
            <a:ext cx="402336" cy="402336"/>
          </a:xfrm>
          <a:prstGeom prst="ellipse">
            <a:avLst/>
          </a:prstGeom>
          <a:solidFill>
            <a:srgbClr val="2632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3"/>
          <p:cNvSpPr/>
          <p:nvPr/>
        </p:nvSpPr>
        <p:spPr>
          <a:xfrm>
            <a:off x="1005840" y="5330952"/>
            <a:ext cx="402336" cy="402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3"/>
          <p:cNvSpPr/>
          <p:nvPr/>
        </p:nvSpPr>
        <p:spPr>
          <a:xfrm>
            <a:off x="1600200" y="5212080"/>
            <a:ext cx="9722815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500"/>
              <a:buFont typeface="Calibri"/>
              <a:buNone/>
            </a:pPr>
            <a:r>
              <a:rPr b="0" i="0" lang="en-US" sz="24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The dog ran ____ the garden.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3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838F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4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জোড়ায় / দলীয় কাজ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4"/>
          <p:cNvSpPr/>
          <p:nvPr/>
        </p:nvSpPr>
        <p:spPr>
          <a:xfrm>
            <a:off x="822960" y="1371600"/>
            <a:ext cx="10545775" cy="1920240"/>
          </a:xfrm>
          <a:prstGeom prst="roundRect">
            <a:avLst>
              <a:gd fmla="val 6667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4"/>
          <p:cNvSpPr/>
          <p:nvPr/>
        </p:nvSpPr>
        <p:spPr>
          <a:xfrm>
            <a:off x="1234440" y="1737360"/>
            <a:ext cx="1188720" cy="1188720"/>
          </a:xfrm>
          <a:prstGeom prst="ellipse">
            <a:avLst/>
          </a:prstGeom>
          <a:solidFill>
            <a:srgbClr val="00838F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pair_white.png" id="317" name="Google Shape;31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9733" y="2022653"/>
            <a:ext cx="618134" cy="618134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4"/>
          <p:cNvSpPr/>
          <p:nvPr/>
        </p:nvSpPr>
        <p:spPr>
          <a:xfrm>
            <a:off x="2743200" y="1554480"/>
            <a:ext cx="8442655" cy="1645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জোড়ায় বসে নিজেদের ব্যাগ বা বই ব্যবহার করে ৫টি বাক্য তৈরি কর। প্রতিটি বাক্যে ভিন্ন একটি Preposition ব্যবহার করতে হবে। এরপর তোমার সহপাঠীর সাথে বাক্যগুলো বিনিময় করে যাচাই কর।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4"/>
          <p:cNvSpPr/>
          <p:nvPr/>
        </p:nvSpPr>
        <p:spPr>
          <a:xfrm>
            <a:off x="632308" y="3657600"/>
            <a:ext cx="3429000" cy="2194560"/>
          </a:xfrm>
          <a:prstGeom prst="roundRect">
            <a:avLst>
              <a:gd fmla="val 5833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4"/>
          <p:cNvSpPr/>
          <p:nvPr/>
        </p:nvSpPr>
        <p:spPr>
          <a:xfrm>
            <a:off x="1889608" y="3977640"/>
            <a:ext cx="914400" cy="914400"/>
          </a:xfrm>
          <a:prstGeom prst="ellipse">
            <a:avLst/>
          </a:prstGeom>
          <a:solidFill>
            <a:srgbClr val="E65100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book_white.png" id="321" name="Google Shape;32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09064" y="419709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14"/>
          <p:cNvSpPr/>
          <p:nvPr/>
        </p:nvSpPr>
        <p:spPr>
          <a:xfrm>
            <a:off x="860908" y="5029200"/>
            <a:ext cx="29718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350"/>
              <a:buFont typeface="Arial"/>
              <a:buNone/>
            </a:pPr>
            <a:r>
              <a:rPr b="0" i="0" lang="en-US" sz="18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একটি বাক্যে Place preposition ব্যবহার কর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4"/>
          <p:cNvSpPr/>
          <p:nvPr/>
        </p:nvSpPr>
        <p:spPr>
          <a:xfrm>
            <a:off x="4381348" y="3657600"/>
            <a:ext cx="3429000" cy="2194560"/>
          </a:xfrm>
          <a:prstGeom prst="roundRect">
            <a:avLst>
              <a:gd fmla="val 5833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4"/>
          <p:cNvSpPr/>
          <p:nvPr/>
        </p:nvSpPr>
        <p:spPr>
          <a:xfrm>
            <a:off x="5638648" y="3977640"/>
            <a:ext cx="914400" cy="914400"/>
          </a:xfrm>
          <a:prstGeom prst="ellipse">
            <a:avLst/>
          </a:prstGeom>
          <a:solidFill>
            <a:srgbClr val="F9A825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clock_white.png" id="325" name="Google Shape;32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58104" y="419709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4"/>
          <p:cNvSpPr/>
          <p:nvPr/>
        </p:nvSpPr>
        <p:spPr>
          <a:xfrm>
            <a:off x="4609948" y="5029200"/>
            <a:ext cx="29718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350"/>
              <a:buFont typeface="Arial"/>
              <a:buNone/>
            </a:pPr>
            <a:r>
              <a:rPr b="0" i="0" lang="en-US" sz="18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একটি বাক্যে Time preposition ব্যবহার কর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4"/>
          <p:cNvSpPr/>
          <p:nvPr/>
        </p:nvSpPr>
        <p:spPr>
          <a:xfrm>
            <a:off x="8130388" y="3657600"/>
            <a:ext cx="3429000" cy="2194560"/>
          </a:xfrm>
          <a:prstGeom prst="roundRect">
            <a:avLst>
              <a:gd fmla="val 5833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4"/>
          <p:cNvSpPr/>
          <p:nvPr/>
        </p:nvSpPr>
        <p:spPr>
          <a:xfrm>
            <a:off x="9387688" y="3977640"/>
            <a:ext cx="914400" cy="914400"/>
          </a:xfrm>
          <a:prstGeom prst="ellipse">
            <a:avLst/>
          </a:prstGeom>
          <a:solidFill>
            <a:srgbClr val="AD1457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route_white.png" id="329" name="Google Shape;329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07144" y="419709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14"/>
          <p:cNvSpPr/>
          <p:nvPr/>
        </p:nvSpPr>
        <p:spPr>
          <a:xfrm>
            <a:off x="8358988" y="5029200"/>
            <a:ext cx="297180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350"/>
              <a:buFont typeface="Arial"/>
              <a:buNone/>
            </a:pPr>
            <a:r>
              <a:rPr b="0" i="0" lang="en-US" sz="18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একটি বাক্যে Movement preposition ব্যবহার কর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4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84315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5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মূল্যায়ন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5"/>
          <p:cNvSpPr/>
          <p:nvPr/>
        </p:nvSpPr>
        <p:spPr>
          <a:xfrm>
            <a:off x="822960" y="1417320"/>
            <a:ext cx="10545775" cy="1417320"/>
          </a:xfrm>
          <a:prstGeom prst="roundRect">
            <a:avLst>
              <a:gd fmla="val 9032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5"/>
          <p:cNvSpPr/>
          <p:nvPr/>
        </p:nvSpPr>
        <p:spPr>
          <a:xfrm>
            <a:off x="1234440" y="1668780"/>
            <a:ext cx="914400" cy="914400"/>
          </a:xfrm>
          <a:prstGeom prst="ellipse">
            <a:avLst/>
          </a:prstGeom>
          <a:solidFill>
            <a:srgbClr val="D84315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question_white.png" id="340" name="Google Shape;34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3896" y="188823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5"/>
          <p:cNvSpPr/>
          <p:nvPr/>
        </p:nvSpPr>
        <p:spPr>
          <a:xfrm>
            <a:off x="2423160" y="1581912"/>
            <a:ext cx="8625535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431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D84315"/>
                </a:solidFill>
                <a:latin typeface="Arial"/>
                <a:ea typeface="Arial"/>
                <a:cs typeface="Arial"/>
                <a:sym typeface="Arial"/>
              </a:rPr>
              <a:t>প্রশ্ন ১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5"/>
          <p:cNvSpPr/>
          <p:nvPr/>
        </p:nvSpPr>
        <p:spPr>
          <a:xfrm>
            <a:off x="2423160" y="1920240"/>
            <a:ext cx="8625535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Preposition কাকে বলে? সংক্ষেপে লেখ।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5"/>
          <p:cNvSpPr/>
          <p:nvPr/>
        </p:nvSpPr>
        <p:spPr>
          <a:xfrm>
            <a:off x="822960" y="3044952"/>
            <a:ext cx="10545775" cy="1417320"/>
          </a:xfrm>
          <a:prstGeom prst="roundRect">
            <a:avLst>
              <a:gd fmla="val 9032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5"/>
          <p:cNvSpPr/>
          <p:nvPr/>
        </p:nvSpPr>
        <p:spPr>
          <a:xfrm>
            <a:off x="1234440" y="3296412"/>
            <a:ext cx="914400" cy="914400"/>
          </a:xfrm>
          <a:prstGeom prst="ellipse">
            <a:avLst/>
          </a:prstGeom>
          <a:solidFill>
            <a:srgbClr val="D84315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question_white.png" id="345" name="Google Shape;34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3896" y="3515868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15"/>
          <p:cNvSpPr/>
          <p:nvPr/>
        </p:nvSpPr>
        <p:spPr>
          <a:xfrm>
            <a:off x="2423160" y="3209544"/>
            <a:ext cx="8625535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431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D84315"/>
                </a:solidFill>
                <a:latin typeface="Arial"/>
                <a:ea typeface="Arial"/>
                <a:cs typeface="Arial"/>
                <a:sym typeface="Arial"/>
              </a:rPr>
              <a:t>প্রশ্ন ২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5"/>
          <p:cNvSpPr/>
          <p:nvPr/>
        </p:nvSpPr>
        <p:spPr>
          <a:xfrm>
            <a:off x="2423160" y="3547872"/>
            <a:ext cx="8625535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Preposition of Place-এর তিনটি উদাহরণ দাও।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5"/>
          <p:cNvSpPr/>
          <p:nvPr/>
        </p:nvSpPr>
        <p:spPr>
          <a:xfrm>
            <a:off x="822960" y="4672584"/>
            <a:ext cx="10545775" cy="1417320"/>
          </a:xfrm>
          <a:prstGeom prst="roundRect">
            <a:avLst>
              <a:gd fmla="val 9032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5"/>
          <p:cNvSpPr/>
          <p:nvPr/>
        </p:nvSpPr>
        <p:spPr>
          <a:xfrm>
            <a:off x="1234440" y="4924044"/>
            <a:ext cx="914400" cy="914400"/>
          </a:xfrm>
          <a:prstGeom prst="ellipse">
            <a:avLst/>
          </a:prstGeom>
          <a:solidFill>
            <a:srgbClr val="D84315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question_white.png" id="350" name="Google Shape;35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53896" y="5143500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5"/>
          <p:cNvSpPr/>
          <p:nvPr/>
        </p:nvSpPr>
        <p:spPr>
          <a:xfrm>
            <a:off x="2423160" y="4837176"/>
            <a:ext cx="8625535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4315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D84315"/>
                </a:solidFill>
                <a:latin typeface="Arial"/>
                <a:ea typeface="Arial"/>
                <a:cs typeface="Arial"/>
                <a:sym typeface="Arial"/>
              </a:rPr>
              <a:t>প্রশ্ন ৩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5"/>
          <p:cNvSpPr/>
          <p:nvPr/>
        </p:nvSpPr>
        <p:spPr>
          <a:xfrm>
            <a:off x="2423160" y="5175504"/>
            <a:ext cx="8625535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600"/>
              <a:buFont typeface="Arial"/>
              <a:buNone/>
            </a:pPr>
            <a:r>
              <a:rPr b="0" i="0" lang="en-US" sz="1800" u="none" cap="none" strike="noStrik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সঠিক Preposition বসাও: “The bird is sitting ____ the tree.”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5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8F00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6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2723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3E2723"/>
                </a:solidFill>
                <a:latin typeface="Arial"/>
                <a:ea typeface="Arial"/>
                <a:cs typeface="Arial"/>
                <a:sym typeface="Arial"/>
              </a:rPr>
              <a:t>বাড়ির কাজ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6"/>
          <p:cNvSpPr/>
          <p:nvPr/>
        </p:nvSpPr>
        <p:spPr>
          <a:xfrm>
            <a:off x="1645920" y="1737360"/>
            <a:ext cx="8899855" cy="3291840"/>
          </a:xfrm>
          <a:prstGeom prst="roundRect">
            <a:avLst>
              <a:gd fmla="val 3889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6"/>
          <p:cNvSpPr/>
          <p:nvPr/>
        </p:nvSpPr>
        <p:spPr>
          <a:xfrm>
            <a:off x="5501488" y="2194560"/>
            <a:ext cx="1188720" cy="1188720"/>
          </a:xfrm>
          <a:prstGeom prst="ellipse">
            <a:avLst/>
          </a:prstGeom>
          <a:solidFill>
            <a:srgbClr val="FF8F00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home_white.png" id="362" name="Google Shape;36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86780" y="2479853"/>
            <a:ext cx="618134" cy="618134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16"/>
          <p:cNvSpPr/>
          <p:nvPr/>
        </p:nvSpPr>
        <p:spPr>
          <a:xfrm>
            <a:off x="2286000" y="3520440"/>
            <a:ext cx="7619695" cy="128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E2723"/>
              </a:buClr>
              <a:buSzPts val="1700"/>
              <a:buFont typeface="Arial"/>
              <a:buNone/>
            </a:pPr>
            <a:r>
              <a:rPr b="0" i="0" lang="en-US" sz="1800" u="none" cap="none" strike="noStrike">
                <a:solidFill>
                  <a:srgbClr val="3E2723"/>
                </a:solidFill>
                <a:latin typeface="Arial"/>
                <a:ea typeface="Arial"/>
                <a:cs typeface="Arial"/>
                <a:sym typeface="Arial"/>
              </a:rPr>
              <a:t>Preposition ব্যবহার করে ৫টি বাক্য লিখে আনবে। প্রতিটি বাক্যে ভিন্ন একটি Preposition ব্যবহার করতে হবে।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6"/>
          <p:cNvSpPr/>
          <p:nvPr/>
        </p:nvSpPr>
        <p:spPr>
          <a:xfrm>
            <a:off x="4449928" y="5349240"/>
            <a:ext cx="3291840" cy="457200"/>
          </a:xfrm>
          <a:prstGeom prst="roundRect">
            <a:avLst>
              <a:gd fmla="val 50000" name="adj"/>
            </a:avLst>
          </a:prstGeom>
          <a:solidFill>
            <a:srgbClr val="FFE0B2"/>
          </a:solidFill>
          <a:ln cap="flat" cmpd="sng" w="12700">
            <a:solidFill>
              <a:srgbClr val="FF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6"/>
          <p:cNvSpPr/>
          <p:nvPr/>
        </p:nvSpPr>
        <p:spPr>
          <a:xfrm>
            <a:off x="4449928" y="5349240"/>
            <a:ext cx="3291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51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E65100"/>
                </a:solidFill>
                <a:latin typeface="Arial"/>
                <a:ea typeface="Arial"/>
                <a:cs typeface="Arial"/>
                <a:sym typeface="Arial"/>
              </a:rPr>
              <a:t>খাতায় সুন্দর হাতে লিখবে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6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272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3E2723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237E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7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সারসংক্ষেপ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7"/>
          <p:cNvSpPr/>
          <p:nvPr/>
        </p:nvSpPr>
        <p:spPr>
          <a:xfrm>
            <a:off x="678028" y="1920240"/>
            <a:ext cx="2468880" cy="3291840"/>
          </a:xfrm>
          <a:prstGeom prst="roundRect">
            <a:avLst>
              <a:gd fmla="val 518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17"/>
          <p:cNvSpPr/>
          <p:nvPr/>
        </p:nvSpPr>
        <p:spPr>
          <a:xfrm>
            <a:off x="1409548" y="2331720"/>
            <a:ext cx="1005840" cy="1005840"/>
          </a:xfrm>
          <a:prstGeom prst="ellipse">
            <a:avLst/>
          </a:prstGeom>
          <a:solidFill>
            <a:srgbClr val="E65100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place_white.png" id="375" name="Google Shape;37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0949" y="2573122"/>
            <a:ext cx="523037" cy="523037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7"/>
          <p:cNvSpPr/>
          <p:nvPr/>
        </p:nvSpPr>
        <p:spPr>
          <a:xfrm>
            <a:off x="678028" y="3520440"/>
            <a:ext cx="2468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Place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7"/>
          <p:cNvSpPr/>
          <p:nvPr/>
        </p:nvSpPr>
        <p:spPr>
          <a:xfrm>
            <a:off x="678028" y="3931920"/>
            <a:ext cx="2468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D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607D8B"/>
                </a:solidFill>
                <a:latin typeface="Arial"/>
                <a:ea typeface="Arial"/>
                <a:cs typeface="Arial"/>
                <a:sym typeface="Arial"/>
              </a:rPr>
              <a:t>স্থানবাচক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7"/>
          <p:cNvSpPr/>
          <p:nvPr/>
        </p:nvSpPr>
        <p:spPr>
          <a:xfrm>
            <a:off x="1661008" y="4457700"/>
            <a:ext cx="502920" cy="502920"/>
          </a:xfrm>
          <a:prstGeom prst="ellipse">
            <a:avLst/>
          </a:prstGeom>
          <a:solidFill>
            <a:srgbClr val="E65100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tick_white.png" id="379" name="Google Shape;37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74165" y="4570857"/>
            <a:ext cx="276606" cy="276606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7"/>
          <p:cNvSpPr/>
          <p:nvPr/>
        </p:nvSpPr>
        <p:spPr>
          <a:xfrm>
            <a:off x="3466948" y="1920240"/>
            <a:ext cx="2468880" cy="3291840"/>
          </a:xfrm>
          <a:prstGeom prst="roundRect">
            <a:avLst>
              <a:gd fmla="val 518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7"/>
          <p:cNvSpPr/>
          <p:nvPr/>
        </p:nvSpPr>
        <p:spPr>
          <a:xfrm>
            <a:off x="4198468" y="2331720"/>
            <a:ext cx="1005840" cy="1005840"/>
          </a:xfrm>
          <a:prstGeom prst="ellipse">
            <a:avLst/>
          </a:prstGeom>
          <a:solidFill>
            <a:srgbClr val="F9A825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clock_white.png" id="382" name="Google Shape;38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39869" y="2573122"/>
            <a:ext cx="523037" cy="523037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17"/>
          <p:cNvSpPr/>
          <p:nvPr/>
        </p:nvSpPr>
        <p:spPr>
          <a:xfrm>
            <a:off x="3466948" y="3520440"/>
            <a:ext cx="2468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Time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7"/>
          <p:cNvSpPr/>
          <p:nvPr/>
        </p:nvSpPr>
        <p:spPr>
          <a:xfrm>
            <a:off x="3466948" y="3931920"/>
            <a:ext cx="2468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D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607D8B"/>
                </a:solidFill>
                <a:latin typeface="Arial"/>
                <a:ea typeface="Arial"/>
                <a:cs typeface="Arial"/>
                <a:sym typeface="Arial"/>
              </a:rPr>
              <a:t>সময়বাচক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7"/>
          <p:cNvSpPr/>
          <p:nvPr/>
        </p:nvSpPr>
        <p:spPr>
          <a:xfrm>
            <a:off x="4449928" y="4457700"/>
            <a:ext cx="502920" cy="502920"/>
          </a:xfrm>
          <a:prstGeom prst="ellipse">
            <a:avLst/>
          </a:prstGeom>
          <a:solidFill>
            <a:srgbClr val="F9A825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tick_white.png" id="386" name="Google Shape;38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3085" y="4570857"/>
            <a:ext cx="276606" cy="276606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17"/>
          <p:cNvSpPr/>
          <p:nvPr/>
        </p:nvSpPr>
        <p:spPr>
          <a:xfrm>
            <a:off x="6255868" y="1920240"/>
            <a:ext cx="2468880" cy="3291840"/>
          </a:xfrm>
          <a:prstGeom prst="roundRect">
            <a:avLst>
              <a:gd fmla="val 518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7"/>
          <p:cNvSpPr/>
          <p:nvPr/>
        </p:nvSpPr>
        <p:spPr>
          <a:xfrm>
            <a:off x="6987388" y="2331720"/>
            <a:ext cx="1005840" cy="1005840"/>
          </a:xfrm>
          <a:prstGeom prst="ellipse">
            <a:avLst/>
          </a:prstGeom>
          <a:solidFill>
            <a:srgbClr val="AD1457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route_white.png" id="389" name="Google Shape;38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28789" y="2573122"/>
            <a:ext cx="523037" cy="523037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17"/>
          <p:cNvSpPr/>
          <p:nvPr/>
        </p:nvSpPr>
        <p:spPr>
          <a:xfrm>
            <a:off x="6255868" y="3520440"/>
            <a:ext cx="2468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Direction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7"/>
          <p:cNvSpPr/>
          <p:nvPr/>
        </p:nvSpPr>
        <p:spPr>
          <a:xfrm>
            <a:off x="6255868" y="3931920"/>
            <a:ext cx="2468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D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607D8B"/>
                </a:solidFill>
                <a:latin typeface="Arial"/>
                <a:ea typeface="Arial"/>
                <a:cs typeface="Arial"/>
                <a:sym typeface="Arial"/>
              </a:rPr>
              <a:t>দিকবাচক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7"/>
          <p:cNvSpPr/>
          <p:nvPr/>
        </p:nvSpPr>
        <p:spPr>
          <a:xfrm>
            <a:off x="7238848" y="4457700"/>
            <a:ext cx="502920" cy="502920"/>
          </a:xfrm>
          <a:prstGeom prst="ellipse">
            <a:avLst/>
          </a:prstGeom>
          <a:solidFill>
            <a:srgbClr val="AD1457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tick_white.png" id="393" name="Google Shape;39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2005" y="4570857"/>
            <a:ext cx="276606" cy="27660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17"/>
          <p:cNvSpPr/>
          <p:nvPr/>
        </p:nvSpPr>
        <p:spPr>
          <a:xfrm>
            <a:off x="9044788" y="1920240"/>
            <a:ext cx="2468880" cy="3291840"/>
          </a:xfrm>
          <a:prstGeom prst="roundRect">
            <a:avLst>
              <a:gd fmla="val 518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17"/>
          <p:cNvSpPr/>
          <p:nvPr/>
        </p:nvSpPr>
        <p:spPr>
          <a:xfrm>
            <a:off x="9776308" y="2331720"/>
            <a:ext cx="1005840" cy="1005840"/>
          </a:xfrm>
          <a:prstGeom prst="ellipse">
            <a:avLst/>
          </a:prstGeom>
          <a:solidFill>
            <a:srgbClr val="4527A0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users_white.png" id="396" name="Google Shape;39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17709" y="2573122"/>
            <a:ext cx="523037" cy="523037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17"/>
          <p:cNvSpPr/>
          <p:nvPr/>
        </p:nvSpPr>
        <p:spPr>
          <a:xfrm>
            <a:off x="9044788" y="3520440"/>
            <a:ext cx="2468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Agent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7"/>
          <p:cNvSpPr/>
          <p:nvPr/>
        </p:nvSpPr>
        <p:spPr>
          <a:xfrm>
            <a:off x="9044788" y="3931920"/>
            <a:ext cx="246888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07D8B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607D8B"/>
                </a:solidFill>
                <a:latin typeface="Arial"/>
                <a:ea typeface="Arial"/>
                <a:cs typeface="Arial"/>
                <a:sym typeface="Arial"/>
              </a:rPr>
              <a:t>মাধ্যমবাচক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7"/>
          <p:cNvSpPr/>
          <p:nvPr/>
        </p:nvSpPr>
        <p:spPr>
          <a:xfrm>
            <a:off x="10027768" y="4457700"/>
            <a:ext cx="502920" cy="502920"/>
          </a:xfrm>
          <a:prstGeom prst="ellipse">
            <a:avLst/>
          </a:prstGeom>
          <a:solidFill>
            <a:srgbClr val="4527A0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tick_white.png" id="400" name="Google Shape;40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40925" y="4570857"/>
            <a:ext cx="276606" cy="276606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17"/>
          <p:cNvSpPr/>
          <p:nvPr/>
        </p:nvSpPr>
        <p:spPr>
          <a:xfrm>
            <a:off x="914400" y="5577840"/>
            <a:ext cx="10362895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CAE9"/>
              </a:buClr>
              <a:buSzPts val="1400"/>
              <a:buFont typeface="Arial"/>
              <a:buNone/>
            </a:pPr>
            <a:r>
              <a:rPr b="0" i="1" lang="en-US" sz="1400" u="none" cap="none" strike="noStrike">
                <a:solidFill>
                  <a:srgbClr val="C5CAE9"/>
                </a:solidFill>
                <a:latin typeface="Arial"/>
                <a:ea typeface="Arial"/>
                <a:cs typeface="Arial"/>
                <a:sym typeface="Arial"/>
              </a:rPr>
              <a:t>Preposition বাক্যকে অর্থবহ ও সুনির্দিষ্ট করে তোলে — তাই এর সঠিক ব্যবহার জানা জরুরি।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7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17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2185B"/>
        </a:solidFill>
      </p:bgPr>
    </p:bg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8"/>
          <p:cNvSpPr/>
          <p:nvPr/>
        </p:nvSpPr>
        <p:spPr>
          <a:xfrm>
            <a:off x="8778240" y="-1463040"/>
            <a:ext cx="4754880" cy="4754880"/>
          </a:xfrm>
          <a:prstGeom prst="ellipse">
            <a:avLst/>
          </a:prstGeom>
          <a:solidFill>
            <a:srgbClr val="D0347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8"/>
          <p:cNvSpPr/>
          <p:nvPr/>
        </p:nvSpPr>
        <p:spPr>
          <a:xfrm>
            <a:off x="-1280160" y="4206240"/>
            <a:ext cx="4023360" cy="4023360"/>
          </a:xfrm>
          <a:prstGeom prst="ellipse">
            <a:avLst/>
          </a:prstGeom>
          <a:solidFill>
            <a:srgbClr val="A6115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flower_bouquet_left.png" id="410" name="Google Shape;41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4320" y="3840480"/>
            <a:ext cx="3108960" cy="31089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home/claude/pptx_work/icons/flower_bouquet_right.png" id="411" name="Google Shape;41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57055" y="-320040"/>
            <a:ext cx="3108960" cy="310896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18"/>
          <p:cNvSpPr/>
          <p:nvPr/>
        </p:nvSpPr>
        <p:spPr>
          <a:xfrm>
            <a:off x="731520" y="2286000"/>
            <a:ext cx="10728655" cy="1188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ধন্যবাদ</a:t>
            </a:r>
            <a:endParaRPr b="0" i="0" sz="6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8"/>
          <p:cNvSpPr/>
          <p:nvPr/>
        </p:nvSpPr>
        <p:spPr>
          <a:xfrm>
            <a:off x="1280160" y="3520440"/>
            <a:ext cx="9631375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E4EC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rgbClr val="FCE4EC"/>
                </a:solidFill>
                <a:latin typeface="Arial"/>
                <a:ea typeface="Arial"/>
                <a:cs typeface="Arial"/>
                <a:sym typeface="Arial"/>
              </a:rPr>
              <a:t>সবাইকে ফুলেল শুভেচ্ছা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8"/>
          <p:cNvSpPr/>
          <p:nvPr/>
        </p:nvSpPr>
        <p:spPr>
          <a:xfrm>
            <a:off x="1280160" y="6080760"/>
            <a:ext cx="9631375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BBD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8BBD0"/>
                </a:solidFill>
                <a:latin typeface="Arial"/>
                <a:ea typeface="Arial"/>
                <a:cs typeface="Arial"/>
                <a:sym typeface="Arial"/>
              </a:rPr>
              <a:t>আব্দুস সামাদ  •  সহকারী শিক্ষক  •  ভাটেরা উচ্চ বিদ্যালয়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A237E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পরিচিতি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640080" y="1234440"/>
            <a:ext cx="5212080" cy="5074920"/>
          </a:xfrm>
          <a:prstGeom prst="roundRect">
            <a:avLst>
              <a:gd fmla="val 2523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2720340" y="1577340"/>
            <a:ext cx="1051560" cy="1051560"/>
          </a:xfrm>
          <a:prstGeom prst="ellipse">
            <a:avLst/>
          </a:prstGeom>
          <a:solidFill>
            <a:srgbClr val="1A237E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teacher_white.png" id="31" name="Google Shape;3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2714" y="1829714"/>
            <a:ext cx="546811" cy="54681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"/>
          <p:cNvSpPr/>
          <p:nvPr/>
        </p:nvSpPr>
        <p:spPr>
          <a:xfrm>
            <a:off x="640080" y="2743200"/>
            <a:ext cx="5212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237E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1A237E"/>
                </a:solidFill>
                <a:latin typeface="Arial"/>
                <a:ea typeface="Arial"/>
                <a:cs typeface="Arial"/>
                <a:sym typeface="Arial"/>
              </a:rPr>
              <a:t>শিক্ষক পরিচিতি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1005840" y="3383280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আব্দুস সামাদ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1005840" y="3913632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সহকারী শিক্ষক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005840" y="4443984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ভাটেরা উচ্চ বিদ্যালয়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005840" y="4974336"/>
            <a:ext cx="44805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ভাটেরা, কুলাউড়া, মৌলভীবাজার।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6355080" y="1234440"/>
            <a:ext cx="5212080" cy="5074920"/>
          </a:xfrm>
          <a:prstGeom prst="roundRect">
            <a:avLst>
              <a:gd fmla="val 2523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8435340" y="1577340"/>
            <a:ext cx="1051560" cy="1051560"/>
          </a:xfrm>
          <a:prstGeom prst="ellipse">
            <a:avLst/>
          </a:prstGeom>
          <a:solidFill>
            <a:srgbClr val="0D47A1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book_white.png" id="39" name="Google Shape;3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87714" y="1829714"/>
            <a:ext cx="546811" cy="546811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"/>
          <p:cNvSpPr/>
          <p:nvPr/>
        </p:nvSpPr>
        <p:spPr>
          <a:xfrm>
            <a:off x="6355080" y="2743200"/>
            <a:ext cx="52120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47A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D47A1"/>
                </a:solidFill>
                <a:latin typeface="Arial"/>
                <a:ea typeface="Arial"/>
                <a:cs typeface="Arial"/>
                <a:sym typeface="Arial"/>
              </a:rPr>
              <a:t>পাঠ পরিচিতি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6812280" y="3383280"/>
            <a:ext cx="4297680" cy="457200"/>
          </a:xfrm>
          <a:prstGeom prst="roundRect">
            <a:avLst>
              <a:gd fmla="val 18000" name="adj"/>
            </a:avLst>
          </a:prstGeom>
          <a:solidFill>
            <a:srgbClr val="E3F2FD"/>
          </a:solidFill>
          <a:ln cap="flat" cmpd="sng" w="12700">
            <a:solidFill>
              <a:srgbClr val="E3F2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6995160" y="3383280"/>
            <a:ext cx="393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47A1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D47A1"/>
                </a:solidFill>
                <a:latin typeface="Arial"/>
                <a:ea typeface="Arial"/>
                <a:cs typeface="Arial"/>
                <a:sym typeface="Arial"/>
              </a:rPr>
              <a:t>বিষয় : </a:t>
            </a:r>
            <a:r>
              <a:rPr b="0" i="0" lang="en-US" sz="15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ইংরেজি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6812280" y="3950208"/>
            <a:ext cx="4297680" cy="457200"/>
          </a:xfrm>
          <a:prstGeom prst="roundRect">
            <a:avLst>
              <a:gd fmla="val 18000" name="adj"/>
            </a:avLst>
          </a:prstGeom>
          <a:solidFill>
            <a:srgbClr val="E3F2FD"/>
          </a:solidFill>
          <a:ln cap="flat" cmpd="sng" w="12700">
            <a:solidFill>
              <a:srgbClr val="E3F2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6995160" y="3950208"/>
            <a:ext cx="393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47A1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D47A1"/>
                </a:solidFill>
                <a:latin typeface="Arial"/>
                <a:ea typeface="Arial"/>
                <a:cs typeface="Arial"/>
                <a:sym typeface="Arial"/>
              </a:rPr>
              <a:t>শ্রেণি : </a:t>
            </a:r>
            <a:r>
              <a:rPr b="0" i="0" lang="en-US" sz="15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৭ম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6812280" y="4517136"/>
            <a:ext cx="4297680" cy="457200"/>
          </a:xfrm>
          <a:prstGeom prst="roundRect">
            <a:avLst>
              <a:gd fmla="val 18000" name="adj"/>
            </a:avLst>
          </a:prstGeom>
          <a:solidFill>
            <a:srgbClr val="E3F2FD"/>
          </a:solidFill>
          <a:ln cap="flat" cmpd="sng" w="12700">
            <a:solidFill>
              <a:srgbClr val="E3F2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6995160" y="4517136"/>
            <a:ext cx="393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47A1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D47A1"/>
                </a:solidFill>
                <a:latin typeface="Arial"/>
                <a:ea typeface="Arial"/>
                <a:cs typeface="Arial"/>
                <a:sym typeface="Arial"/>
              </a:rPr>
              <a:t>শাখা : </a:t>
            </a:r>
            <a:r>
              <a:rPr b="0" i="0" lang="en-US" sz="15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খ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6812280" y="5084064"/>
            <a:ext cx="4297680" cy="457200"/>
          </a:xfrm>
          <a:prstGeom prst="roundRect">
            <a:avLst>
              <a:gd fmla="val 18000" name="adj"/>
            </a:avLst>
          </a:prstGeom>
          <a:solidFill>
            <a:srgbClr val="E3F2FD"/>
          </a:solidFill>
          <a:ln cap="flat" cmpd="sng" w="12700">
            <a:solidFill>
              <a:srgbClr val="E3F2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6995160" y="5084064"/>
            <a:ext cx="393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47A1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D47A1"/>
                </a:solidFill>
                <a:latin typeface="Arial"/>
                <a:ea typeface="Arial"/>
                <a:cs typeface="Arial"/>
                <a:sym typeface="Arial"/>
              </a:rPr>
              <a:t>অধ্যায় : </a:t>
            </a:r>
            <a:r>
              <a:rPr b="0" i="0" lang="en-US" sz="15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১০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6812280" y="5650992"/>
            <a:ext cx="4297680" cy="457200"/>
          </a:xfrm>
          <a:prstGeom prst="roundRect">
            <a:avLst>
              <a:gd fmla="val 18000" name="adj"/>
            </a:avLst>
          </a:prstGeom>
          <a:solidFill>
            <a:srgbClr val="E3F2FD"/>
          </a:solidFill>
          <a:ln cap="flat" cmpd="sng" w="12700">
            <a:solidFill>
              <a:srgbClr val="E3F2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6995160" y="5650992"/>
            <a:ext cx="393192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47A1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D47A1"/>
                </a:solidFill>
                <a:latin typeface="Arial"/>
                <a:ea typeface="Arial"/>
                <a:cs typeface="Arial"/>
                <a:sym typeface="Arial"/>
              </a:rPr>
              <a:t>সময় : </a:t>
            </a:r>
            <a:r>
              <a:rPr b="0" i="0" lang="en-US" sz="1500" u="none" cap="none" strike="noStrike">
                <a:solidFill>
                  <a:srgbClr val="37474F"/>
                </a:solidFill>
                <a:latin typeface="Arial"/>
                <a:ea typeface="Arial"/>
                <a:cs typeface="Arial"/>
                <a:sym typeface="Arial"/>
              </a:rPr>
              <a:t>৪০ মিনিট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5E20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শিখনফল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548640" y="960120"/>
            <a:ext cx="11094415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8E6C9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C8E6C9"/>
                </a:solidFill>
                <a:latin typeface="Arial"/>
                <a:ea typeface="Arial"/>
                <a:cs typeface="Arial"/>
                <a:sym typeface="Arial"/>
              </a:rPr>
              <a:t>এই পাঠ শেষে শিক্ষার্থীরা যা করতে পারবে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792328" y="1828800"/>
            <a:ext cx="5074920" cy="1691640"/>
          </a:xfrm>
          <a:prstGeom prst="roundRect">
            <a:avLst>
              <a:gd fmla="val 7568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1158088" y="2263140"/>
            <a:ext cx="822960" cy="822960"/>
          </a:xfrm>
          <a:prstGeom prst="ellipse">
            <a:avLst/>
          </a:prstGeom>
          <a:solidFill>
            <a:srgbClr val="2E7D32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tick_white.png" id="61" name="Google Shape;6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98" y="2460650"/>
            <a:ext cx="427939" cy="427939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"/>
          <p:cNvSpPr/>
          <p:nvPr/>
        </p:nvSpPr>
        <p:spPr>
          <a:xfrm>
            <a:off x="2163928" y="1828800"/>
            <a:ext cx="342900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1E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B3A1E"/>
                </a:solidFill>
              </a:rPr>
              <a:t>Preposition কী তা ব্যাখ্যা করতে পারবে।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6324448" y="1828800"/>
            <a:ext cx="5074920" cy="1691640"/>
          </a:xfrm>
          <a:prstGeom prst="roundRect">
            <a:avLst>
              <a:gd fmla="val 7568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6690208" y="2263140"/>
            <a:ext cx="822960" cy="822960"/>
          </a:xfrm>
          <a:prstGeom prst="ellipse">
            <a:avLst/>
          </a:prstGeom>
          <a:solidFill>
            <a:srgbClr val="2E7D32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tick_white.png" id="65" name="Google Shape;6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7718" y="2460650"/>
            <a:ext cx="427939" cy="42793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"/>
          <p:cNvSpPr/>
          <p:nvPr/>
        </p:nvSpPr>
        <p:spPr>
          <a:xfrm>
            <a:off x="7696048" y="1828800"/>
            <a:ext cx="342900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1E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B3A1E"/>
                </a:solidFill>
              </a:rPr>
              <a:t>বিভিন্ন প্রকারের Preposition চিহ্নিত করতে পারবে।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792328" y="3977640"/>
            <a:ext cx="5074920" cy="1691640"/>
          </a:xfrm>
          <a:prstGeom prst="roundRect">
            <a:avLst>
              <a:gd fmla="val 7568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1158088" y="4411980"/>
            <a:ext cx="822960" cy="822960"/>
          </a:xfrm>
          <a:prstGeom prst="ellipse">
            <a:avLst/>
          </a:prstGeom>
          <a:solidFill>
            <a:srgbClr val="2E7D32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tick_white.png" id="69" name="Google Shape;6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98" y="4609490"/>
            <a:ext cx="427939" cy="42793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"/>
          <p:cNvSpPr/>
          <p:nvPr/>
        </p:nvSpPr>
        <p:spPr>
          <a:xfrm>
            <a:off x="2163928" y="3977640"/>
            <a:ext cx="342900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1E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B3A1E"/>
                </a:solidFill>
              </a:rPr>
              <a:t>বাক্যে সঠিকভাবে Preposition ব্যবহার করতে পারবে।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6324448" y="3977640"/>
            <a:ext cx="5074920" cy="1691640"/>
          </a:xfrm>
          <a:prstGeom prst="roundRect">
            <a:avLst>
              <a:gd fmla="val 7568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3"/>
          <p:cNvSpPr/>
          <p:nvPr/>
        </p:nvSpPr>
        <p:spPr>
          <a:xfrm>
            <a:off x="6690208" y="4411980"/>
            <a:ext cx="822960" cy="822960"/>
          </a:xfrm>
          <a:prstGeom prst="ellipse">
            <a:avLst/>
          </a:prstGeom>
          <a:solidFill>
            <a:srgbClr val="2E7D32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tick_white.png" id="73" name="Google Shape;7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7718" y="4609490"/>
            <a:ext cx="427939" cy="42793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3"/>
          <p:cNvSpPr/>
          <p:nvPr/>
        </p:nvSpPr>
        <p:spPr>
          <a:xfrm>
            <a:off x="7696048" y="3977640"/>
            <a:ext cx="342900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1E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1B3A1E"/>
                </a:solidFill>
              </a:rPr>
              <a:t>দৈনন্দিন জীবনে Preposition প্রয়োগ করতে পারবে।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A148C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"/>
          <p:cNvSpPr/>
          <p:nvPr/>
        </p:nvSpPr>
        <p:spPr>
          <a:xfrm>
            <a:off x="-1828800" y="-2011680"/>
            <a:ext cx="5486400" cy="5486400"/>
          </a:xfrm>
          <a:prstGeom prst="ellipse">
            <a:avLst/>
          </a:prstGeom>
          <a:solidFill>
            <a:srgbClr val="5C1FA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9326880" y="3840480"/>
            <a:ext cx="4937760" cy="4937760"/>
          </a:xfrm>
          <a:prstGeom prst="ellipse">
            <a:avLst/>
          </a:prstGeom>
          <a:solidFill>
            <a:srgbClr val="3B0F7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5090008" y="1371600"/>
            <a:ext cx="2011680" cy="502920"/>
          </a:xfrm>
          <a:prstGeom prst="roundRect">
            <a:avLst>
              <a:gd fmla="val 50000" name="adj"/>
            </a:avLst>
          </a:prstGeom>
          <a:solidFill>
            <a:srgbClr val="FFD54F"/>
          </a:solidFill>
          <a:ln cap="flat" cmpd="sng" w="12700">
            <a:solidFill>
              <a:srgbClr val="FFD5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5090008" y="1371600"/>
            <a:ext cx="20116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148C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4A148C"/>
                </a:solidFill>
                <a:latin typeface="Arial"/>
                <a:ea typeface="Arial"/>
                <a:cs typeface="Arial"/>
                <a:sym typeface="Arial"/>
              </a:rPr>
              <a:t>আজকের পাঠ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914400" y="2286000"/>
            <a:ext cx="10362895" cy="2011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D54F"/>
              </a:buClr>
              <a:buSzPts val="4600"/>
              <a:buFont typeface="Arial"/>
              <a:buNone/>
            </a:pPr>
            <a:r>
              <a:rPr b="1" i="0" lang="en-US" sz="4600" u="none" cap="none" strike="noStrike">
                <a:solidFill>
                  <a:srgbClr val="FFD54F"/>
                </a:solidFill>
                <a:latin typeface="Arial"/>
                <a:ea typeface="Arial"/>
                <a:cs typeface="Arial"/>
                <a:sym typeface="Arial"/>
              </a:rPr>
              <a:t>Preposition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</a:pPr>
            <a:r>
              <a:rPr b="1" i="0" lang="en-US" sz="4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এর নাম ও এর ব্যবহার</a:t>
            </a:r>
            <a:endParaRPr b="0" i="0" sz="4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5638648" y="4434840"/>
            <a:ext cx="914400" cy="914400"/>
          </a:xfrm>
          <a:prstGeom prst="ellipse">
            <a:avLst/>
          </a:prstGeom>
          <a:solidFill>
            <a:srgbClr val="FFD54F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bulb_white.png" id="87" name="Google Shape;8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44388" y="4640580"/>
            <a:ext cx="502920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4"/>
          <p:cNvSpPr/>
          <p:nvPr/>
        </p:nvSpPr>
        <p:spPr>
          <a:xfrm>
            <a:off x="914400" y="5486400"/>
            <a:ext cx="1036289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BEE7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E1BEE7"/>
                </a:solidFill>
                <a:latin typeface="Arial"/>
                <a:ea typeface="Arial"/>
                <a:cs typeface="Arial"/>
                <a:sym typeface="Arial"/>
              </a:rPr>
              <a:t>অধ্যায় ১০  |  ৭ম শ্রেণি  |  ইংরেজি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47A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Preposition কী?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640080" y="1234440"/>
            <a:ext cx="10911535" cy="1965960"/>
          </a:xfrm>
          <a:prstGeom prst="roundRect">
            <a:avLst>
              <a:gd fmla="val 6512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1028700" y="1687068"/>
            <a:ext cx="1051560" cy="1051560"/>
          </a:xfrm>
          <a:prstGeom prst="ellipse">
            <a:avLst/>
          </a:prstGeom>
          <a:solidFill>
            <a:srgbClr val="F9A825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bulb_white.png" id="98" name="Google Shape;9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1074" y="1939442"/>
            <a:ext cx="546811" cy="54681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5"/>
          <p:cNvSpPr/>
          <p:nvPr/>
        </p:nvSpPr>
        <p:spPr>
          <a:xfrm>
            <a:off x="2331720" y="1417320"/>
            <a:ext cx="889985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263238"/>
                </a:solidFill>
              </a:rPr>
              <a:t>Preposition এমন একটি শব্দ (Word) যা Noun বা Pronoun-এর সাথে বাক্যের অন্য শব্দের সম্পর্ক নির্দেশ করে। এটি সাধারণত স্থান, সময় বা দিক বোঝাতে ব্যবহৃত হয়।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640080" y="3520440"/>
            <a:ext cx="10911535" cy="2651760"/>
          </a:xfrm>
          <a:prstGeom prst="roundRect">
            <a:avLst>
              <a:gd fmla="val 4828" name="adj"/>
            </a:avLst>
          </a:prstGeom>
          <a:solidFill>
            <a:srgbClr val="E3F2FD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1005840" y="370332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47A1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0D47A1"/>
                </a:solidFill>
                <a:latin typeface="Arial"/>
                <a:ea typeface="Arial"/>
                <a:cs typeface="Arial"/>
                <a:sym typeface="Arial"/>
              </a:rPr>
              <a:t>উদাহরণ (Example)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1005840" y="4206240"/>
            <a:ext cx="10180015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The book is </a:t>
            </a:r>
            <a:r>
              <a:rPr b="1" i="0" lang="en-US" sz="3000" u="none" cap="none" strike="noStrike">
                <a:solidFill>
                  <a:srgbClr val="D84315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b="1" i="0" lang="en-US" sz="30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 the table.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1005840" y="4937760"/>
            <a:ext cx="10180015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7474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37474F"/>
                </a:solidFill>
              </a:rPr>
              <a:t>এখানে “on” শব্দটি book এবং table-এর মধ্যেকার স্থানগত সম্পর্ক নির্দেশ করছে — তাই এটি একটি Preposition।</a:t>
            </a:r>
            <a:endParaRPr b="1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95C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Preposition এর প্রকারভেদ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6"/>
          <p:cNvSpPr/>
          <p:nvPr/>
        </p:nvSpPr>
        <p:spPr>
          <a:xfrm>
            <a:off x="1048360" y="1874520"/>
            <a:ext cx="2331720" cy="3566160"/>
          </a:xfrm>
          <a:prstGeom prst="roundRect">
            <a:avLst>
              <a:gd fmla="val 549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6"/>
          <p:cNvSpPr/>
          <p:nvPr/>
        </p:nvSpPr>
        <p:spPr>
          <a:xfrm>
            <a:off x="1734160" y="2263140"/>
            <a:ext cx="960120" cy="960120"/>
          </a:xfrm>
          <a:prstGeom prst="ellipse">
            <a:avLst/>
          </a:prstGeom>
          <a:solidFill>
            <a:srgbClr val="E65100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place_white.png" id="113" name="Google Shape;11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4588" y="249356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6"/>
          <p:cNvSpPr/>
          <p:nvPr/>
        </p:nvSpPr>
        <p:spPr>
          <a:xfrm>
            <a:off x="1139800" y="3383280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স্থানবাচক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6"/>
          <p:cNvSpPr/>
          <p:nvPr/>
        </p:nvSpPr>
        <p:spPr>
          <a:xfrm>
            <a:off x="1139800" y="3840480"/>
            <a:ext cx="21488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909C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78909C"/>
                </a:solidFill>
                <a:latin typeface="Calibri"/>
                <a:ea typeface="Calibri"/>
                <a:cs typeface="Calibri"/>
                <a:sym typeface="Calibri"/>
              </a:rPr>
              <a:t>Place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6"/>
          <p:cNvSpPr/>
          <p:nvPr/>
        </p:nvSpPr>
        <p:spPr>
          <a:xfrm>
            <a:off x="1231240" y="4297680"/>
            <a:ext cx="1965960" cy="914400"/>
          </a:xfrm>
          <a:prstGeom prst="roundRect">
            <a:avLst>
              <a:gd fmla="val 8000" name="adj"/>
            </a:avLst>
          </a:prstGeom>
          <a:solidFill>
            <a:srgbClr val="F5F5F5"/>
          </a:solidFill>
          <a:ln cap="flat" cmpd="sng" w="12700">
            <a:solidFill>
              <a:srgbClr val="F5F5F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6"/>
          <p:cNvSpPr/>
          <p:nvPr/>
        </p:nvSpPr>
        <p:spPr>
          <a:xfrm>
            <a:off x="1322680" y="4297680"/>
            <a:ext cx="1783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5100"/>
              </a:buClr>
              <a:buSzPts val="1300"/>
              <a:buFont typeface="Calibri"/>
              <a:buNone/>
            </a:pPr>
            <a:r>
              <a:rPr b="1" i="0" lang="en-US" sz="2400" u="none" cap="none" strike="noStrike">
                <a:solidFill>
                  <a:srgbClr val="E65100"/>
                </a:solidFill>
                <a:latin typeface="Calibri"/>
                <a:ea typeface="Calibri"/>
                <a:cs typeface="Calibri"/>
                <a:sym typeface="Calibri"/>
              </a:rPr>
              <a:t>in, on, at, under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pptx_work/icons/arrow_white.png" id="118" name="Google Shape;11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10803" y="3456432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6"/>
          <p:cNvSpPr/>
          <p:nvPr/>
        </p:nvSpPr>
        <p:spPr>
          <a:xfrm>
            <a:off x="3636112" y="1874520"/>
            <a:ext cx="2331720" cy="3566160"/>
          </a:xfrm>
          <a:prstGeom prst="roundRect">
            <a:avLst>
              <a:gd fmla="val 549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4321912" y="2263140"/>
            <a:ext cx="960120" cy="960120"/>
          </a:xfrm>
          <a:prstGeom prst="ellipse">
            <a:avLst/>
          </a:prstGeom>
          <a:solidFill>
            <a:srgbClr val="F9A825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clock_white.png" id="121" name="Google Shape;12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52340" y="249356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6"/>
          <p:cNvSpPr/>
          <p:nvPr/>
        </p:nvSpPr>
        <p:spPr>
          <a:xfrm>
            <a:off x="3727552" y="3383280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সময়বাচক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"/>
          <p:cNvSpPr/>
          <p:nvPr/>
        </p:nvSpPr>
        <p:spPr>
          <a:xfrm>
            <a:off x="3727552" y="3840480"/>
            <a:ext cx="21488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909C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78909C"/>
                </a:solidFill>
                <a:latin typeface="Calibri"/>
                <a:ea typeface="Calibri"/>
                <a:cs typeface="Calibri"/>
                <a:sym typeface="Calibri"/>
              </a:rPr>
              <a:t>Time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3818992" y="4297680"/>
            <a:ext cx="1965960" cy="914400"/>
          </a:xfrm>
          <a:prstGeom prst="roundRect">
            <a:avLst>
              <a:gd fmla="val 8000" name="adj"/>
            </a:avLst>
          </a:prstGeom>
          <a:solidFill>
            <a:srgbClr val="F5F5F5"/>
          </a:solidFill>
          <a:ln cap="flat" cmpd="sng" w="12700">
            <a:solidFill>
              <a:srgbClr val="F5F5F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3910432" y="4297680"/>
            <a:ext cx="1783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A825"/>
              </a:buClr>
              <a:buSzPts val="1300"/>
              <a:buFont typeface="Calibri"/>
              <a:buNone/>
            </a:pPr>
            <a:r>
              <a:rPr b="1" i="0" lang="en-US" sz="2400" u="none" cap="none" strike="noStrike">
                <a:solidFill>
                  <a:srgbClr val="F9A825"/>
                </a:solidFill>
                <a:latin typeface="Calibri"/>
                <a:ea typeface="Calibri"/>
                <a:cs typeface="Calibri"/>
                <a:sym typeface="Calibri"/>
              </a:rPr>
              <a:t>in, on, at, before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pptx_work/icons/arrow_white.png" id="126" name="Google Shape;12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98555" y="3456432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6"/>
          <p:cNvSpPr/>
          <p:nvPr/>
        </p:nvSpPr>
        <p:spPr>
          <a:xfrm>
            <a:off x="6223864" y="1874520"/>
            <a:ext cx="2331720" cy="3566160"/>
          </a:xfrm>
          <a:prstGeom prst="roundRect">
            <a:avLst>
              <a:gd fmla="val 549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6909664" y="2263140"/>
            <a:ext cx="960120" cy="960120"/>
          </a:xfrm>
          <a:prstGeom prst="ellipse">
            <a:avLst/>
          </a:prstGeom>
          <a:solidFill>
            <a:srgbClr val="AD1457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route_white.png" id="129" name="Google Shape;129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40092" y="249356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/>
          <p:nvPr/>
        </p:nvSpPr>
        <p:spPr>
          <a:xfrm>
            <a:off x="6315304" y="3383280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দিকবাচক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6315304" y="3840480"/>
            <a:ext cx="21488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909C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78909C"/>
                </a:solidFill>
                <a:latin typeface="Calibri"/>
                <a:ea typeface="Calibri"/>
                <a:cs typeface="Calibri"/>
                <a:sym typeface="Calibri"/>
              </a:rPr>
              <a:t>Direction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6406744" y="4297680"/>
            <a:ext cx="1965960" cy="914400"/>
          </a:xfrm>
          <a:prstGeom prst="roundRect">
            <a:avLst>
              <a:gd fmla="val 8000" name="adj"/>
            </a:avLst>
          </a:prstGeom>
          <a:solidFill>
            <a:srgbClr val="F5F5F5"/>
          </a:solidFill>
          <a:ln cap="flat" cmpd="sng" w="12700">
            <a:solidFill>
              <a:srgbClr val="F5F5F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6498184" y="4297680"/>
            <a:ext cx="1783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457"/>
              </a:buClr>
              <a:buSzPts val="1300"/>
              <a:buFont typeface="Calibri"/>
              <a:buNone/>
            </a:pPr>
            <a:r>
              <a:rPr b="1" i="0" lang="en-US" sz="2400" u="none" cap="none" strike="noStrike">
                <a:solidFill>
                  <a:srgbClr val="AD1457"/>
                </a:solidFill>
                <a:latin typeface="Calibri"/>
                <a:ea typeface="Calibri"/>
                <a:cs typeface="Calibri"/>
                <a:sym typeface="Calibri"/>
              </a:rPr>
              <a:t>to, into, through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pptx_work/icons/arrow_white.png" id="134" name="Google Shape;13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86307" y="3456432"/>
            <a:ext cx="402336" cy="402336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"/>
          <p:cNvSpPr/>
          <p:nvPr/>
        </p:nvSpPr>
        <p:spPr>
          <a:xfrm>
            <a:off x="8811616" y="1874520"/>
            <a:ext cx="2331720" cy="3566160"/>
          </a:xfrm>
          <a:prstGeom prst="roundRect">
            <a:avLst>
              <a:gd fmla="val 549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9497416" y="2263140"/>
            <a:ext cx="960120" cy="960120"/>
          </a:xfrm>
          <a:prstGeom prst="ellipse">
            <a:avLst/>
          </a:prstGeom>
          <a:solidFill>
            <a:srgbClr val="4527A0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users_white.png" id="137" name="Google Shape;137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727844" y="249356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6"/>
          <p:cNvSpPr/>
          <p:nvPr/>
        </p:nvSpPr>
        <p:spPr>
          <a:xfrm>
            <a:off x="8903056" y="3383280"/>
            <a:ext cx="21488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rPr>
              <a:t>মাধ্যমবাচক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6"/>
          <p:cNvSpPr/>
          <p:nvPr/>
        </p:nvSpPr>
        <p:spPr>
          <a:xfrm>
            <a:off x="8903056" y="3840480"/>
            <a:ext cx="21488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909C"/>
              </a:buClr>
              <a:buSzPts val="1200"/>
              <a:buFont typeface="Calibri"/>
              <a:buNone/>
            </a:pPr>
            <a:r>
              <a:rPr b="0" i="1" lang="en-US" sz="1200" u="none" cap="none" strike="noStrike">
                <a:solidFill>
                  <a:srgbClr val="78909C"/>
                </a:solidFill>
                <a:latin typeface="Calibri"/>
                <a:ea typeface="Calibri"/>
                <a:cs typeface="Calibri"/>
                <a:sym typeface="Calibri"/>
              </a:rPr>
              <a:t>Agent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8994496" y="4297680"/>
            <a:ext cx="1965960" cy="914400"/>
          </a:xfrm>
          <a:prstGeom prst="roundRect">
            <a:avLst>
              <a:gd fmla="val 8000" name="adj"/>
            </a:avLst>
          </a:prstGeom>
          <a:solidFill>
            <a:srgbClr val="F5F5F5"/>
          </a:solidFill>
          <a:ln cap="flat" cmpd="sng" w="12700">
            <a:solidFill>
              <a:srgbClr val="F5F5F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6"/>
          <p:cNvSpPr/>
          <p:nvPr/>
        </p:nvSpPr>
        <p:spPr>
          <a:xfrm>
            <a:off x="9085936" y="4297680"/>
            <a:ext cx="178308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27A0"/>
              </a:buClr>
              <a:buSzPts val="1300"/>
              <a:buFont typeface="Calibri"/>
              <a:buNone/>
            </a:pPr>
            <a:r>
              <a:rPr b="1" i="0" lang="en-US" sz="2400" u="none" cap="none" strike="noStrike">
                <a:solidFill>
                  <a:srgbClr val="4527A0"/>
                </a:solidFill>
                <a:latin typeface="Calibri"/>
                <a:ea typeface="Calibri"/>
                <a:cs typeface="Calibri"/>
                <a:sym typeface="Calibri"/>
              </a:rPr>
              <a:t>by, with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5100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স্থানবাচক Preposition (Place)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640080" y="1234440"/>
            <a:ext cx="5029200" cy="5074920"/>
          </a:xfrm>
          <a:prstGeom prst="roundRect">
            <a:avLst>
              <a:gd fmla="val 254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982980" y="1485900"/>
            <a:ext cx="868680" cy="868680"/>
          </a:xfrm>
          <a:prstGeom prst="ellipse">
            <a:avLst/>
          </a:prstGeom>
          <a:solidFill>
            <a:srgbClr val="263238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place_white.png" id="151" name="Google Shape;15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1463" y="1694383"/>
            <a:ext cx="451714" cy="45171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7"/>
          <p:cNvSpPr/>
          <p:nvPr/>
        </p:nvSpPr>
        <p:spPr>
          <a:xfrm>
            <a:off x="2057400" y="1554480"/>
            <a:ext cx="3383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200"/>
              <a:buFont typeface="Calibri"/>
              <a:buNone/>
            </a:pPr>
            <a:r>
              <a:rPr b="1" i="0" lang="en-US" sz="22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Preposition of Place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7"/>
          <p:cNvSpPr/>
          <p:nvPr/>
        </p:nvSpPr>
        <p:spPr>
          <a:xfrm>
            <a:off x="960120" y="2676335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7"/>
          <p:cNvSpPr/>
          <p:nvPr/>
        </p:nvSpPr>
        <p:spPr>
          <a:xfrm>
            <a:off x="1234440" y="2514600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in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ভিতরে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7"/>
          <p:cNvSpPr/>
          <p:nvPr/>
        </p:nvSpPr>
        <p:spPr>
          <a:xfrm>
            <a:off x="960120" y="3127820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7"/>
          <p:cNvSpPr/>
          <p:nvPr/>
        </p:nvSpPr>
        <p:spPr>
          <a:xfrm>
            <a:off x="1234440" y="2966085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on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উপরে (সংস্পর্শে)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7"/>
          <p:cNvSpPr/>
          <p:nvPr/>
        </p:nvSpPr>
        <p:spPr>
          <a:xfrm>
            <a:off x="960120" y="3579305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7"/>
          <p:cNvSpPr/>
          <p:nvPr/>
        </p:nvSpPr>
        <p:spPr>
          <a:xfrm>
            <a:off x="1234440" y="3417570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at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নির্দিষ্ট স্থানে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960120" y="4030790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1234440" y="3869055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under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নিচে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960120" y="4482275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7"/>
          <p:cNvSpPr/>
          <p:nvPr/>
        </p:nvSpPr>
        <p:spPr>
          <a:xfrm>
            <a:off x="1234440" y="4320540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over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উপর দিয়ে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7"/>
          <p:cNvSpPr/>
          <p:nvPr/>
        </p:nvSpPr>
        <p:spPr>
          <a:xfrm>
            <a:off x="960120" y="4933760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7"/>
          <p:cNvSpPr/>
          <p:nvPr/>
        </p:nvSpPr>
        <p:spPr>
          <a:xfrm>
            <a:off x="1234440" y="4772025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between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দুইয়ের মাঝে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960120" y="5385245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"/>
          <p:cNvSpPr/>
          <p:nvPr/>
        </p:nvSpPr>
        <p:spPr>
          <a:xfrm>
            <a:off x="1234440" y="5223510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behind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পিছনে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960120" y="5836730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7"/>
          <p:cNvSpPr/>
          <p:nvPr/>
        </p:nvSpPr>
        <p:spPr>
          <a:xfrm>
            <a:off x="1234440" y="5674995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near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কাছে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5897880" y="1234440"/>
            <a:ext cx="5669280" cy="5074920"/>
          </a:xfrm>
          <a:prstGeom prst="roundRect">
            <a:avLst>
              <a:gd fmla="val 2523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scene_place.png" id="170" name="Google Shape;17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80760" y="1417320"/>
            <a:ext cx="5303520" cy="470916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7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A825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2723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3E2723"/>
                </a:solidFill>
                <a:latin typeface="Arial"/>
                <a:ea typeface="Arial"/>
                <a:cs typeface="Arial"/>
                <a:sym typeface="Arial"/>
              </a:rPr>
              <a:t>সময়বাচক Preposition (Time)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640080" y="1234440"/>
            <a:ext cx="5029200" cy="5074920"/>
          </a:xfrm>
          <a:prstGeom prst="roundRect">
            <a:avLst>
              <a:gd fmla="val 254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8"/>
          <p:cNvSpPr/>
          <p:nvPr/>
        </p:nvSpPr>
        <p:spPr>
          <a:xfrm>
            <a:off x="982980" y="1485900"/>
            <a:ext cx="868680" cy="868680"/>
          </a:xfrm>
          <a:prstGeom prst="ellipse">
            <a:avLst/>
          </a:prstGeom>
          <a:solidFill>
            <a:srgbClr val="F57F17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clock_white.png" id="180" name="Google Shape;18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1463" y="1694383"/>
            <a:ext cx="451714" cy="45171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8"/>
          <p:cNvSpPr/>
          <p:nvPr/>
        </p:nvSpPr>
        <p:spPr>
          <a:xfrm>
            <a:off x="2057400" y="1554480"/>
            <a:ext cx="3383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200"/>
              <a:buFont typeface="Calibri"/>
              <a:buNone/>
            </a:pPr>
            <a:r>
              <a:rPr b="1" i="0" lang="en-US" sz="22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Preposition of Time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960120" y="2676335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1234440" y="2514600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in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মাস/বছর/ঋতুতে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960120" y="3127820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1234440" y="2966085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on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নির্দিষ্ট দিন/তারিখে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960120" y="3579305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1234440" y="3417570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at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নির্দিষ্ট সময়ে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960120" y="4030790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1234440" y="3869055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before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পূর্বে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960120" y="4482275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"/>
          <p:cNvSpPr/>
          <p:nvPr/>
        </p:nvSpPr>
        <p:spPr>
          <a:xfrm>
            <a:off x="1234440" y="4320540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after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পরে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8"/>
          <p:cNvSpPr/>
          <p:nvPr/>
        </p:nvSpPr>
        <p:spPr>
          <a:xfrm>
            <a:off x="960120" y="4933760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1234440" y="4772025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during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সময়কালে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960120" y="5385245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8"/>
          <p:cNvSpPr/>
          <p:nvPr/>
        </p:nvSpPr>
        <p:spPr>
          <a:xfrm>
            <a:off x="1234440" y="5223510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since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তখন থেকে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8"/>
          <p:cNvSpPr/>
          <p:nvPr/>
        </p:nvSpPr>
        <p:spPr>
          <a:xfrm>
            <a:off x="960120" y="5836730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1234440" y="5674995"/>
            <a:ext cx="4114800" cy="45148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for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সময়ব্যাপী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5897880" y="1234440"/>
            <a:ext cx="5669280" cy="5074920"/>
          </a:xfrm>
          <a:prstGeom prst="roundRect">
            <a:avLst>
              <a:gd fmla="val 2523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scene_time.png" id="199" name="Google Shape;19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80760" y="1417320"/>
            <a:ext cx="5303520" cy="470916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8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2723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3E2723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D1457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"/>
          <p:cNvSpPr/>
          <p:nvPr/>
        </p:nvSpPr>
        <p:spPr>
          <a:xfrm>
            <a:off x="548640" y="320040"/>
            <a:ext cx="11094415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দিকবাচক Preposition (Movement)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9"/>
          <p:cNvSpPr/>
          <p:nvPr/>
        </p:nvSpPr>
        <p:spPr>
          <a:xfrm>
            <a:off x="640080" y="1234440"/>
            <a:ext cx="5029200" cy="5074920"/>
          </a:xfrm>
          <a:prstGeom prst="roundRect">
            <a:avLst>
              <a:gd fmla="val 2545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982980" y="1485900"/>
            <a:ext cx="868680" cy="868680"/>
          </a:xfrm>
          <a:prstGeom prst="ellipse">
            <a:avLst/>
          </a:prstGeom>
          <a:solidFill>
            <a:srgbClr val="263238"/>
          </a:solidFill>
          <a:ln>
            <a:noFill/>
          </a:ln>
          <a:effectLst>
            <a:outerShdw blurRad="76200" rotWithShape="0" algn="bl" dir="2700000" dist="254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route_white.png" id="209" name="Google Shape;20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1463" y="1694383"/>
            <a:ext cx="451714" cy="451714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9"/>
          <p:cNvSpPr/>
          <p:nvPr/>
        </p:nvSpPr>
        <p:spPr>
          <a:xfrm>
            <a:off x="2057400" y="1554480"/>
            <a:ext cx="338328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2200"/>
              <a:buFont typeface="Calibri"/>
              <a:buNone/>
            </a:pPr>
            <a:r>
              <a:rPr b="1" i="0" lang="en-US" sz="220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Preposition of Direction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9"/>
          <p:cNvSpPr/>
          <p:nvPr/>
        </p:nvSpPr>
        <p:spPr>
          <a:xfrm>
            <a:off x="960120" y="2751582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9"/>
          <p:cNvSpPr/>
          <p:nvPr/>
        </p:nvSpPr>
        <p:spPr>
          <a:xfrm>
            <a:off x="1234440" y="2514600"/>
            <a:ext cx="4114800" cy="6019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to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দিকে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960120" y="3353562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1234440" y="3116580"/>
            <a:ext cx="4114800" cy="6019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into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ভিতরে প্রবেশ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960120" y="3955542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1234440" y="3718560"/>
            <a:ext cx="4114800" cy="6019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through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মধ্য দিয়ে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9"/>
          <p:cNvSpPr/>
          <p:nvPr/>
        </p:nvSpPr>
        <p:spPr>
          <a:xfrm>
            <a:off x="960120" y="4557522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9"/>
          <p:cNvSpPr/>
          <p:nvPr/>
        </p:nvSpPr>
        <p:spPr>
          <a:xfrm>
            <a:off x="1234440" y="4320540"/>
            <a:ext cx="4114800" cy="6019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across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আড়াআড়িভাবে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960120" y="5159502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1234440" y="4922520"/>
            <a:ext cx="4114800" cy="6019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along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বরাবর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9"/>
          <p:cNvSpPr/>
          <p:nvPr/>
        </p:nvSpPr>
        <p:spPr>
          <a:xfrm>
            <a:off x="960120" y="5761482"/>
            <a:ext cx="128016" cy="128016"/>
          </a:xfrm>
          <a:prstGeom prst="ellipse">
            <a:avLst/>
          </a:prstGeom>
          <a:solidFill>
            <a:srgbClr val="3747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9"/>
          <p:cNvSpPr/>
          <p:nvPr/>
        </p:nvSpPr>
        <p:spPr>
          <a:xfrm>
            <a:off x="1234440" y="5524500"/>
            <a:ext cx="4114800" cy="6019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50"/>
              <a:buFont typeface="Calibri"/>
              <a:buNone/>
            </a:pPr>
            <a:r>
              <a:rPr b="1" i="0" lang="en-US" sz="1450" u="none" cap="none" strike="noStrike">
                <a:solidFill>
                  <a:srgbClr val="263238"/>
                </a:solidFill>
                <a:latin typeface="Calibri"/>
                <a:ea typeface="Calibri"/>
                <a:cs typeface="Calibri"/>
                <a:sym typeface="Calibri"/>
              </a:rPr>
              <a:t>towards  </a:t>
            </a:r>
            <a:r>
              <a:rPr b="0" i="0" lang="en-US" sz="1450" u="none" cap="none" strike="noStrike">
                <a:solidFill>
                  <a:srgbClr val="546E7A"/>
                </a:solidFill>
                <a:latin typeface="Arial"/>
                <a:ea typeface="Arial"/>
                <a:cs typeface="Arial"/>
                <a:sym typeface="Arial"/>
              </a:rPr>
              <a:t>— অভিমুখে</a:t>
            </a:r>
            <a:endParaRPr b="0" i="0" sz="14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9"/>
          <p:cNvSpPr/>
          <p:nvPr/>
        </p:nvSpPr>
        <p:spPr>
          <a:xfrm>
            <a:off x="5897880" y="1234440"/>
            <a:ext cx="5669280" cy="5074920"/>
          </a:xfrm>
          <a:prstGeom prst="roundRect">
            <a:avLst>
              <a:gd fmla="val 2523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2700000" dist="38100">
              <a:srgbClr val="000000">
                <a:alpha val="18039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home/claude/pptx_work/icons/scene_movement.png" id="224" name="Google Shape;22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80760" y="1417320"/>
            <a:ext cx="5303520" cy="470916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9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