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4" r:id="rId2"/>
    <p:sldId id="265" r:id="rId3"/>
    <p:sldId id="266" r:id="rId4"/>
    <p:sldId id="267" r:id="rId5"/>
    <p:sldId id="285" r:id="rId6"/>
    <p:sldId id="268" r:id="rId7"/>
    <p:sldId id="269" r:id="rId8"/>
    <p:sldId id="270" r:id="rId9"/>
    <p:sldId id="271" r:id="rId10"/>
    <p:sldId id="273" r:id="rId11"/>
    <p:sldId id="272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3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35E883-B846-49D8-823C-2D5895E70EBD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EA6ED9C-D0CE-4B0B-A00E-FCF1C5EEDB8D}">
      <dgm:prSet phldrT="[Text]" custT="1"/>
      <dgm:spPr>
        <a:solidFill>
          <a:srgbClr val="00B0F0"/>
        </a:solidFill>
        <a:ln w="28575">
          <a:solidFill>
            <a:srgbClr val="00B0F0"/>
          </a:solidFill>
        </a:ln>
      </dgm:spPr>
      <dgm:t>
        <a:bodyPr/>
        <a:lstStyle/>
        <a:p>
          <a:r>
            <a:rPr lang="en-US" sz="1600" dirty="0" err="1" smtClean="0"/>
            <a:t>জনসংখ্যা</a:t>
          </a:r>
          <a:r>
            <a:rPr lang="en-US" sz="1600" dirty="0" smtClean="0"/>
            <a:t> </a:t>
          </a:r>
          <a:r>
            <a:rPr lang="en-US" sz="1600" dirty="0" err="1" smtClean="0"/>
            <a:t>বৃদ্ধির</a:t>
          </a:r>
          <a:r>
            <a:rPr lang="en-US" sz="1600" dirty="0" smtClean="0"/>
            <a:t> </a:t>
          </a:r>
          <a:r>
            <a:rPr lang="en-US" sz="1600" dirty="0" err="1" smtClean="0"/>
            <a:t>কারণ</a:t>
          </a:r>
          <a:endParaRPr lang="en-US" sz="1600" dirty="0"/>
        </a:p>
      </dgm:t>
    </dgm:pt>
    <dgm:pt modelId="{B60DA6E7-DF5C-43CD-9F92-74D4A4191C5B}" type="parTrans" cxnId="{1D78F239-1F3E-41A6-9DD8-08892E1A3BF6}">
      <dgm:prSet/>
      <dgm:spPr/>
      <dgm:t>
        <a:bodyPr/>
        <a:lstStyle/>
        <a:p>
          <a:endParaRPr lang="en-US"/>
        </a:p>
      </dgm:t>
    </dgm:pt>
    <dgm:pt modelId="{0DCEFBC9-DD47-4345-B4C5-788EF1DB5B71}" type="sibTrans" cxnId="{1D78F239-1F3E-41A6-9DD8-08892E1A3BF6}">
      <dgm:prSet/>
      <dgm:spPr/>
      <dgm:t>
        <a:bodyPr/>
        <a:lstStyle/>
        <a:p>
          <a:endParaRPr lang="en-US"/>
        </a:p>
      </dgm:t>
    </dgm:pt>
    <dgm:pt modelId="{3CE85417-E59E-4D97-97D8-52F984126F58}">
      <dgm:prSet phldrT="[Text]" custT="1"/>
      <dgm:spPr>
        <a:solidFill>
          <a:schemeClr val="accent2">
            <a:lumMod val="20000"/>
            <a:lumOff val="80000"/>
          </a:schemeClr>
        </a:solidFill>
        <a:ln w="38100">
          <a:solidFill>
            <a:srgbClr val="00B050"/>
          </a:solidFill>
        </a:ln>
      </dgm:spPr>
      <dgm:t>
        <a:bodyPr/>
        <a:lstStyle/>
        <a:p>
          <a:r>
            <a:rPr lang="as-IN" sz="1800" b="0" i="0" dirty="0" smtClean="0">
              <a:solidFill>
                <a:srgbClr val="FF0000"/>
              </a:solidFill>
            </a:rPr>
            <a:t>সামাজিক কারণ</a:t>
          </a:r>
          <a:endParaRPr lang="en-US" sz="1800" dirty="0">
            <a:solidFill>
              <a:srgbClr val="FF0000"/>
            </a:solidFill>
          </a:endParaRPr>
        </a:p>
      </dgm:t>
    </dgm:pt>
    <dgm:pt modelId="{2AC506DB-AF46-4564-B369-EAFBD259A444}" type="sibTrans" cxnId="{BCFB059D-F36E-40CE-B172-AAC28F7C5FAF}">
      <dgm:prSet/>
      <dgm:spPr/>
      <dgm:t>
        <a:bodyPr/>
        <a:lstStyle/>
        <a:p>
          <a:endParaRPr lang="en-US"/>
        </a:p>
      </dgm:t>
    </dgm:pt>
    <dgm:pt modelId="{96F771C5-960E-4EF7-969A-F0AE4E983AA2}" type="parTrans" cxnId="{BCFB059D-F36E-40CE-B172-AAC28F7C5FAF}">
      <dgm:prSet/>
      <dgm:spPr/>
      <dgm:t>
        <a:bodyPr/>
        <a:lstStyle/>
        <a:p>
          <a:endParaRPr lang="en-US"/>
        </a:p>
      </dgm:t>
    </dgm:pt>
    <dgm:pt modelId="{2E60036D-6600-4EA9-8F2B-6A9133A55BEE}">
      <dgm:prSet phldrT="[Text]" custT="1"/>
      <dgm:spPr>
        <a:solidFill>
          <a:schemeClr val="bg2"/>
        </a:solidFill>
        <a:ln w="38100">
          <a:solidFill>
            <a:srgbClr val="002060"/>
          </a:solidFill>
        </a:ln>
      </dgm:spPr>
      <dgm:t>
        <a:bodyPr/>
        <a:lstStyle/>
        <a:p>
          <a:r>
            <a:rPr lang="as-IN" sz="2000" b="0" i="0" dirty="0" smtClean="0">
              <a:solidFill>
                <a:srgbClr val="00B050"/>
              </a:solidFill>
            </a:rPr>
            <a:t>অর্থনৈতিক কারণ</a:t>
          </a:r>
          <a:endParaRPr lang="en-US" sz="2000" dirty="0">
            <a:solidFill>
              <a:srgbClr val="00B050"/>
            </a:solidFill>
          </a:endParaRPr>
        </a:p>
      </dgm:t>
    </dgm:pt>
    <dgm:pt modelId="{E062E1A3-C11D-46D1-9BBD-CB7ABAF626B5}" type="sibTrans" cxnId="{5E240409-0E76-4CF0-9201-242200F15892}">
      <dgm:prSet/>
      <dgm:spPr/>
      <dgm:t>
        <a:bodyPr/>
        <a:lstStyle/>
        <a:p>
          <a:endParaRPr lang="en-US"/>
        </a:p>
      </dgm:t>
    </dgm:pt>
    <dgm:pt modelId="{A2BD171F-1EE7-4611-AED0-B7FD458E585C}" type="parTrans" cxnId="{5E240409-0E76-4CF0-9201-242200F15892}">
      <dgm:prSet/>
      <dgm:spPr/>
      <dgm:t>
        <a:bodyPr/>
        <a:lstStyle/>
        <a:p>
          <a:endParaRPr lang="en-US"/>
        </a:p>
      </dgm:t>
    </dgm:pt>
    <dgm:pt modelId="{9B617A62-E330-466F-B316-52BAAA98447B}">
      <dgm:prSet phldrT="[Text]"/>
      <dgm:spPr>
        <a:solidFill>
          <a:schemeClr val="accent6">
            <a:lumMod val="40000"/>
            <a:lumOff val="60000"/>
          </a:schemeClr>
        </a:solidFill>
        <a:ln w="28575">
          <a:solidFill>
            <a:srgbClr val="FFFF00"/>
          </a:solidFill>
        </a:ln>
      </dgm:spPr>
      <dgm:t>
        <a:bodyPr/>
        <a:lstStyle/>
        <a:p>
          <a:r>
            <a:rPr lang="as-IN" b="0" i="0" dirty="0" smtClean="0">
              <a:solidFill>
                <a:srgbClr val="00B0F0"/>
              </a:solidFill>
            </a:rPr>
            <a:t>স্বাস্থ্যগত কারণ</a:t>
          </a:r>
          <a:endParaRPr lang="en-US" dirty="0">
            <a:solidFill>
              <a:srgbClr val="00B0F0"/>
            </a:solidFill>
          </a:endParaRPr>
        </a:p>
      </dgm:t>
    </dgm:pt>
    <dgm:pt modelId="{993A5376-D8E7-4CF9-B9CC-7A3E8AFA1748}" type="sibTrans" cxnId="{284D4A77-D4C2-4CF6-A8BC-19060E5E731F}">
      <dgm:prSet/>
      <dgm:spPr/>
      <dgm:t>
        <a:bodyPr/>
        <a:lstStyle/>
        <a:p>
          <a:endParaRPr lang="en-US"/>
        </a:p>
      </dgm:t>
    </dgm:pt>
    <dgm:pt modelId="{8A5A98F3-24CA-4713-9A2F-8DAF8DF04B65}" type="parTrans" cxnId="{284D4A77-D4C2-4CF6-A8BC-19060E5E731F}">
      <dgm:prSet/>
      <dgm:spPr/>
      <dgm:t>
        <a:bodyPr/>
        <a:lstStyle/>
        <a:p>
          <a:endParaRPr lang="en-US"/>
        </a:p>
      </dgm:t>
    </dgm:pt>
    <dgm:pt modelId="{9FC0D087-C11A-4B06-8377-AE7E39485FB9}">
      <dgm:prSet phldrT="[Text]"/>
      <dgm:spPr>
        <a:solidFill>
          <a:schemeClr val="accent3">
            <a:lumMod val="20000"/>
            <a:lumOff val="80000"/>
          </a:schemeClr>
        </a:solidFill>
        <a:ln w="28575">
          <a:solidFill>
            <a:srgbClr val="0070C0"/>
          </a:solidFill>
        </a:ln>
      </dgm:spPr>
      <dgm:t>
        <a:bodyPr/>
        <a:lstStyle/>
        <a:p>
          <a:r>
            <a:rPr lang="as-IN" b="0" i="0" dirty="0" smtClean="0">
              <a:solidFill>
                <a:schemeClr val="tx1"/>
              </a:solidFill>
            </a:rPr>
            <a:t>ধর্মীয় কারণ</a:t>
          </a:r>
          <a:endParaRPr lang="en-US" dirty="0">
            <a:solidFill>
              <a:schemeClr val="tx1"/>
            </a:solidFill>
          </a:endParaRPr>
        </a:p>
      </dgm:t>
    </dgm:pt>
    <dgm:pt modelId="{AF64F981-7855-45E5-B08B-2AA8454BAD57}" type="sibTrans" cxnId="{560A2683-C410-48C2-8C3B-0B729352A75F}">
      <dgm:prSet/>
      <dgm:spPr/>
      <dgm:t>
        <a:bodyPr/>
        <a:lstStyle/>
        <a:p>
          <a:endParaRPr lang="en-US"/>
        </a:p>
      </dgm:t>
    </dgm:pt>
    <dgm:pt modelId="{C0383D49-E886-4CE3-8BA2-B1135FCCD950}" type="parTrans" cxnId="{560A2683-C410-48C2-8C3B-0B729352A75F}">
      <dgm:prSet/>
      <dgm:spPr/>
      <dgm:t>
        <a:bodyPr/>
        <a:lstStyle/>
        <a:p>
          <a:endParaRPr lang="en-US"/>
        </a:p>
      </dgm:t>
    </dgm:pt>
    <dgm:pt modelId="{822FA873-95CC-4754-AAC5-0543256C730B}" type="pres">
      <dgm:prSet presAssocID="{CA35E883-B846-49D8-823C-2D5895E70EB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7EC83D7-E6D7-408E-8A53-E4390CA702AC}" type="pres">
      <dgm:prSet presAssocID="{4EA6ED9C-D0CE-4B0B-A00E-FCF1C5EEDB8D}" presName="centerShape" presStyleLbl="node0" presStyleIdx="0" presStyleCnt="1" custScaleX="122758" custScaleY="114764"/>
      <dgm:spPr/>
      <dgm:t>
        <a:bodyPr/>
        <a:lstStyle/>
        <a:p>
          <a:endParaRPr lang="en-US"/>
        </a:p>
      </dgm:t>
    </dgm:pt>
    <dgm:pt modelId="{A3A0E04A-7CD1-47C2-842F-7AAC6EEF9D22}" type="pres">
      <dgm:prSet presAssocID="{96F771C5-960E-4EF7-969A-F0AE4E983AA2}" presName="parTrans" presStyleLbl="sibTrans2D1" presStyleIdx="0" presStyleCnt="4"/>
      <dgm:spPr/>
      <dgm:t>
        <a:bodyPr/>
        <a:lstStyle/>
        <a:p>
          <a:endParaRPr lang="en-US"/>
        </a:p>
      </dgm:t>
    </dgm:pt>
    <dgm:pt modelId="{2008394A-6E51-49D4-B702-FC27353C38A4}" type="pres">
      <dgm:prSet presAssocID="{96F771C5-960E-4EF7-969A-F0AE4E983AA2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0FFA1FB0-38FC-4E76-B03B-D6F8EAF2E3AF}" type="pres">
      <dgm:prSet presAssocID="{3CE85417-E59E-4D97-97D8-52F984126F58}" presName="node" presStyleLbl="node1" presStyleIdx="0" presStyleCnt="4" custScaleX="1362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9BB1D2-88E3-4364-BB87-4DBAC4818790}" type="pres">
      <dgm:prSet presAssocID="{A2BD171F-1EE7-4611-AED0-B7FD458E585C}" presName="parTrans" presStyleLbl="sibTrans2D1" presStyleIdx="1" presStyleCnt="4"/>
      <dgm:spPr/>
      <dgm:t>
        <a:bodyPr/>
        <a:lstStyle/>
        <a:p>
          <a:endParaRPr lang="en-US"/>
        </a:p>
      </dgm:t>
    </dgm:pt>
    <dgm:pt modelId="{A381DE69-4C67-4D9A-B181-F158BFCDA23A}" type="pres">
      <dgm:prSet presAssocID="{A2BD171F-1EE7-4611-AED0-B7FD458E585C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7C5466F4-E36A-4DFC-AB9E-2B4E40647C27}" type="pres">
      <dgm:prSet presAssocID="{2E60036D-6600-4EA9-8F2B-6A9133A55BEE}" presName="node" presStyleLbl="node1" presStyleIdx="1" presStyleCnt="4" custScaleX="134778" custScaleY="118918" custRadScaleRad="110351" custRadScaleInc="-38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AC3FB4-A3AE-4F3D-BC99-5A0BC9DFF38E}" type="pres">
      <dgm:prSet presAssocID="{8A5A98F3-24CA-4713-9A2F-8DAF8DF04B65}" presName="parTrans" presStyleLbl="sibTrans2D1" presStyleIdx="2" presStyleCnt="4"/>
      <dgm:spPr/>
      <dgm:t>
        <a:bodyPr/>
        <a:lstStyle/>
        <a:p>
          <a:endParaRPr lang="en-US"/>
        </a:p>
      </dgm:t>
    </dgm:pt>
    <dgm:pt modelId="{20FC1D32-6C31-4F42-A7DF-AD5137876384}" type="pres">
      <dgm:prSet presAssocID="{8A5A98F3-24CA-4713-9A2F-8DAF8DF04B65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2D9570F2-15F4-4753-B553-C003F89417EA}" type="pres">
      <dgm:prSet presAssocID="{9B617A62-E330-466F-B316-52BAAA98447B}" presName="node" presStyleLbl="node1" presStyleIdx="2" presStyleCnt="4" custScaleX="1568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F512FC-0EF5-40DF-ACD7-17395258F4E0}" type="pres">
      <dgm:prSet presAssocID="{C0383D49-E886-4CE3-8BA2-B1135FCCD950}" presName="parTrans" presStyleLbl="sibTrans2D1" presStyleIdx="3" presStyleCnt="4"/>
      <dgm:spPr/>
      <dgm:t>
        <a:bodyPr/>
        <a:lstStyle/>
        <a:p>
          <a:endParaRPr lang="en-US"/>
        </a:p>
      </dgm:t>
    </dgm:pt>
    <dgm:pt modelId="{5E98173B-EE0C-45C1-AA57-C5DD92534196}" type="pres">
      <dgm:prSet presAssocID="{C0383D49-E886-4CE3-8BA2-B1135FCCD950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3FE3EB5B-67AB-4D78-9A05-6FA7DF4DC4DE}" type="pres">
      <dgm:prSet presAssocID="{9FC0D087-C11A-4B06-8377-AE7E39485FB9}" presName="node" presStyleLbl="node1" presStyleIdx="3" presStyleCnt="4" custScaleX="134277" custScaleY="124042" custRadScaleRad="113248" custRadScaleInc="-11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886636C-C308-4DA2-9D72-8CD81228C303}" type="presOf" srcId="{CA35E883-B846-49D8-823C-2D5895E70EBD}" destId="{822FA873-95CC-4754-AAC5-0543256C730B}" srcOrd="0" destOrd="0" presId="urn:microsoft.com/office/officeart/2005/8/layout/radial5"/>
    <dgm:cxn modelId="{4218B52E-CAF6-4676-9802-3647C50E22BE}" type="presOf" srcId="{96F771C5-960E-4EF7-969A-F0AE4E983AA2}" destId="{A3A0E04A-7CD1-47C2-842F-7AAC6EEF9D22}" srcOrd="0" destOrd="0" presId="urn:microsoft.com/office/officeart/2005/8/layout/radial5"/>
    <dgm:cxn modelId="{4D1B87D0-B931-4752-94B7-C367CD393E67}" type="presOf" srcId="{4EA6ED9C-D0CE-4B0B-A00E-FCF1C5EEDB8D}" destId="{27EC83D7-E6D7-408E-8A53-E4390CA702AC}" srcOrd="0" destOrd="0" presId="urn:microsoft.com/office/officeart/2005/8/layout/radial5"/>
    <dgm:cxn modelId="{284D4A77-D4C2-4CF6-A8BC-19060E5E731F}" srcId="{4EA6ED9C-D0CE-4B0B-A00E-FCF1C5EEDB8D}" destId="{9B617A62-E330-466F-B316-52BAAA98447B}" srcOrd="2" destOrd="0" parTransId="{8A5A98F3-24CA-4713-9A2F-8DAF8DF04B65}" sibTransId="{993A5376-D8E7-4CF9-B9CC-7A3E8AFA1748}"/>
    <dgm:cxn modelId="{F998E348-CD83-4CCB-ADA9-394795E6948C}" type="presOf" srcId="{A2BD171F-1EE7-4611-AED0-B7FD458E585C}" destId="{A381DE69-4C67-4D9A-B181-F158BFCDA23A}" srcOrd="1" destOrd="0" presId="urn:microsoft.com/office/officeart/2005/8/layout/radial5"/>
    <dgm:cxn modelId="{D1A6FC71-0FD7-4A9F-AF92-F21DD9884352}" type="presOf" srcId="{8A5A98F3-24CA-4713-9A2F-8DAF8DF04B65}" destId="{D2AC3FB4-A3AE-4F3D-BC99-5A0BC9DFF38E}" srcOrd="0" destOrd="0" presId="urn:microsoft.com/office/officeart/2005/8/layout/radial5"/>
    <dgm:cxn modelId="{560A2683-C410-48C2-8C3B-0B729352A75F}" srcId="{4EA6ED9C-D0CE-4B0B-A00E-FCF1C5EEDB8D}" destId="{9FC0D087-C11A-4B06-8377-AE7E39485FB9}" srcOrd="3" destOrd="0" parTransId="{C0383D49-E886-4CE3-8BA2-B1135FCCD950}" sibTransId="{AF64F981-7855-45E5-B08B-2AA8454BAD57}"/>
    <dgm:cxn modelId="{AF3793B5-2F1F-42D7-BDDA-2D5CD2B8153B}" type="presOf" srcId="{2E60036D-6600-4EA9-8F2B-6A9133A55BEE}" destId="{7C5466F4-E36A-4DFC-AB9E-2B4E40647C27}" srcOrd="0" destOrd="0" presId="urn:microsoft.com/office/officeart/2005/8/layout/radial5"/>
    <dgm:cxn modelId="{1D78F239-1F3E-41A6-9DD8-08892E1A3BF6}" srcId="{CA35E883-B846-49D8-823C-2D5895E70EBD}" destId="{4EA6ED9C-D0CE-4B0B-A00E-FCF1C5EEDB8D}" srcOrd="0" destOrd="0" parTransId="{B60DA6E7-DF5C-43CD-9F92-74D4A4191C5B}" sibTransId="{0DCEFBC9-DD47-4345-B4C5-788EF1DB5B71}"/>
    <dgm:cxn modelId="{5E240409-0E76-4CF0-9201-242200F15892}" srcId="{4EA6ED9C-D0CE-4B0B-A00E-FCF1C5EEDB8D}" destId="{2E60036D-6600-4EA9-8F2B-6A9133A55BEE}" srcOrd="1" destOrd="0" parTransId="{A2BD171F-1EE7-4611-AED0-B7FD458E585C}" sibTransId="{E062E1A3-C11D-46D1-9BBD-CB7ABAF626B5}"/>
    <dgm:cxn modelId="{CA6E0068-99E9-4793-80F1-7FE02BC7794E}" type="presOf" srcId="{9FC0D087-C11A-4B06-8377-AE7E39485FB9}" destId="{3FE3EB5B-67AB-4D78-9A05-6FA7DF4DC4DE}" srcOrd="0" destOrd="0" presId="urn:microsoft.com/office/officeart/2005/8/layout/radial5"/>
    <dgm:cxn modelId="{9A86FEAD-3250-4F4B-9359-DA189EFADE55}" type="presOf" srcId="{C0383D49-E886-4CE3-8BA2-B1135FCCD950}" destId="{5E98173B-EE0C-45C1-AA57-C5DD92534196}" srcOrd="1" destOrd="0" presId="urn:microsoft.com/office/officeart/2005/8/layout/radial5"/>
    <dgm:cxn modelId="{A4257AC4-9AF2-4484-B21E-7B3BBF3BFC16}" type="presOf" srcId="{9B617A62-E330-466F-B316-52BAAA98447B}" destId="{2D9570F2-15F4-4753-B553-C003F89417EA}" srcOrd="0" destOrd="0" presId="urn:microsoft.com/office/officeart/2005/8/layout/radial5"/>
    <dgm:cxn modelId="{5F4DACD6-30B9-4CEE-A9BD-BE8E7D85D34C}" type="presOf" srcId="{A2BD171F-1EE7-4611-AED0-B7FD458E585C}" destId="{969BB1D2-88E3-4364-BB87-4DBAC4818790}" srcOrd="0" destOrd="0" presId="urn:microsoft.com/office/officeart/2005/8/layout/radial5"/>
    <dgm:cxn modelId="{BCFB059D-F36E-40CE-B172-AAC28F7C5FAF}" srcId="{4EA6ED9C-D0CE-4B0B-A00E-FCF1C5EEDB8D}" destId="{3CE85417-E59E-4D97-97D8-52F984126F58}" srcOrd="0" destOrd="0" parTransId="{96F771C5-960E-4EF7-969A-F0AE4E983AA2}" sibTransId="{2AC506DB-AF46-4564-B369-EAFBD259A444}"/>
    <dgm:cxn modelId="{EF18846B-F4DA-4457-B7DC-E05C64ADD27B}" type="presOf" srcId="{8A5A98F3-24CA-4713-9A2F-8DAF8DF04B65}" destId="{20FC1D32-6C31-4F42-A7DF-AD5137876384}" srcOrd="1" destOrd="0" presId="urn:microsoft.com/office/officeart/2005/8/layout/radial5"/>
    <dgm:cxn modelId="{CED1B2AC-7563-4415-9550-1FF793BD0F4E}" type="presOf" srcId="{3CE85417-E59E-4D97-97D8-52F984126F58}" destId="{0FFA1FB0-38FC-4E76-B03B-D6F8EAF2E3AF}" srcOrd="0" destOrd="0" presId="urn:microsoft.com/office/officeart/2005/8/layout/radial5"/>
    <dgm:cxn modelId="{DDE7EE3C-E761-493A-A5B0-46967921976B}" type="presOf" srcId="{96F771C5-960E-4EF7-969A-F0AE4E983AA2}" destId="{2008394A-6E51-49D4-B702-FC27353C38A4}" srcOrd="1" destOrd="0" presId="urn:microsoft.com/office/officeart/2005/8/layout/radial5"/>
    <dgm:cxn modelId="{463867C4-4F8B-4B0F-AD48-2F516A907650}" type="presOf" srcId="{C0383D49-E886-4CE3-8BA2-B1135FCCD950}" destId="{05F512FC-0EF5-40DF-ACD7-17395258F4E0}" srcOrd="0" destOrd="0" presId="urn:microsoft.com/office/officeart/2005/8/layout/radial5"/>
    <dgm:cxn modelId="{27865B54-380F-4E1B-93A3-8768FBB2270F}" type="presParOf" srcId="{822FA873-95CC-4754-AAC5-0543256C730B}" destId="{27EC83D7-E6D7-408E-8A53-E4390CA702AC}" srcOrd="0" destOrd="0" presId="urn:microsoft.com/office/officeart/2005/8/layout/radial5"/>
    <dgm:cxn modelId="{07BBD081-6E86-4D7F-850D-9445C9336235}" type="presParOf" srcId="{822FA873-95CC-4754-AAC5-0543256C730B}" destId="{A3A0E04A-7CD1-47C2-842F-7AAC6EEF9D22}" srcOrd="1" destOrd="0" presId="urn:microsoft.com/office/officeart/2005/8/layout/radial5"/>
    <dgm:cxn modelId="{3D3151F1-A00F-41F3-94D4-EE6376415153}" type="presParOf" srcId="{A3A0E04A-7CD1-47C2-842F-7AAC6EEF9D22}" destId="{2008394A-6E51-49D4-B702-FC27353C38A4}" srcOrd="0" destOrd="0" presId="urn:microsoft.com/office/officeart/2005/8/layout/radial5"/>
    <dgm:cxn modelId="{5F40F584-D047-45B0-9676-CE5556FA81AB}" type="presParOf" srcId="{822FA873-95CC-4754-AAC5-0543256C730B}" destId="{0FFA1FB0-38FC-4E76-B03B-D6F8EAF2E3AF}" srcOrd="2" destOrd="0" presId="urn:microsoft.com/office/officeart/2005/8/layout/radial5"/>
    <dgm:cxn modelId="{22F1479A-1CCE-4913-833F-4D38B4FF829F}" type="presParOf" srcId="{822FA873-95CC-4754-AAC5-0543256C730B}" destId="{969BB1D2-88E3-4364-BB87-4DBAC4818790}" srcOrd="3" destOrd="0" presId="urn:microsoft.com/office/officeart/2005/8/layout/radial5"/>
    <dgm:cxn modelId="{2C7495FD-E7D4-4684-B030-FCAA9C0F616F}" type="presParOf" srcId="{969BB1D2-88E3-4364-BB87-4DBAC4818790}" destId="{A381DE69-4C67-4D9A-B181-F158BFCDA23A}" srcOrd="0" destOrd="0" presId="urn:microsoft.com/office/officeart/2005/8/layout/radial5"/>
    <dgm:cxn modelId="{453C14D7-45D3-415F-8A84-A0275E5EA794}" type="presParOf" srcId="{822FA873-95CC-4754-AAC5-0543256C730B}" destId="{7C5466F4-E36A-4DFC-AB9E-2B4E40647C27}" srcOrd="4" destOrd="0" presId="urn:microsoft.com/office/officeart/2005/8/layout/radial5"/>
    <dgm:cxn modelId="{FB0F3FB5-21C3-43AE-8552-DFAC653FB6B7}" type="presParOf" srcId="{822FA873-95CC-4754-AAC5-0543256C730B}" destId="{D2AC3FB4-A3AE-4F3D-BC99-5A0BC9DFF38E}" srcOrd="5" destOrd="0" presId="urn:microsoft.com/office/officeart/2005/8/layout/radial5"/>
    <dgm:cxn modelId="{34DCDB13-0255-4F0E-A7D0-E9581C8782F5}" type="presParOf" srcId="{D2AC3FB4-A3AE-4F3D-BC99-5A0BC9DFF38E}" destId="{20FC1D32-6C31-4F42-A7DF-AD5137876384}" srcOrd="0" destOrd="0" presId="urn:microsoft.com/office/officeart/2005/8/layout/radial5"/>
    <dgm:cxn modelId="{FD88A128-E1F7-48EB-9670-E018B1766BAE}" type="presParOf" srcId="{822FA873-95CC-4754-AAC5-0543256C730B}" destId="{2D9570F2-15F4-4753-B553-C003F89417EA}" srcOrd="6" destOrd="0" presId="urn:microsoft.com/office/officeart/2005/8/layout/radial5"/>
    <dgm:cxn modelId="{CEA01D07-8C42-4F27-BF1E-DE8CA761D088}" type="presParOf" srcId="{822FA873-95CC-4754-AAC5-0543256C730B}" destId="{05F512FC-0EF5-40DF-ACD7-17395258F4E0}" srcOrd="7" destOrd="0" presId="urn:microsoft.com/office/officeart/2005/8/layout/radial5"/>
    <dgm:cxn modelId="{4D648D95-6B23-421C-BB24-1D2931F0BADD}" type="presParOf" srcId="{05F512FC-0EF5-40DF-ACD7-17395258F4E0}" destId="{5E98173B-EE0C-45C1-AA57-C5DD92534196}" srcOrd="0" destOrd="0" presId="urn:microsoft.com/office/officeart/2005/8/layout/radial5"/>
    <dgm:cxn modelId="{BE990AAD-1CF1-4189-8909-24810F299CA4}" type="presParOf" srcId="{822FA873-95CC-4754-AAC5-0543256C730B}" destId="{3FE3EB5B-67AB-4D78-9A05-6FA7DF4DC4DE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EC83D7-E6D7-408E-8A53-E4390CA702AC}">
      <dsp:nvSpPr>
        <dsp:cNvPr id="0" name=""/>
        <dsp:cNvSpPr/>
      </dsp:nvSpPr>
      <dsp:spPr>
        <a:xfrm>
          <a:off x="3063390" y="1800534"/>
          <a:ext cx="1662960" cy="1554668"/>
        </a:xfrm>
        <a:prstGeom prst="ellipse">
          <a:avLst/>
        </a:prstGeom>
        <a:solidFill>
          <a:srgbClr val="00B0F0"/>
        </a:solidFill>
        <a:ln w="28575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জনসংখ্যা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বৃদ্ধির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কারণ</a:t>
          </a:r>
          <a:endParaRPr lang="en-US" sz="1600" kern="1200" dirty="0"/>
        </a:p>
      </dsp:txBody>
      <dsp:txXfrm>
        <a:off x="3306925" y="2028210"/>
        <a:ext cx="1175890" cy="1099316"/>
      </dsp:txXfrm>
    </dsp:sp>
    <dsp:sp modelId="{A3A0E04A-7CD1-47C2-842F-7AAC6EEF9D22}">
      <dsp:nvSpPr>
        <dsp:cNvPr id="0" name=""/>
        <dsp:cNvSpPr/>
      </dsp:nvSpPr>
      <dsp:spPr>
        <a:xfrm rot="16200000">
          <a:off x="3777335" y="1355129"/>
          <a:ext cx="235070" cy="4605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3812596" y="1482507"/>
        <a:ext cx="164549" cy="276352"/>
      </dsp:txXfrm>
    </dsp:sp>
    <dsp:sp modelId="{0FFA1FB0-38FC-4E76-B03B-D6F8EAF2E3AF}">
      <dsp:nvSpPr>
        <dsp:cNvPr id="0" name=""/>
        <dsp:cNvSpPr/>
      </dsp:nvSpPr>
      <dsp:spPr>
        <a:xfrm>
          <a:off x="2971801" y="2339"/>
          <a:ext cx="1846138" cy="1354666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381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s-IN" sz="1800" b="0" i="0" kern="1200" dirty="0" smtClean="0">
              <a:solidFill>
                <a:srgbClr val="FF0000"/>
              </a:solidFill>
            </a:rPr>
            <a:t>সামাজিক কারণ</a:t>
          </a:r>
          <a:endParaRPr lang="en-US" sz="1800" kern="1200" dirty="0">
            <a:solidFill>
              <a:srgbClr val="FF0000"/>
            </a:solidFill>
          </a:endParaRPr>
        </a:p>
      </dsp:txBody>
      <dsp:txXfrm>
        <a:off x="3242162" y="200725"/>
        <a:ext cx="1305416" cy="957894"/>
      </dsp:txXfrm>
    </dsp:sp>
    <dsp:sp modelId="{969BB1D2-88E3-4364-BB87-4DBAC4818790}">
      <dsp:nvSpPr>
        <dsp:cNvPr id="0" name=""/>
        <dsp:cNvSpPr/>
      </dsp:nvSpPr>
      <dsp:spPr>
        <a:xfrm rot="21496995">
          <a:off x="4802951" y="2317574"/>
          <a:ext cx="185750" cy="4605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4802964" y="2410526"/>
        <a:ext cx="130025" cy="276352"/>
      </dsp:txXfrm>
    </dsp:sp>
    <dsp:sp modelId="{7C5466F4-E36A-4DFC-AB9E-2B4E40647C27}">
      <dsp:nvSpPr>
        <dsp:cNvPr id="0" name=""/>
        <dsp:cNvSpPr/>
      </dsp:nvSpPr>
      <dsp:spPr>
        <a:xfrm>
          <a:off x="5075713" y="1709644"/>
          <a:ext cx="1825791" cy="1610941"/>
        </a:xfrm>
        <a:prstGeom prst="ellipse">
          <a:avLst/>
        </a:prstGeom>
        <a:solidFill>
          <a:schemeClr val="bg2"/>
        </a:solidFill>
        <a:ln w="381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s-IN" sz="2000" b="0" i="0" kern="1200" dirty="0" smtClean="0">
              <a:solidFill>
                <a:srgbClr val="00B050"/>
              </a:solidFill>
            </a:rPr>
            <a:t>অর্থনৈতিক কারণ</a:t>
          </a:r>
          <a:endParaRPr lang="en-US" sz="2000" kern="1200" dirty="0">
            <a:solidFill>
              <a:srgbClr val="00B050"/>
            </a:solidFill>
          </a:endParaRPr>
        </a:p>
      </dsp:txBody>
      <dsp:txXfrm>
        <a:off x="5343094" y="1945561"/>
        <a:ext cx="1291029" cy="1139107"/>
      </dsp:txXfrm>
    </dsp:sp>
    <dsp:sp modelId="{D2AC3FB4-A3AE-4F3D-BC99-5A0BC9DFF38E}">
      <dsp:nvSpPr>
        <dsp:cNvPr id="0" name=""/>
        <dsp:cNvSpPr/>
      </dsp:nvSpPr>
      <dsp:spPr>
        <a:xfrm rot="5400000">
          <a:off x="3777335" y="3340021"/>
          <a:ext cx="235070" cy="4605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3812596" y="3396878"/>
        <a:ext cx="164549" cy="276352"/>
      </dsp:txXfrm>
    </dsp:sp>
    <dsp:sp modelId="{2D9570F2-15F4-4753-B553-C003F89417EA}">
      <dsp:nvSpPr>
        <dsp:cNvPr id="0" name=""/>
        <dsp:cNvSpPr/>
      </dsp:nvSpPr>
      <dsp:spPr>
        <a:xfrm>
          <a:off x="2832291" y="3798731"/>
          <a:ext cx="2125159" cy="1354666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s-IN" sz="2700" b="0" i="0" kern="1200" dirty="0" smtClean="0">
              <a:solidFill>
                <a:srgbClr val="00B0F0"/>
              </a:solidFill>
            </a:rPr>
            <a:t>স্বাস্থ্যগত কারণ</a:t>
          </a:r>
          <a:endParaRPr lang="en-US" sz="2700" kern="1200" dirty="0">
            <a:solidFill>
              <a:srgbClr val="00B0F0"/>
            </a:solidFill>
          </a:endParaRPr>
        </a:p>
      </dsp:txBody>
      <dsp:txXfrm>
        <a:off x="3143513" y="3997117"/>
        <a:ext cx="1502715" cy="957894"/>
      </dsp:txXfrm>
    </dsp:sp>
    <dsp:sp modelId="{05F512FC-0EF5-40DF-ACD7-17395258F4E0}">
      <dsp:nvSpPr>
        <dsp:cNvPr id="0" name=""/>
        <dsp:cNvSpPr/>
      </dsp:nvSpPr>
      <dsp:spPr>
        <a:xfrm rot="10770219">
          <a:off x="2756910" y="2356495"/>
          <a:ext cx="216609" cy="4605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0800000">
        <a:off x="2821892" y="2448331"/>
        <a:ext cx="151626" cy="276352"/>
      </dsp:txXfrm>
    </dsp:sp>
    <dsp:sp modelId="{3FE3EB5B-67AB-4D78-9A05-6FA7DF4DC4DE}">
      <dsp:nvSpPr>
        <dsp:cNvPr id="0" name=""/>
        <dsp:cNvSpPr/>
      </dsp:nvSpPr>
      <dsp:spPr>
        <a:xfrm>
          <a:off x="835779" y="1756313"/>
          <a:ext cx="1819004" cy="1680354"/>
        </a:xfrm>
        <a:prstGeom prst="ellipse">
          <a:avLst/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s-IN" sz="2700" b="0" i="0" kern="1200" dirty="0" smtClean="0">
              <a:solidFill>
                <a:schemeClr val="tx1"/>
              </a:solidFill>
            </a:rPr>
            <a:t>ধর্মীয় কারণ</a:t>
          </a:r>
          <a:endParaRPr lang="en-US" sz="2700" kern="1200" dirty="0">
            <a:solidFill>
              <a:schemeClr val="tx1"/>
            </a:solidFill>
          </a:endParaRPr>
        </a:p>
      </dsp:txBody>
      <dsp:txXfrm>
        <a:off x="1102166" y="2002395"/>
        <a:ext cx="1286230" cy="11881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2B533E-9479-4552-B35F-D1F2E8753CB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0400E3-C457-4316-9039-FD315B6B8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151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400E3-C457-4316-9039-FD315B6B84D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610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78EBB-7D37-48B2-9296-916EDA326B70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1B1F-DAF3-454F-BCD1-9D9C8A25E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03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78EBB-7D37-48B2-9296-916EDA326B70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1B1F-DAF3-454F-BCD1-9D9C8A25E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735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78EBB-7D37-48B2-9296-916EDA326B70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1B1F-DAF3-454F-BCD1-9D9C8A25E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121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78EBB-7D37-48B2-9296-916EDA326B70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1B1F-DAF3-454F-BCD1-9D9C8A25E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932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78EBB-7D37-48B2-9296-916EDA326B70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1B1F-DAF3-454F-BCD1-9D9C8A25E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46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78EBB-7D37-48B2-9296-916EDA326B70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1B1F-DAF3-454F-BCD1-9D9C8A25E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141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78EBB-7D37-48B2-9296-916EDA326B70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1B1F-DAF3-454F-BCD1-9D9C8A25E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235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78EBB-7D37-48B2-9296-916EDA326B70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1B1F-DAF3-454F-BCD1-9D9C8A25E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311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78EBB-7D37-48B2-9296-916EDA326B70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1B1F-DAF3-454F-BCD1-9D9C8A25E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476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78EBB-7D37-48B2-9296-916EDA326B70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1B1F-DAF3-454F-BCD1-9D9C8A25E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938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78EBB-7D37-48B2-9296-916EDA326B70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81B1F-DAF3-454F-BCD1-9D9C8A25E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622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78EBB-7D37-48B2-9296-916EDA326B70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81B1F-DAF3-454F-BCD1-9D9C8A25E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374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tmp"/><Relationship Id="rId4" Type="http://schemas.openxmlformats.org/officeDocument/2006/relationships/image" Target="../media/image8.tm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tm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tm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tm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tm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4" y="-9144"/>
            <a:ext cx="12087660" cy="6784848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1" t="31816" b="18138"/>
          <a:stretch/>
        </p:blipFill>
        <p:spPr>
          <a:xfrm>
            <a:off x="1053193" y="612321"/>
            <a:ext cx="10270672" cy="5344147"/>
          </a:xfrm>
          <a:prstGeom prst="round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53194" y="2955472"/>
            <a:ext cx="10270672" cy="103686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bg1"/>
                </a:solidFill>
              </a:rPr>
              <a:t>আজকের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পাঠে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সবাইকে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স্বাগতম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777867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40" y="-65314"/>
            <a:ext cx="12087660" cy="67848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62782" y="4432041"/>
            <a:ext cx="8770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800" dirty="0"/>
              <a:t>যেমন- শিক্ষার অভাব, বাল্য বিবাহ, বহু বিবাহ, কুসংস্কার, ছেলে সন্তান লাভের আশা ইত্যাদি।</a:t>
            </a: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27" y="1549457"/>
            <a:ext cx="3489767" cy="2578620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188" y="1549457"/>
            <a:ext cx="3447776" cy="2578620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459" y="1549457"/>
            <a:ext cx="3015920" cy="257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52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4" y="0"/>
            <a:ext cx="12087660" cy="67848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76362" y="776144"/>
            <a:ext cx="5122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400" dirty="0"/>
              <a:t>অর্থনৈতিক কারণ</a:t>
            </a:r>
            <a:r>
              <a:rPr lang="as-IN" dirty="0"/>
              <a:t> 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36914" y="4441714"/>
            <a:ext cx="8322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400" dirty="0"/>
              <a:t>বাংলাদেশের অর্থনীতি কৃষিনির্ভর। আর কৃষিকাজে লোকবল বেশি প্রয়োজন হয়। এ কাজ করার জন্য সবাই ছেলে সন্তান চায়</a:t>
            </a:r>
            <a:r>
              <a:rPr lang="as-IN" sz="2400" dirty="0" smtClean="0"/>
              <a:t>।</a:t>
            </a:r>
            <a:endParaRPr lang="as-IN" sz="2400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914" y="1656956"/>
            <a:ext cx="4544583" cy="2408129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640" y="1656956"/>
            <a:ext cx="4823878" cy="240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510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87660" cy="67848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95033" y="4329404"/>
            <a:ext cx="90459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800" dirty="0"/>
              <a:t>অনেক মা-বাবা মনে করেন, অধিক সন্তান থাকলে বৃদ্ধ বয়সে তাদের দেখাশোনা করবে। তাই তারা বেশি সন্তান নেন।</a:t>
            </a:r>
            <a:endParaRPr lang="en-US" sz="2800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849" y="1190053"/>
            <a:ext cx="3951621" cy="27518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520" y="1190053"/>
            <a:ext cx="4083265" cy="2751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50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4" y="0"/>
            <a:ext cx="12087660" cy="67848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83363" y="699796"/>
            <a:ext cx="1987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400" dirty="0"/>
              <a:t>ধর্মীয় কারণ</a:t>
            </a:r>
            <a:r>
              <a:rPr lang="as-IN" dirty="0" smtClean="0"/>
              <a:t>:</a:t>
            </a:r>
            <a:endParaRPr lang="as-IN" dirty="0"/>
          </a:p>
        </p:txBody>
      </p:sp>
      <p:sp>
        <p:nvSpPr>
          <p:cNvPr id="4" name="TextBox 3"/>
          <p:cNvSpPr txBox="1"/>
          <p:nvPr/>
        </p:nvSpPr>
        <p:spPr>
          <a:xfrm>
            <a:off x="1113259" y="4426502"/>
            <a:ext cx="9085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400" dirty="0"/>
              <a:t>অনেক মানুষ বিশ্বাস করেন সৃষ্টিকর্তা যেহেতু আমাদের সৃষ্টি করেছেন, তিনি খাবারের ব্যবস্থাও করে রেখেছেন। এ ধর্মীয় বিশ্বাসের </a:t>
            </a:r>
            <a:r>
              <a:rPr lang="as-IN" sz="2400" dirty="0" smtClean="0"/>
              <a:t>কারণে</a:t>
            </a:r>
            <a:endParaRPr lang="as-IN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259" y="1513308"/>
            <a:ext cx="4398022" cy="2638813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890" y="1513308"/>
            <a:ext cx="4349925" cy="271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848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4" y="-74645"/>
            <a:ext cx="12087660" cy="67848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80727" y="746449"/>
            <a:ext cx="8164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dirty="0" smtClean="0"/>
              <a:t>স্বাস্থ্যগত </a:t>
            </a:r>
            <a:r>
              <a:rPr lang="as-IN" dirty="0"/>
              <a:t>কারণ 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0" y="5243805"/>
            <a:ext cx="82016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dirty="0"/>
              <a:t>চি</a:t>
            </a:r>
            <a:r>
              <a:rPr lang="as-IN" sz="2400" dirty="0"/>
              <a:t>কিৎসাবিজ্ঞানের উন্নতিতে বাংলাদেশের মৃত্যুহার এখন অনেক কমে এসেছে</a:t>
            </a:r>
            <a:r>
              <a:rPr lang="as-IN" sz="2400" dirty="0" smtClean="0"/>
              <a:t>।</a:t>
            </a:r>
            <a:endParaRPr lang="as-IN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782" y="1115781"/>
            <a:ext cx="7212563" cy="3883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96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4" y="0"/>
            <a:ext cx="12087660" cy="67848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01011" y="4516017"/>
            <a:ext cx="101890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400" dirty="0"/>
              <a:t>জনসংখ্যা বৃদ্ধির হার কমানোর ক্ষেত্রে নারীর ভূমিকা অনেক বেশি গুরুত্বপূর্ণ। মেয়েদের যথাযথ শিক্ষা থাকলে তারা তাদের পরিবারের জন্য অর্থ উপার্জনের কাজ করতেন</a:t>
            </a:r>
            <a:r>
              <a:rPr lang="as-IN" sz="2400" dirty="0" smtClean="0"/>
              <a:t>।</a:t>
            </a:r>
            <a:endParaRPr lang="as-IN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086" y="1314682"/>
            <a:ext cx="4452662" cy="2968441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915" y="1314681"/>
            <a:ext cx="4953429" cy="2968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357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4" y="0"/>
            <a:ext cx="12087660" cy="67848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064" y="1539553"/>
            <a:ext cx="3122670" cy="406814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481" y="1539553"/>
            <a:ext cx="3111613" cy="406814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407298" y="513184"/>
            <a:ext cx="5383764" cy="6158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FF0000"/>
                </a:solidFill>
              </a:rPr>
              <a:t>পাঠ্য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বইয়ের</a:t>
            </a:r>
            <a:r>
              <a:rPr lang="en-US" dirty="0" smtClean="0">
                <a:solidFill>
                  <a:srgbClr val="FF0000"/>
                </a:solidFill>
              </a:rPr>
              <a:t> ৬৮ ও ৬৯ </a:t>
            </a:r>
            <a:r>
              <a:rPr lang="en-US" dirty="0" err="1" smtClean="0">
                <a:solidFill>
                  <a:srgbClr val="FF0000"/>
                </a:solidFill>
              </a:rPr>
              <a:t>পৃষ্ঠা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খোলো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865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4" y="0"/>
            <a:ext cx="12087660" cy="6784848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858768" y="594360"/>
            <a:ext cx="3273552" cy="539496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একক</a:t>
            </a:r>
            <a:r>
              <a:rPr lang="en-US" sz="2400" dirty="0" smtClean="0"/>
              <a:t> </a:t>
            </a:r>
            <a:r>
              <a:rPr lang="en-US" sz="2400" dirty="0" err="1" smtClean="0"/>
              <a:t>কাজ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724912" y="1618488"/>
            <a:ext cx="6163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dirty="0"/>
              <a:t>জনসংখ্যা বৃদ্ধির সামাজিক কারনগুলোর তালিকা তৈরি করো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7682003"/>
              </p:ext>
            </p:extLst>
          </p:nvPr>
        </p:nvGraphicFramePr>
        <p:xfrm>
          <a:off x="2745232" y="2228426"/>
          <a:ext cx="6161024" cy="2892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61024"/>
              </a:tblGrid>
              <a:tr h="482036">
                <a:tc>
                  <a:txBody>
                    <a:bodyPr/>
                    <a:lstStyle/>
                    <a:p>
                      <a:pPr algn="ctr"/>
                      <a:r>
                        <a:rPr lang="as-IN" sz="18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সামাজিক কারন</a:t>
                      </a:r>
                      <a:endParaRPr lang="en-US" dirty="0"/>
                    </a:p>
                  </a:txBody>
                  <a:tcPr/>
                </a:tc>
              </a:tr>
              <a:tr h="482036">
                <a:tc>
                  <a:txBody>
                    <a:bodyPr/>
                    <a:lstStyle/>
                    <a:p>
                      <a:r>
                        <a:rPr lang="as-IN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১। শিক্ষার অভাব</a:t>
                      </a:r>
                      <a:endParaRPr lang="en-US" dirty="0"/>
                    </a:p>
                  </a:txBody>
                  <a:tcPr/>
                </a:tc>
              </a:tr>
              <a:tr h="482036">
                <a:tc>
                  <a:txBody>
                    <a:bodyPr/>
                    <a:lstStyle/>
                    <a:p>
                      <a:r>
                        <a:rPr lang="as-IN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২। বাল্য বিবাহ</a:t>
                      </a:r>
                      <a:endParaRPr lang="en-US" dirty="0"/>
                    </a:p>
                  </a:txBody>
                  <a:tcPr/>
                </a:tc>
              </a:tr>
              <a:tr h="482036">
                <a:tc>
                  <a:txBody>
                    <a:bodyPr/>
                    <a:lstStyle/>
                    <a:p>
                      <a:r>
                        <a:rPr lang="as-IN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৩। বহু বিবাহ</a:t>
                      </a:r>
                      <a:endParaRPr lang="en-US" dirty="0"/>
                    </a:p>
                  </a:txBody>
                  <a:tcPr/>
                </a:tc>
              </a:tr>
              <a:tr h="482036">
                <a:tc>
                  <a:txBody>
                    <a:bodyPr/>
                    <a:lstStyle/>
                    <a:p>
                      <a:r>
                        <a:rPr lang="as-IN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৪। কুসংস্কার</a:t>
                      </a:r>
                      <a:endParaRPr lang="en-US" dirty="0"/>
                    </a:p>
                  </a:txBody>
                  <a:tcPr/>
                </a:tc>
              </a:tr>
              <a:tr h="482036">
                <a:tc>
                  <a:txBody>
                    <a:bodyPr/>
                    <a:lstStyle/>
                    <a:p>
                      <a:r>
                        <a:rPr lang="as-IN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৫। ছেলে সন্তান লাভের আশা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2539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4" y="0"/>
            <a:ext cx="12087660" cy="6784848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599432" y="713232"/>
            <a:ext cx="3392424" cy="63093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2800" dirty="0"/>
              <a:t>জোড়ায় কাজ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2935224" y="1688068"/>
            <a:ext cx="5897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400" dirty="0"/>
              <a:t>প্রশ্নগুলোর উত্তর </a:t>
            </a:r>
            <a:r>
              <a:rPr lang="as-IN" sz="2400" dirty="0" smtClean="0"/>
              <a:t>লিখো-</a:t>
            </a:r>
            <a:endParaRPr lang="as-IN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491740" y="2662904"/>
            <a:ext cx="67848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2800" dirty="0" err="1" smtClean="0"/>
              <a:t>জনসংখ্যা</a:t>
            </a:r>
            <a:r>
              <a:rPr lang="en-US" sz="2800" dirty="0" smtClean="0"/>
              <a:t> </a:t>
            </a:r>
            <a:r>
              <a:rPr lang="en-US" sz="2800" dirty="0" err="1" smtClean="0"/>
              <a:t>বৃদ্ধির</a:t>
            </a:r>
            <a:r>
              <a:rPr lang="en-US" sz="2800" dirty="0" smtClean="0"/>
              <a:t> </a:t>
            </a:r>
            <a:r>
              <a:rPr lang="en-US" sz="2800" dirty="0" err="1" smtClean="0"/>
              <a:t>স্বাস্থ্যগত</a:t>
            </a:r>
            <a:r>
              <a:rPr lang="en-US" sz="2800" dirty="0" smtClean="0"/>
              <a:t> </a:t>
            </a:r>
            <a:r>
              <a:rPr lang="en-US" sz="2800" dirty="0" err="1" smtClean="0"/>
              <a:t>কারণ</a:t>
            </a:r>
            <a:r>
              <a:rPr lang="en-US" sz="2800" dirty="0" smtClean="0"/>
              <a:t>  </a:t>
            </a:r>
            <a:r>
              <a:rPr lang="en-US" sz="2800" dirty="0" err="1" smtClean="0"/>
              <a:t>কি</a:t>
            </a:r>
            <a:r>
              <a:rPr lang="as-IN" sz="2800" dirty="0" smtClean="0"/>
              <a:t>?</a:t>
            </a:r>
            <a:endParaRPr lang="en-US" sz="2800" dirty="0"/>
          </a:p>
          <a:p>
            <a:r>
              <a:rPr lang="en-US" sz="2800" dirty="0" smtClean="0"/>
              <a:t>  </a:t>
            </a:r>
          </a:p>
          <a:p>
            <a:r>
              <a:rPr lang="en-US" sz="2800" dirty="0"/>
              <a:t>২</a:t>
            </a:r>
            <a:r>
              <a:rPr lang="as-IN" sz="2800" dirty="0" smtClean="0"/>
              <a:t>. </a:t>
            </a:r>
            <a:r>
              <a:rPr lang="as-IN" sz="2800" dirty="0"/>
              <a:t>বাংলাদেশের অর্থনীতি কেমন?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3360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40" y="516"/>
            <a:ext cx="12087660" cy="6784848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564990" y="417690"/>
            <a:ext cx="5166360" cy="89611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2400" dirty="0">
                <a:solidFill>
                  <a:srgbClr val="7030A0"/>
                </a:solidFill>
              </a:rPr>
              <a:t>দলীয় কাজ</a:t>
            </a:r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2066544" y="1687358"/>
            <a:ext cx="1341406" cy="708370"/>
          </a:xfrm>
          <a:prstGeom prst="horizont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dirty="0"/>
              <a:t>দল-ক</a:t>
            </a:r>
            <a:endParaRPr lang="en-US" dirty="0"/>
          </a:p>
        </p:txBody>
      </p:sp>
      <p:sp>
        <p:nvSpPr>
          <p:cNvPr id="6" name="Horizontal Scroll 5"/>
          <p:cNvSpPr/>
          <p:nvPr/>
        </p:nvSpPr>
        <p:spPr>
          <a:xfrm>
            <a:off x="6940483" y="1687358"/>
            <a:ext cx="1614644" cy="708370"/>
          </a:xfrm>
          <a:prstGeom prst="horizontalScrol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dirty="0"/>
              <a:t>দল-খ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842604" y="2544426"/>
            <a:ext cx="256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000" dirty="0" smtClean="0"/>
              <a:t>শূণ্যস্থান </a:t>
            </a:r>
            <a:r>
              <a:rPr lang="as-IN" sz="2000" dirty="0"/>
              <a:t>পূরণ </a:t>
            </a:r>
            <a:r>
              <a:rPr lang="as-IN" sz="2000" dirty="0" smtClean="0"/>
              <a:t>করো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404145" y="2587077"/>
            <a:ext cx="4599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000" dirty="0"/>
              <a:t>সঠিক উত্তরে টিক চিহ্ন দাও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6390121" y="2992830"/>
            <a:ext cx="859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000" dirty="0"/>
              <a:t>ছেলে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7208364" y="2953743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000" dirty="0"/>
              <a:t>নারী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7968358" y="2992830"/>
            <a:ext cx="1115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000" dirty="0"/>
              <a:t>মানুষ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5448088" y="3808799"/>
            <a:ext cx="54607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000" dirty="0"/>
              <a:t>১। বাংলাদেশের জনসংখ্যার প্রায় </a:t>
            </a:r>
            <a:r>
              <a:rPr lang="as-IN" sz="2000" dirty="0" smtClean="0"/>
              <a:t>অর্ধেক</a:t>
            </a:r>
            <a:r>
              <a:rPr lang="en-US" sz="2000" dirty="0" smtClean="0"/>
              <a:t>_____।</a:t>
            </a:r>
            <a:endParaRPr lang="en-US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1059295" y="3140967"/>
            <a:ext cx="40701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000" dirty="0"/>
              <a:t>১. বাংলাদেশের জনসংখ্যা দ্রুত বৃদ্ধি পাওয়ার পেছনের কারণ নয়</a:t>
            </a:r>
            <a:endParaRPr lang="en-US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1244665" y="3894669"/>
            <a:ext cx="38847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000" dirty="0"/>
              <a:t>ক। </a:t>
            </a:r>
            <a:r>
              <a:rPr lang="as-IN" sz="2000" dirty="0" smtClean="0"/>
              <a:t>বাল্যবিবাহ</a:t>
            </a:r>
            <a:r>
              <a:rPr lang="en-US" sz="2000" dirty="0" smtClean="0"/>
              <a:t>             </a:t>
            </a:r>
            <a:r>
              <a:rPr lang="as-IN" sz="2000" dirty="0" smtClean="0"/>
              <a:t>খ</a:t>
            </a:r>
            <a:r>
              <a:rPr lang="as-IN" sz="2000" dirty="0"/>
              <a:t>। কুসংস্কার</a:t>
            </a:r>
          </a:p>
          <a:p>
            <a:r>
              <a:rPr lang="as-IN" sz="2000" dirty="0"/>
              <a:t>গ। শিক্ষার </a:t>
            </a:r>
            <a:r>
              <a:rPr lang="as-IN" sz="2000" dirty="0" smtClean="0"/>
              <a:t>অভাব</a:t>
            </a:r>
            <a:r>
              <a:rPr lang="en-US" sz="2000" dirty="0" smtClean="0"/>
              <a:t>       </a:t>
            </a:r>
            <a:r>
              <a:rPr lang="as-IN" sz="2000" dirty="0" smtClean="0"/>
              <a:t>ঘ</a:t>
            </a:r>
            <a:r>
              <a:rPr lang="as-IN" sz="2000" dirty="0"/>
              <a:t>। </a:t>
            </a:r>
            <a:r>
              <a:rPr lang="as-IN" sz="2000" dirty="0" smtClean="0"/>
              <a:t>ঘুম</a:t>
            </a:r>
            <a:endParaRPr lang="as-IN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403506" y="4497811"/>
            <a:ext cx="54385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000" dirty="0"/>
              <a:t>২। বৃদ্ধ বয়সে </a:t>
            </a:r>
            <a:r>
              <a:rPr lang="as-IN" sz="2000" dirty="0" smtClean="0"/>
              <a:t>মা-বাবা</a:t>
            </a:r>
            <a:r>
              <a:rPr lang="en-US" sz="2000" dirty="0" smtClean="0"/>
              <a:t>_______</a:t>
            </a:r>
            <a:r>
              <a:rPr lang="as-IN" sz="2000" dirty="0" smtClean="0"/>
              <a:t>সন্তানের</a:t>
            </a:r>
            <a:r>
              <a:rPr lang="en-US" sz="2000" dirty="0" smtClean="0"/>
              <a:t> </a:t>
            </a:r>
            <a:r>
              <a:rPr lang="as-IN" sz="2000" dirty="0" smtClean="0"/>
              <a:t>উপর </a:t>
            </a:r>
            <a:r>
              <a:rPr lang="as-IN" sz="2000" dirty="0"/>
              <a:t>বেশি নির্ভর করেন।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286629" y="4248612"/>
                <a:ext cx="417232" cy="29764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√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6629" y="4248612"/>
                <a:ext cx="417232" cy="297646"/>
              </a:xfrm>
              <a:prstGeom prst="rect">
                <a:avLst/>
              </a:prstGeom>
              <a:blipFill rotWithShape="0">
                <a:blip r:embed="rId3"/>
                <a:stretch>
                  <a:fillRect t="-12245" b="-224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9753655" y="3824799"/>
            <a:ext cx="1439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dirty="0"/>
              <a:t>নারী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798662" y="4495145"/>
            <a:ext cx="93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dirty="0"/>
              <a:t>ছেলে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376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8" grpId="0"/>
      <p:bldP spid="19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4" y="0"/>
            <a:ext cx="12087660" cy="6784848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255817" y="632587"/>
            <a:ext cx="4447309" cy="1076188"/>
          </a:xfrm>
          <a:prstGeom prst="ellipse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শিক্ষক</a:t>
            </a:r>
            <a:r>
              <a:rPr lang="en-US" sz="3200" dirty="0" smtClean="0"/>
              <a:t> </a:t>
            </a:r>
            <a:r>
              <a:rPr lang="en-US" sz="3200" dirty="0" err="1" smtClean="0"/>
              <a:t>পরিচিতি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223" y="2142203"/>
            <a:ext cx="2558311" cy="3203310"/>
          </a:xfrm>
          <a:prstGeom prst="round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947685" y="1969953"/>
            <a:ext cx="2618849" cy="337556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 Diagonal Corner Rectangle 5"/>
          <p:cNvSpPr/>
          <p:nvPr/>
        </p:nvSpPr>
        <p:spPr>
          <a:xfrm>
            <a:off x="5805054" y="2292308"/>
            <a:ext cx="5043055" cy="3036687"/>
          </a:xfrm>
          <a:prstGeom prst="round2DiagRect">
            <a:avLst/>
          </a:prstGeom>
          <a:solidFill>
            <a:srgbClr val="FFC0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881837" y="3982684"/>
            <a:ext cx="479367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বিদ্যালয়ের</a:t>
            </a:r>
            <a:r>
              <a:rPr lang="en-US" dirty="0" smtClean="0"/>
              <a:t> </a:t>
            </a:r>
            <a:r>
              <a:rPr lang="en-US" sz="2000" dirty="0" err="1" smtClean="0"/>
              <a:t>নামঃ</a:t>
            </a:r>
            <a:endParaRPr lang="en-US" sz="2000" dirty="0" smtClean="0"/>
          </a:p>
          <a:p>
            <a:pPr algn="ctr"/>
            <a:r>
              <a:rPr lang="en-US" dirty="0" smtClean="0"/>
              <a:t> </a:t>
            </a:r>
            <a:r>
              <a:rPr lang="en-US" dirty="0" err="1" smtClean="0"/>
              <a:t>আটক</a:t>
            </a:r>
            <a:r>
              <a:rPr lang="en-US" dirty="0" smtClean="0"/>
              <a:t> </a:t>
            </a:r>
            <a:r>
              <a:rPr lang="en-US" dirty="0" err="1" smtClean="0"/>
              <a:t>দামোদরকাঠী</a:t>
            </a:r>
            <a:r>
              <a:rPr lang="en-US" dirty="0" smtClean="0"/>
              <a:t> </a:t>
            </a:r>
            <a:r>
              <a:rPr lang="en-US" dirty="0" err="1" smtClean="0"/>
              <a:t>সঃ</a:t>
            </a:r>
            <a:r>
              <a:rPr lang="en-US" dirty="0" smtClean="0"/>
              <a:t> </a:t>
            </a:r>
            <a:r>
              <a:rPr lang="en-US" dirty="0" err="1" smtClean="0"/>
              <a:t>প্রাঃ</a:t>
            </a:r>
            <a:r>
              <a:rPr lang="en-US" dirty="0" smtClean="0"/>
              <a:t> </a:t>
            </a:r>
            <a:r>
              <a:rPr lang="en-US" dirty="0" err="1" smtClean="0"/>
              <a:t>বিদ্যালয়</a:t>
            </a:r>
            <a:r>
              <a:rPr lang="en-US" dirty="0" smtClean="0"/>
              <a:t>।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096000" y="3051871"/>
            <a:ext cx="4225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নামঃ</a:t>
            </a:r>
            <a:r>
              <a:rPr lang="en-US" sz="2800" dirty="0" smtClean="0"/>
              <a:t> </a:t>
            </a:r>
            <a:r>
              <a:rPr lang="en-US" sz="2800" dirty="0" err="1" smtClean="0"/>
              <a:t>শেখ</a:t>
            </a:r>
            <a:r>
              <a:rPr lang="en-US" sz="2800" dirty="0" smtClean="0"/>
              <a:t> </a:t>
            </a:r>
            <a:r>
              <a:rPr lang="en-US" sz="2800" dirty="0" err="1" smtClean="0"/>
              <a:t>খালিলুর</a:t>
            </a:r>
            <a:r>
              <a:rPr lang="en-US" sz="2800" dirty="0" smtClean="0"/>
              <a:t> </a:t>
            </a:r>
            <a:r>
              <a:rPr lang="en-US" sz="2800" dirty="0" err="1" smtClean="0"/>
              <a:t>রাহমান</a:t>
            </a:r>
            <a:endParaRPr lang="en-US" sz="28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6613813" y="3597156"/>
            <a:ext cx="3329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পদবীঃ</a:t>
            </a:r>
            <a:r>
              <a:rPr lang="en-US" sz="2400" dirty="0" smtClean="0"/>
              <a:t> </a:t>
            </a:r>
            <a:r>
              <a:rPr lang="en-US" sz="2400" dirty="0" err="1" smtClean="0"/>
              <a:t>সহকারী</a:t>
            </a:r>
            <a:r>
              <a:rPr lang="en-US" sz="2400" dirty="0" smtClean="0"/>
              <a:t> </a:t>
            </a:r>
            <a:r>
              <a:rPr lang="en-US" sz="2400" dirty="0" err="1" smtClean="0"/>
              <a:t>শিক্ষক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588574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/>
      <p:bldP spid="8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40" y="0"/>
            <a:ext cx="12087660" cy="67848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33472" y="2514600"/>
            <a:ext cx="609904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000" dirty="0"/>
              <a:t>১. অতিরিক্ত জনসংখ্যার কুফলগুলো লেখ।</a:t>
            </a:r>
          </a:p>
          <a:p>
            <a:r>
              <a:rPr lang="as-IN" sz="2000" dirty="0"/>
              <a:t/>
            </a:r>
            <a:br>
              <a:rPr lang="as-IN" sz="2000" dirty="0"/>
            </a:br>
            <a:endParaRPr lang="as-IN" sz="2000" dirty="0"/>
          </a:p>
          <a:p>
            <a:r>
              <a:rPr lang="as-IN" sz="2000" dirty="0"/>
              <a:t>২. জনসংখ্যা বৃদ্ধির ধর্মীয় কারণ ব্যাখ্যা কর।</a:t>
            </a:r>
          </a:p>
          <a:p>
            <a:r>
              <a:rPr lang="as-IN" sz="2000" dirty="0"/>
              <a:t/>
            </a:r>
            <a:br>
              <a:rPr lang="as-IN" sz="2000" dirty="0"/>
            </a:br>
            <a:endParaRPr lang="as-IN" sz="2000" dirty="0"/>
          </a:p>
          <a:p>
            <a:r>
              <a:rPr lang="as-IN" sz="2000" dirty="0"/>
              <a:t>৩. জনসংখ্যা বৃদ্ধির সামাজিক কারণগুলো বর্ণনা কর।</a:t>
            </a:r>
          </a:p>
          <a:p>
            <a:r>
              <a:rPr lang="as-IN" dirty="0"/>
              <a:t/>
            </a:r>
            <a:br>
              <a:rPr lang="as-IN" dirty="0"/>
            </a:b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621024" y="502920"/>
            <a:ext cx="4599432" cy="676656"/>
          </a:xfrm>
          <a:prstGeom prst="roundRect">
            <a:avLst/>
          </a:prstGeom>
          <a:solidFill>
            <a:srgbClr val="00B0F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2800" dirty="0"/>
              <a:t>মূল্যায়ন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2523744" y="1544984"/>
            <a:ext cx="6318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400" dirty="0"/>
              <a:t>প্রশ্নগুলোর উত্তর </a:t>
            </a:r>
            <a:r>
              <a:rPr lang="as-IN" sz="2400" dirty="0" smtClean="0"/>
              <a:t>লিখো-</a:t>
            </a:r>
            <a:endParaRPr lang="as-IN" sz="2400" dirty="0"/>
          </a:p>
        </p:txBody>
      </p:sp>
    </p:spTree>
    <p:extLst>
      <p:ext uri="{BB962C8B-B14F-4D97-AF65-F5344CB8AC3E}">
        <p14:creationId xmlns:p14="http://schemas.microsoft.com/office/powerpoint/2010/main" val="245236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87660" cy="6784848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297680" y="548640"/>
            <a:ext cx="3136392" cy="832104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2800" dirty="0"/>
              <a:t>পরিকল্পিত কাজ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2350008" y="2743200"/>
            <a:ext cx="8174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800" dirty="0"/>
              <a:t>পরিবারে অধিক জনসংখ্যার কারণে কী কী সমস্যার সম্মুখীন হতে হয়, দুইটি বাক্যে লিখে আনবে।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7331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4" y="0"/>
            <a:ext cx="12087660" cy="6784848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96" y="371430"/>
            <a:ext cx="10744200" cy="6041988"/>
          </a:xfrm>
          <a:prstGeom prst="round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35040" y="1115568"/>
            <a:ext cx="54772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i="1" u="sng" dirty="0" err="1" smtClean="0">
                <a:solidFill>
                  <a:srgbClr val="00B0F0"/>
                </a:solidFill>
                <a:latin typeface="Brush Script MT" panose="03060802040406070304" pitchFamily="66" charset="0"/>
              </a:rPr>
              <a:t>ধন্যবাদ</a:t>
            </a:r>
            <a:r>
              <a:rPr lang="en-US" sz="6000" b="1" i="1" u="sng" dirty="0" smtClean="0">
                <a:solidFill>
                  <a:srgbClr val="00B050"/>
                </a:solidFill>
                <a:latin typeface="Brush Script MT" panose="03060802040406070304" pitchFamily="66" charset="0"/>
              </a:rPr>
              <a:t> </a:t>
            </a:r>
            <a:endParaRPr lang="en-US" sz="6000" b="1" i="1" u="sng" dirty="0">
              <a:solidFill>
                <a:srgbClr val="00B050"/>
              </a:solidFill>
              <a:latin typeface="Brush Script MT" panose="030608020404060703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545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4" y="0"/>
            <a:ext cx="12087660" cy="6784848"/>
          </a:xfrm>
          <a:prstGeom prst="rect">
            <a:avLst/>
          </a:prstGeom>
        </p:spPr>
      </p:pic>
      <p:sp>
        <p:nvSpPr>
          <p:cNvPr id="3" name="Horizontal Scroll 2"/>
          <p:cNvSpPr/>
          <p:nvPr/>
        </p:nvSpPr>
        <p:spPr>
          <a:xfrm>
            <a:off x="4065554" y="444662"/>
            <a:ext cx="3768437" cy="1468582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</a:rPr>
              <a:t>পাঠ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পরিচিতি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Round Diagonal Corner Rectangle 3"/>
          <p:cNvSpPr/>
          <p:nvPr/>
        </p:nvSpPr>
        <p:spPr>
          <a:xfrm>
            <a:off x="1157451" y="2026888"/>
            <a:ext cx="6676540" cy="3910025"/>
          </a:xfrm>
          <a:prstGeom prst="round2DiagRect">
            <a:avLst/>
          </a:prstGeom>
          <a:solidFill>
            <a:srgbClr val="C0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inkiyMJ" pitchFamily="2" charset="0"/>
                <a:cs typeface="NikoshBAN" pitchFamily="2" charset="0"/>
              </a:rPr>
              <a:t>বিষয়ঃ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inkiyMJ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inkiyMJ" pitchFamily="2" charset="0"/>
                <a:cs typeface="NikoshBAN" pitchFamily="2" charset="0"/>
              </a:rPr>
              <a:t>বাংলাদেশ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inkiyMJ" pitchFamily="2" charset="0"/>
                <a:cs typeface="NikoshBAN" pitchFamily="2" charset="0"/>
              </a:rPr>
              <a:t> ও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inkiyMJ" pitchFamily="2" charset="0"/>
                <a:cs typeface="NikoshBAN" pitchFamily="2" charset="0"/>
              </a:rPr>
              <a:t>বিশ্বপরিচয়</a:t>
            </a:r>
            <a:endParaRPr lang="en-US" sz="4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RinkiyMJ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bn-BD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inkiyMJ" pitchFamily="2" charset="0"/>
                <a:cs typeface="NikoshBAN" pitchFamily="2" charset="0"/>
              </a:rPr>
              <a:t>শ্রেণিঃ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inkiyMJ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inkiyMJ" pitchFamily="2" charset="0"/>
                <a:cs typeface="NikoshBAN" pitchFamily="2" charset="0"/>
              </a:rPr>
              <a:t>চতুর্থ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inkiyMJ" pitchFamily="2" charset="0"/>
                <a:cs typeface="NikoshBAN" pitchFamily="2" charset="0"/>
              </a:rPr>
              <a:t>   </a:t>
            </a:r>
            <a:endParaRPr lang="bn-BD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RinkiyMJ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bn-BD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inkiyMJ" pitchFamily="2" charset="0"/>
                <a:cs typeface="NikoshBAN" pitchFamily="2" charset="0"/>
              </a:rPr>
              <a:t>পা</a:t>
            </a:r>
            <a:r>
              <a:rPr lang="bn-IN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inkiyMJ" pitchFamily="2" charset="0"/>
                <a:cs typeface="NikoshBAN" pitchFamily="2" charset="0"/>
              </a:rPr>
              <a:t>ঠের </a:t>
            </a:r>
            <a:r>
              <a:rPr lang="bn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inkiyMJ" pitchFamily="2" charset="0"/>
                <a:cs typeface="NikoshBAN" pitchFamily="2" charset="0"/>
              </a:rPr>
              <a:t>বিষয়ঃ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inkiyMJ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inkiyMJ" pitchFamily="2" charset="0"/>
                <a:cs typeface="NikoshBAN" pitchFamily="2" charset="0"/>
              </a:rPr>
              <a:t>বাংলাদেশের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inkiyMJ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inkiyMJ" pitchFamily="2" charset="0"/>
                <a:cs typeface="NikoshBAN" pitchFamily="2" charset="0"/>
              </a:rPr>
              <a:t>জনসংখ্যা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inkiyMJ" pitchFamily="2" charset="0"/>
                <a:cs typeface="NikoshBAN" pitchFamily="2" charset="0"/>
              </a:rPr>
              <a:t> 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RinkiyMJ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inkiyMJ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inkiyMJ" pitchFamily="2" charset="0"/>
                <a:cs typeface="NikoshBAN" pitchFamily="2" charset="0"/>
              </a:rPr>
              <a:t>অধ্যায়ঃ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inkiyMJ" pitchFamily="2" charset="0"/>
                <a:cs typeface="NikoshBAN" pitchFamily="2" charset="0"/>
              </a:rPr>
              <a:t> 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inkiyMJ" pitchFamily="2" charset="0"/>
                <a:cs typeface="NikoshBAN" pitchFamily="2" charset="0"/>
              </a:rPr>
              <a:t>১1</a:t>
            </a:r>
            <a:endParaRPr lang="en-US" sz="4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RinkiyMJ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inkiyMJ" pitchFamily="2" charset="0"/>
                <a:cs typeface="NikoshBAN" pitchFamily="2" charset="0"/>
              </a:rPr>
              <a:t>সময়ঃ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inkiyMJ" pitchFamily="2" charset="0"/>
                <a:cs typeface="NikoshBAN" pitchFamily="2" charset="0"/>
              </a:rPr>
              <a:t> 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inkiyMJ" pitchFamily="2" charset="0"/>
                <a:cs typeface="NikoshBAN" pitchFamily="2" charset="0"/>
              </a:rPr>
              <a:t>40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inkiyMJ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inkiyMJ" pitchFamily="2" charset="0"/>
                <a:cs typeface="NikoshBAN" pitchFamily="2" charset="0"/>
              </a:rPr>
              <a:t>মিনিট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inkiyMJ" pitchFamily="2" charset="0"/>
                <a:cs typeface="NikoshBAN" pitchFamily="2" charset="0"/>
              </a:rPr>
              <a:t>    </a:t>
            </a:r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378" y="1913244"/>
            <a:ext cx="2928343" cy="387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335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40" y="-9144"/>
            <a:ext cx="12087660" cy="6784848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692794" y="548640"/>
            <a:ext cx="9052560" cy="7040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00B050"/>
                </a:solidFill>
              </a:rPr>
              <a:t>ছবিতে</a:t>
            </a:r>
            <a:r>
              <a:rPr lang="en-US" sz="3600" dirty="0" smtClean="0">
                <a:solidFill>
                  <a:srgbClr val="00B050"/>
                </a:solidFill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</a:rPr>
              <a:t>তোমরা</a:t>
            </a:r>
            <a:r>
              <a:rPr lang="en-US" sz="3600" dirty="0" smtClean="0">
                <a:solidFill>
                  <a:srgbClr val="00B050"/>
                </a:solidFill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</a:rPr>
              <a:t>কি</a:t>
            </a:r>
            <a:r>
              <a:rPr lang="en-US" sz="3600" dirty="0" smtClean="0">
                <a:solidFill>
                  <a:srgbClr val="00B050"/>
                </a:solidFill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</a:rPr>
              <a:t>দেখতে</a:t>
            </a:r>
            <a:r>
              <a:rPr lang="en-US" sz="3600" dirty="0" smtClean="0">
                <a:solidFill>
                  <a:srgbClr val="00B050"/>
                </a:solidFill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</a:rPr>
              <a:t>পাচ্ছ</a:t>
            </a:r>
            <a:r>
              <a:rPr lang="en-US" sz="3600" dirty="0" smtClean="0">
                <a:solidFill>
                  <a:srgbClr val="00B050"/>
                </a:solidFill>
              </a:rPr>
              <a:t>?</a:t>
            </a:r>
            <a:endParaRPr lang="en-US" sz="3600" dirty="0">
              <a:solidFill>
                <a:srgbClr val="00B050"/>
              </a:solidFill>
            </a:endParaRPr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436" y="1304816"/>
            <a:ext cx="9175275" cy="4108432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2897478" y="5585541"/>
            <a:ext cx="6501384" cy="59436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7030A0"/>
                </a:solidFill>
              </a:rPr>
              <a:t>অধিক</a:t>
            </a:r>
            <a:r>
              <a:rPr lang="en-US" sz="2800" dirty="0" smtClean="0">
                <a:solidFill>
                  <a:srgbClr val="7030A0"/>
                </a:solidFill>
              </a:rPr>
              <a:t>   </a:t>
            </a:r>
            <a:r>
              <a:rPr lang="en-US" sz="2800" dirty="0" err="1" smtClean="0">
                <a:solidFill>
                  <a:srgbClr val="7030A0"/>
                </a:solidFill>
              </a:rPr>
              <a:t>জনসংখ্যা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endParaRPr lang="en-US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830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40" y="-9144"/>
            <a:ext cx="12087660" cy="6784848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692794" y="548640"/>
            <a:ext cx="9052560" cy="7040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00B050"/>
                </a:solidFill>
              </a:rPr>
              <a:t>ছবিতে</a:t>
            </a:r>
            <a:r>
              <a:rPr lang="en-US" sz="3600" dirty="0" smtClean="0">
                <a:solidFill>
                  <a:srgbClr val="00B050"/>
                </a:solidFill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</a:rPr>
              <a:t>তোমরা</a:t>
            </a:r>
            <a:r>
              <a:rPr lang="en-US" sz="3600" dirty="0" smtClean="0">
                <a:solidFill>
                  <a:srgbClr val="00B050"/>
                </a:solidFill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</a:rPr>
              <a:t>কি</a:t>
            </a:r>
            <a:r>
              <a:rPr lang="en-US" sz="3600" dirty="0" smtClean="0">
                <a:solidFill>
                  <a:srgbClr val="00B050"/>
                </a:solidFill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</a:rPr>
              <a:t>দেখতে</a:t>
            </a:r>
            <a:r>
              <a:rPr lang="en-US" sz="3600" dirty="0" smtClean="0">
                <a:solidFill>
                  <a:srgbClr val="00B050"/>
                </a:solidFill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</a:rPr>
              <a:t>পাচ্ছ</a:t>
            </a:r>
            <a:r>
              <a:rPr lang="en-US" sz="3600" dirty="0" smtClean="0">
                <a:solidFill>
                  <a:srgbClr val="00B050"/>
                </a:solidFill>
              </a:rPr>
              <a:t>?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9" name="Round Diagonal Corner Rectangle 8"/>
          <p:cNvSpPr/>
          <p:nvPr/>
        </p:nvSpPr>
        <p:spPr>
          <a:xfrm>
            <a:off x="2897478" y="5585541"/>
            <a:ext cx="6501384" cy="59436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7030A0"/>
                </a:solidFill>
              </a:rPr>
              <a:t>অধিক</a:t>
            </a:r>
            <a:r>
              <a:rPr lang="en-US" sz="2800" dirty="0" smtClean="0">
                <a:solidFill>
                  <a:srgbClr val="7030A0"/>
                </a:solidFill>
              </a:rPr>
              <a:t>   </a:t>
            </a:r>
            <a:r>
              <a:rPr lang="en-US" sz="2800" dirty="0" err="1" smtClean="0">
                <a:solidFill>
                  <a:srgbClr val="7030A0"/>
                </a:solidFill>
              </a:rPr>
              <a:t>জনসংখ্যার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</a:rPr>
              <a:t>প্রভাব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endParaRPr lang="en-US" sz="2800" dirty="0">
              <a:solidFill>
                <a:srgbClr val="7030A0"/>
              </a:solidFill>
            </a:endParaRP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970" y="1339900"/>
            <a:ext cx="6036851" cy="395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0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40" y="-51513"/>
            <a:ext cx="12087660" cy="67848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55846" y="1179576"/>
            <a:ext cx="51846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/>
              <a:t>আজকের</a:t>
            </a:r>
            <a:r>
              <a:rPr lang="en-US" sz="5400" dirty="0" smtClean="0"/>
              <a:t> </a:t>
            </a:r>
            <a:r>
              <a:rPr lang="en-US" sz="5400" dirty="0" err="1" smtClean="0"/>
              <a:t>পাঠ</a:t>
            </a:r>
            <a:endParaRPr lang="en-US" sz="5400" dirty="0"/>
          </a:p>
        </p:txBody>
      </p:sp>
      <p:sp>
        <p:nvSpPr>
          <p:cNvPr id="4" name="TextBox 3"/>
          <p:cNvSpPr txBox="1"/>
          <p:nvPr/>
        </p:nvSpPr>
        <p:spPr>
          <a:xfrm>
            <a:off x="1307592" y="2635699"/>
            <a:ext cx="101589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err="1" smtClean="0">
                <a:solidFill>
                  <a:srgbClr val="FF0000"/>
                </a:solidFill>
              </a:rPr>
              <a:t>জনসংখ্যা</a:t>
            </a:r>
            <a:r>
              <a:rPr lang="en-US" sz="8000" dirty="0" smtClean="0">
                <a:solidFill>
                  <a:srgbClr val="FF0000"/>
                </a:solidFill>
              </a:rPr>
              <a:t> </a:t>
            </a:r>
            <a:r>
              <a:rPr lang="en-US" sz="8000" dirty="0" err="1" smtClean="0">
                <a:solidFill>
                  <a:srgbClr val="FF0000"/>
                </a:solidFill>
              </a:rPr>
              <a:t>বৃদ্ধির</a:t>
            </a:r>
            <a:r>
              <a:rPr lang="en-US" sz="8000" dirty="0" smtClean="0">
                <a:solidFill>
                  <a:srgbClr val="FF0000"/>
                </a:solidFill>
              </a:rPr>
              <a:t> </a:t>
            </a:r>
            <a:r>
              <a:rPr lang="en-US" sz="8000" dirty="0" err="1" smtClean="0">
                <a:solidFill>
                  <a:srgbClr val="FF0000"/>
                </a:solidFill>
              </a:rPr>
              <a:t>কারণ</a:t>
            </a:r>
            <a:endParaRPr lang="en-US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136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4" y="0"/>
            <a:ext cx="12087660" cy="6784848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563584" y="596700"/>
            <a:ext cx="3108960" cy="886968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4400" dirty="0">
                <a:solidFill>
                  <a:srgbClr val="FFFF00"/>
                </a:solidFill>
              </a:rPr>
              <a:t>শিখনফল</a:t>
            </a:r>
          </a:p>
        </p:txBody>
      </p:sp>
      <p:sp>
        <p:nvSpPr>
          <p:cNvPr id="4" name="Rectangle 3"/>
          <p:cNvSpPr/>
          <p:nvPr/>
        </p:nvSpPr>
        <p:spPr>
          <a:xfrm>
            <a:off x="3048000" y="29673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as-IN" dirty="0"/>
              <a:t/>
            </a:r>
            <a:br>
              <a:rPr lang="as-IN" dirty="0"/>
            </a:br>
            <a:endParaRPr lang="en-US" dirty="0"/>
          </a:p>
        </p:txBody>
      </p:sp>
      <p:sp>
        <p:nvSpPr>
          <p:cNvPr id="7" name="Round Diagonal Corner Rectangle 6"/>
          <p:cNvSpPr/>
          <p:nvPr/>
        </p:nvSpPr>
        <p:spPr>
          <a:xfrm>
            <a:off x="1046192" y="1885450"/>
            <a:ext cx="10143744" cy="4085582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as-IN" sz="2400" dirty="0">
                <a:solidFill>
                  <a:srgbClr val="00B0F0"/>
                </a:solidFill>
              </a:rPr>
              <a:t>পাঠ শেষে শিক্ষার্থীরা যা শিখবে</a:t>
            </a:r>
          </a:p>
          <a:p>
            <a:r>
              <a:rPr lang="as-IN" sz="2400" dirty="0">
                <a:solidFill>
                  <a:srgbClr val="00B0F0"/>
                </a:solidFill>
              </a:rPr>
              <a:t/>
            </a:r>
            <a:br>
              <a:rPr lang="as-IN" sz="2400" dirty="0">
                <a:solidFill>
                  <a:srgbClr val="00B0F0"/>
                </a:solidFill>
              </a:rPr>
            </a:br>
            <a:endParaRPr lang="as-IN" sz="2400" dirty="0">
              <a:solidFill>
                <a:srgbClr val="00B0F0"/>
              </a:solidFill>
            </a:endParaRPr>
          </a:p>
          <a:p>
            <a:r>
              <a:rPr lang="as-IN" sz="2400" dirty="0">
                <a:solidFill>
                  <a:srgbClr val="00B0F0"/>
                </a:solidFill>
              </a:rPr>
              <a:t>১২.২.১। বাংলাদেশের জনসংখ্যা বৃদ্ধির কারণগুলো ব্যাখ্যা করতে পারবে।</a:t>
            </a:r>
          </a:p>
          <a:p>
            <a:r>
              <a:rPr lang="as-IN" sz="2400" dirty="0">
                <a:solidFill>
                  <a:srgbClr val="00B0F0"/>
                </a:solidFill>
              </a:rPr>
              <a:t/>
            </a:r>
            <a:br>
              <a:rPr lang="as-IN" sz="2400" dirty="0">
                <a:solidFill>
                  <a:srgbClr val="00B0F0"/>
                </a:solidFill>
              </a:rPr>
            </a:br>
            <a:endParaRPr lang="as-IN" sz="2400" dirty="0">
              <a:solidFill>
                <a:srgbClr val="00B0F0"/>
              </a:solidFill>
            </a:endParaRPr>
          </a:p>
          <a:p>
            <a:r>
              <a:rPr lang="as-IN" sz="2400" dirty="0">
                <a:solidFill>
                  <a:srgbClr val="00B0F0"/>
                </a:solidFill>
              </a:rPr>
              <a:t>১২.২.২। বাংলাদেশের জনসংখ্যা বৃদ্ধির ক্ষতিকর প্রভাব বর্ণনা করতে পারবে।</a:t>
            </a:r>
          </a:p>
          <a:p>
            <a:r>
              <a:rPr lang="as-IN" dirty="0"/>
              <a:t/>
            </a:r>
            <a:br>
              <a:rPr lang="as-IN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723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70" y="45160"/>
            <a:ext cx="12087660" cy="67848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97798" y="533524"/>
            <a:ext cx="7589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400" dirty="0"/>
              <a:t>বাংলাদেশে জনসংখ্যা বৃদ্ধির প্রধান চারটি কারণ হলোঃ-</a:t>
            </a:r>
            <a:endParaRPr lang="en-US" sz="24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852103671"/>
              </p:ext>
            </p:extLst>
          </p:nvPr>
        </p:nvGraphicFramePr>
        <p:xfrm>
          <a:off x="2059992" y="1144479"/>
          <a:ext cx="7793135" cy="5155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15512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4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4" y="0"/>
            <a:ext cx="12087660" cy="6784848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897" y="1245548"/>
            <a:ext cx="7311453" cy="387141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08718" y="615820"/>
            <a:ext cx="2719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400" dirty="0"/>
              <a:t>সামাজিক </a:t>
            </a:r>
            <a:r>
              <a:rPr lang="as-IN" sz="2400" dirty="0" smtClean="0"/>
              <a:t>কারণ</a:t>
            </a:r>
            <a:r>
              <a:rPr lang="en-US" sz="2400" dirty="0" smtClean="0"/>
              <a:t>:</a:t>
            </a:r>
            <a:r>
              <a:rPr lang="as-IN" dirty="0"/>
              <a:t> 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800809" y="5182359"/>
            <a:ext cx="931195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000" dirty="0"/>
              <a:t>বাংলাদেশের জনসংখ্যা দ্রুত বৃদ্ধি পাওয়ার পেছনে বিভিন্ন সামাজিক কারণ </a:t>
            </a:r>
            <a:r>
              <a:rPr lang="as-IN" sz="2000" dirty="0" smtClean="0"/>
              <a:t>রয়েছে</a:t>
            </a:r>
            <a:r>
              <a:rPr lang="as-IN" dirty="0"/>
              <a:t/>
            </a:r>
            <a:br>
              <a:rPr lang="as-IN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324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735</TotalTime>
  <Words>367</Words>
  <Application>Microsoft Office PowerPoint</Application>
  <PresentationFormat>Widescreen</PresentationFormat>
  <Paragraphs>85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Brush Script MT</vt:lpstr>
      <vt:lpstr>Calibri</vt:lpstr>
      <vt:lpstr>Calibri Light</vt:lpstr>
      <vt:lpstr>Cambria Math</vt:lpstr>
      <vt:lpstr>NikoshBAN</vt:lpstr>
      <vt:lpstr>RinkiyMJ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WALTON</dc:creator>
  <cp:lastModifiedBy>WALTON</cp:lastModifiedBy>
  <cp:revision>65</cp:revision>
  <dcterms:created xsi:type="dcterms:W3CDTF">2024-07-24T12:47:42Z</dcterms:created>
  <dcterms:modified xsi:type="dcterms:W3CDTF">2026-07-13T10:58:41Z</dcterms:modified>
</cp:coreProperties>
</file>