
<file path=[Content_Types].xml><?xml version="1.0" encoding="utf-8"?>
<Types xmlns="http://schemas.openxmlformats.org/package/2006/content-types">
  <Default Extension="tmp" ContentType="image/png"/>
  <Default Extension="jfif" ContentType="image/jpe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4" r:id="rId2"/>
    <p:sldId id="265" r:id="rId3"/>
    <p:sldId id="266" r:id="rId4"/>
    <p:sldId id="268" r:id="rId5"/>
    <p:sldId id="267" r:id="rId6"/>
    <p:sldId id="269" r:id="rId7"/>
    <p:sldId id="273" r:id="rId8"/>
    <p:sldId id="270" r:id="rId9"/>
    <p:sldId id="271" r:id="rId10"/>
    <p:sldId id="274" r:id="rId11"/>
    <p:sldId id="276" r:id="rId12"/>
    <p:sldId id="277" r:id="rId13"/>
    <p:sldId id="278" r:id="rId14"/>
    <p:sldId id="280" r:id="rId15"/>
    <p:sldId id="281" r:id="rId16"/>
    <p:sldId id="28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3" d="100"/>
          <a:sy n="93" d="100"/>
        </p:scale>
        <p:origin x="235"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10909492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7253584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41421419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29215845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5B1C1F-85D2-4700-B3A4-27187FD5543B}" type="datetimeFigureOut">
              <a:rPr lang="en-US" smtClean="0"/>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358858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85B1C1F-85D2-4700-B3A4-27187FD5543B}"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1596272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85B1C1F-85D2-4700-B3A4-27187FD5543B}" type="datetimeFigureOut">
              <a:rPr lang="en-US" smtClean="0"/>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4258569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85B1C1F-85D2-4700-B3A4-27187FD5543B}" type="datetimeFigureOut">
              <a:rPr lang="en-US" smtClean="0"/>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2870908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85B1C1F-85D2-4700-B3A4-27187FD5543B}" type="datetimeFigureOut">
              <a:rPr lang="en-US" smtClean="0"/>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754357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5B1C1F-85D2-4700-B3A4-27187FD5543B}"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2148671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85B1C1F-85D2-4700-B3A4-27187FD5543B}" type="datetimeFigureOut">
              <a:rPr lang="en-US" smtClean="0"/>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77F003-D24E-4518-9661-58CA3B64445D}" type="slidenum">
              <a:rPr lang="en-US" smtClean="0"/>
              <a:t>‹#›</a:t>
            </a:fld>
            <a:endParaRPr lang="en-US"/>
          </a:p>
        </p:txBody>
      </p:sp>
    </p:spTree>
    <p:extLst>
      <p:ext uri="{BB962C8B-B14F-4D97-AF65-F5344CB8AC3E}">
        <p14:creationId xmlns:p14="http://schemas.microsoft.com/office/powerpoint/2010/main" val="4240247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5B1C1F-85D2-4700-B3A4-27187FD5543B}" type="datetimeFigureOut">
              <a:rPr lang="en-US" smtClean="0"/>
              <a:t>7/13/2026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77F003-D24E-4518-9661-58CA3B64445D}" type="slidenum">
              <a:rPr lang="en-US" smtClean="0"/>
              <a:t>‹#›</a:t>
            </a:fld>
            <a:endParaRPr lang="en-US"/>
          </a:p>
        </p:txBody>
      </p:sp>
    </p:spTree>
    <p:extLst>
      <p:ext uri="{BB962C8B-B14F-4D97-AF65-F5344CB8AC3E}">
        <p14:creationId xmlns:p14="http://schemas.microsoft.com/office/powerpoint/2010/main" val="43226955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0.jfif"/><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1.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3" Type="http://schemas.openxmlformats.org/officeDocument/2006/relationships/image" Target="../media/image3.tmp"/><Relationship Id="rId2" Type="http://schemas.openxmlformats.org/officeDocument/2006/relationships/image" Target="../media/image1.tmp"/><Relationship Id="rId1" Type="http://schemas.openxmlformats.org/officeDocument/2006/relationships/slideLayout" Target="../slideLayouts/slideLayout7.xml"/><Relationship Id="rId4" Type="http://schemas.openxmlformats.org/officeDocument/2006/relationships/image" Target="../media/image5.tmp"/></Relationships>
</file>

<file path=ppt/slides/_rels/slide4.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7.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tmp"/><Relationship Id="rId2" Type="http://schemas.openxmlformats.org/officeDocument/2006/relationships/image" Target="../media/image1.tmp"/><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tmp"/><Relationship Id="rId2" Type="http://schemas.openxmlformats.org/officeDocument/2006/relationships/image" Target="../media/image1.tmp"/><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7364" y="563832"/>
            <a:ext cx="10215871" cy="5616532"/>
          </a:xfrm>
          <a:prstGeom prst="roundRect">
            <a:avLst/>
          </a:prstGeom>
        </p:spPr>
      </p:pic>
      <p:sp>
        <p:nvSpPr>
          <p:cNvPr id="7" name="TextBox 6"/>
          <p:cNvSpPr txBox="1"/>
          <p:nvPr/>
        </p:nvSpPr>
        <p:spPr>
          <a:xfrm rot="10800000" flipH="1" flipV="1">
            <a:off x="3795996" y="1381250"/>
            <a:ext cx="5054089" cy="1323439"/>
          </a:xfrm>
          <a:prstGeom prst="rect">
            <a:avLst/>
          </a:prstGeom>
          <a:noFill/>
        </p:spPr>
        <p:txBody>
          <a:bodyPr wrap="square" rtlCol="0">
            <a:spAutoFit/>
          </a:bodyPr>
          <a:lstStyle/>
          <a:p>
            <a:r>
              <a:rPr lang="en-US" sz="8000" b="1" dirty="0" err="1" smtClean="0">
                <a:solidFill>
                  <a:srgbClr val="7030A0"/>
                </a:solidFill>
                <a:latin typeface="Wide Latin" panose="020A0A07050505020404" pitchFamily="18" charset="0"/>
              </a:rPr>
              <a:t>স্বাগতম</a:t>
            </a:r>
            <a:r>
              <a:rPr lang="en-US" dirty="0" smtClean="0">
                <a:solidFill>
                  <a:srgbClr val="FF0000"/>
                </a:solidFill>
              </a:rPr>
              <a:t> </a:t>
            </a:r>
            <a:endParaRPr lang="en-US" dirty="0">
              <a:solidFill>
                <a:srgbClr val="FF0000"/>
              </a:solidFill>
            </a:endParaRPr>
          </a:p>
        </p:txBody>
      </p:sp>
      <p:sp>
        <p:nvSpPr>
          <p:cNvPr id="10" name="Round Diagonal Corner Rectangle 9"/>
          <p:cNvSpPr/>
          <p:nvPr/>
        </p:nvSpPr>
        <p:spPr>
          <a:xfrm>
            <a:off x="4038600" y="436777"/>
            <a:ext cx="3214254" cy="817418"/>
          </a:xfrm>
          <a:prstGeom prst="round2Diag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err="1" smtClean="0"/>
              <a:t>সবাইকে</a:t>
            </a:r>
            <a:endParaRPr lang="en-US" sz="4800" dirty="0"/>
          </a:p>
        </p:txBody>
      </p:sp>
    </p:spTree>
    <p:extLst>
      <p:ext uri="{BB962C8B-B14F-4D97-AF65-F5344CB8AC3E}">
        <p14:creationId xmlns:p14="http://schemas.microsoft.com/office/powerpoint/2010/main" val="9963410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arn(inVertic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anim calcmode="lin" valueType="num">
                                      <p:cBhvr>
                                        <p:cTn id="13" dur="1000" fill="hold"/>
                                        <p:tgtEl>
                                          <p:spTgt spid="10"/>
                                        </p:tgtEl>
                                        <p:attrNameLst>
                                          <p:attrName>ppt_x</p:attrName>
                                        </p:attrNameLst>
                                      </p:cBhvr>
                                      <p:tavLst>
                                        <p:tav tm="0">
                                          <p:val>
                                            <p:strVal val="#ppt_x"/>
                                          </p:val>
                                        </p:tav>
                                        <p:tav tm="100000">
                                          <p:val>
                                            <p:strVal val="#ppt_x"/>
                                          </p:val>
                                        </p:tav>
                                      </p:tavLst>
                                    </p:anim>
                                    <p:anim calcmode="lin" valueType="num">
                                      <p:cBhvr>
                                        <p:cTn id="14"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3549615" y="518193"/>
            <a:ext cx="4444408" cy="707886"/>
          </a:xfrm>
          <a:prstGeom prst="rect">
            <a:avLst/>
          </a:prstGeom>
          <a:solidFill>
            <a:srgbClr val="FFCCCC"/>
          </a:solidFill>
          <a:scene3d>
            <a:camera prst="orthographicFront"/>
            <a:lightRig rig="threePt" dir="t"/>
          </a:scene3d>
          <a:sp3d>
            <a:bevelT prst="slope"/>
          </a:sp3d>
        </p:spPr>
        <p:txBody>
          <a:bodyPr wrap="square" rtlCol="0">
            <a:spAutoFit/>
          </a:bodyPr>
          <a:lstStyle/>
          <a:p>
            <a:pPr algn="ctr"/>
            <a:r>
              <a:rPr lang="bn-IN" sz="4000" b="1" dirty="0" smtClean="0">
                <a:latin typeface="NikoshBAN" panose="02000000000000000000" pitchFamily="2" charset="0"/>
                <a:cs typeface="NikoshBAN" panose="02000000000000000000" pitchFamily="2" charset="0"/>
              </a:rPr>
              <a:t> আদর্শ পাঠ</a:t>
            </a:r>
            <a:endParaRPr lang="en-US" sz="4000" b="1" dirty="0">
              <a:latin typeface="NikoshBAN" panose="02000000000000000000" pitchFamily="2" charset="0"/>
              <a:cs typeface="NikoshBAN" panose="02000000000000000000" pitchFamily="2" charset="0"/>
            </a:endParaRPr>
          </a:p>
        </p:txBody>
      </p:sp>
      <p:sp>
        <p:nvSpPr>
          <p:cNvPr id="4" name="TextBox 3"/>
          <p:cNvSpPr txBox="1"/>
          <p:nvPr/>
        </p:nvSpPr>
        <p:spPr>
          <a:xfrm>
            <a:off x="1676413" y="4931114"/>
            <a:ext cx="8639189" cy="1200329"/>
          </a:xfrm>
          <a:prstGeom prst="rect">
            <a:avLst/>
          </a:prstGeom>
          <a:noFill/>
        </p:spPr>
        <p:txBody>
          <a:bodyPr wrap="square" rtlCol="0">
            <a:spAutoFit/>
          </a:bodyPr>
          <a:lstStyle/>
          <a:p>
            <a:pPr lvl="0"/>
            <a:r>
              <a:rPr lang="as-IN" sz="3600" b="1" dirty="0">
                <a:solidFill>
                  <a:srgbClr val="222222"/>
                </a:solidFill>
                <a:latin typeface="NikoshBAN" panose="02000000000000000000" pitchFamily="2" charset="0"/>
                <a:cs typeface="NikoshBAN" panose="02000000000000000000" pitchFamily="2" charset="0"/>
              </a:rPr>
              <a:t>আমি পাঠের নির্ধারিত অংশটুকু পরে শোনাবো তোমরা সবাই মনোযোগ সহকারে শুনবে</a:t>
            </a:r>
            <a:r>
              <a:rPr lang="en-US" sz="3600" b="1" dirty="0">
                <a:solidFill>
                  <a:srgbClr val="222222"/>
                </a:solidFill>
                <a:latin typeface="NikoshBAN" panose="02000000000000000000" pitchFamily="2" charset="0"/>
                <a:cs typeface="NikoshBAN" panose="02000000000000000000" pitchFamily="2" charset="0"/>
              </a:rPr>
              <a:t> </a:t>
            </a:r>
            <a:r>
              <a:rPr lang="as-IN" sz="3600" b="1" dirty="0">
                <a:solidFill>
                  <a:srgbClr val="222222"/>
                </a:solidFill>
                <a:latin typeface="NikoshBAN" panose="02000000000000000000" pitchFamily="2" charset="0"/>
                <a:cs typeface="NikoshBAN" panose="02000000000000000000" pitchFamily="2" charset="0"/>
              </a:rPr>
              <a:t>এবং বই</a:t>
            </a:r>
            <a:r>
              <a:rPr lang="en-US" sz="3600" b="1" dirty="0" err="1">
                <a:solidFill>
                  <a:srgbClr val="222222"/>
                </a:solidFill>
                <a:latin typeface="NikoshBAN" panose="02000000000000000000" pitchFamily="2" charset="0"/>
                <a:cs typeface="NikoshBAN" panose="02000000000000000000" pitchFamily="2" charset="0"/>
              </a:rPr>
              <a:t>য়ে</a:t>
            </a:r>
            <a:r>
              <a:rPr lang="as-IN" sz="3600" b="1" dirty="0">
                <a:solidFill>
                  <a:srgbClr val="222222"/>
                </a:solidFill>
                <a:latin typeface="NikoshBAN" panose="02000000000000000000" pitchFamily="2" charset="0"/>
                <a:cs typeface="NikoshBAN" panose="02000000000000000000" pitchFamily="2" charset="0"/>
              </a:rPr>
              <a:t> আঙ্গুল রেখে মিলাবে।</a:t>
            </a:r>
            <a:endParaRPr lang="en-US" sz="3600" b="1" dirty="0">
              <a:solidFill>
                <a:prstClr val="black"/>
              </a:solidFill>
              <a:latin typeface="NikoshBAN" panose="02000000000000000000" pitchFamily="2" charset="0"/>
              <a:cs typeface="NikoshBAN" panose="02000000000000000000" pitchFamily="2" charset="0"/>
            </a:endParaRPr>
          </a:p>
        </p:txBody>
      </p:sp>
      <p:pic>
        <p:nvPicPr>
          <p:cNvPr id="37" name="Picture 3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7810" y="1463584"/>
            <a:ext cx="7048017" cy="2969302"/>
          </a:xfrm>
          <a:prstGeom prst="roundRect">
            <a:avLst>
              <a:gd name="adj" fmla="val 4167"/>
            </a:avLst>
          </a:prstGeom>
          <a:solidFill>
            <a:srgbClr val="FFFFFF"/>
          </a:solidFill>
          <a:ln w="76200" cap="sq">
            <a:solidFill>
              <a:srgbClr val="292929"/>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extLst>
      <p:ext uri="{BB962C8B-B14F-4D97-AF65-F5344CB8AC3E}">
        <p14:creationId xmlns:p14="http://schemas.microsoft.com/office/powerpoint/2010/main" val="2326199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750"/>
                                        <p:tgtEl>
                                          <p:spTgt spid="4"/>
                                        </p:tgtEl>
                                      </p:cBhvr>
                                    </p:animEffect>
                                    <p:anim calcmode="lin" valueType="num">
                                      <p:cBhvr>
                                        <p:cTn id="8" dur="1750" fill="hold"/>
                                        <p:tgtEl>
                                          <p:spTgt spid="4"/>
                                        </p:tgtEl>
                                        <p:attrNameLst>
                                          <p:attrName>ppt_x</p:attrName>
                                        </p:attrNameLst>
                                      </p:cBhvr>
                                      <p:tavLst>
                                        <p:tav tm="0">
                                          <p:val>
                                            <p:strVal val="#ppt_x"/>
                                          </p:val>
                                        </p:tav>
                                        <p:tav tm="100000">
                                          <p:val>
                                            <p:strVal val="#ppt_x"/>
                                          </p:val>
                                        </p:tav>
                                      </p:tavLst>
                                    </p:anim>
                                    <p:anim calcmode="lin" valueType="num">
                                      <p:cBhvr>
                                        <p:cTn id="9" dur="175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37"/>
                                        </p:tgtEl>
                                        <p:attrNameLst>
                                          <p:attrName>style.visibility</p:attrName>
                                        </p:attrNameLst>
                                      </p:cBhvr>
                                      <p:to>
                                        <p:strVal val="visible"/>
                                      </p:to>
                                    </p:set>
                                    <p:animEffect transition="in" filter="wheel(1)">
                                      <p:cBhvr>
                                        <p:cTn id="14"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2037316" y="751209"/>
            <a:ext cx="7205381" cy="707886"/>
          </a:xfrm>
          <a:prstGeom prst="rect">
            <a:avLst/>
          </a:prstGeom>
          <a:solidFill>
            <a:schemeClr val="bg2"/>
          </a:solidFill>
          <a:ln w="57150">
            <a:noFill/>
          </a:ln>
          <a:scene3d>
            <a:camera prst="orthographicFront"/>
            <a:lightRig rig="threePt" dir="t"/>
          </a:scene3d>
          <a:sp3d>
            <a:bevelT w="152400" h="50800" prst="softRound"/>
          </a:sp3d>
        </p:spPr>
        <p:txBody>
          <a:bodyPr wrap="square" rtlCol="0">
            <a:spAutoFit/>
          </a:bodyPr>
          <a:lstStyle/>
          <a:p>
            <a:pPr algn="ctr"/>
            <a:r>
              <a:rPr lang="bn-BD" sz="4000" b="1" smtClean="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নতুন শব্দগুলো</a:t>
            </a:r>
            <a:r>
              <a:rPr lang="en-US" sz="4000" b="1" smtClean="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র অর্থ জেনে নেই</a:t>
            </a:r>
            <a:r>
              <a:rPr lang="bn-BD" sz="4000" b="1" smtClean="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b="1" dirty="0">
              <a:ln w="12700">
                <a:solidFill>
                  <a:schemeClr val="accent5"/>
                </a:solidFill>
                <a:prstDash val="solid"/>
              </a:ln>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2161716" y="2792157"/>
            <a:ext cx="1978504" cy="707886"/>
          </a:xfrm>
          <a:prstGeom prst="rect">
            <a:avLst/>
          </a:prstGeom>
          <a:solidFill>
            <a:schemeClr val="accent6">
              <a:lumMod val="40000"/>
              <a:lumOff val="60000"/>
            </a:schemeClr>
          </a:solidFill>
          <a:scene3d>
            <a:camera prst="orthographicFront"/>
            <a:lightRig rig="threePt" dir="t"/>
          </a:scene3d>
          <a:sp3d>
            <a:bevelT w="152400" h="50800" prst="softRound"/>
          </a:sp3d>
        </p:spPr>
        <p:txBody>
          <a:bodyPr wrap="square" rtlCol="0">
            <a:spAutoFit/>
          </a:bodyPr>
          <a:lstStyle/>
          <a:p>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জানোয়ার</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2161716" y="1685815"/>
            <a:ext cx="1978505" cy="707886"/>
          </a:xfrm>
          <a:prstGeom prst="rect">
            <a:avLst/>
          </a:prstGeom>
          <a:solidFill>
            <a:schemeClr val="accent6">
              <a:lumMod val="40000"/>
              <a:lumOff val="60000"/>
            </a:schemeClr>
          </a:solidFill>
          <a:scene3d>
            <a:camera prst="orthographicFront"/>
            <a:lightRig rig="threePt" dir="t"/>
          </a:scene3d>
          <a:sp3d>
            <a:bevelT w="152400" h="50800" prst="softRound"/>
          </a:sp3d>
        </p:spPr>
        <p:txBody>
          <a:bodyPr wrap="square" rtlCol="0">
            <a:spAutoFit/>
          </a:bodyPr>
          <a:lstStyle/>
          <a:p>
            <a:r>
              <a:rPr lang="en-US"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ঢের</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8" name="Rectangle 7"/>
          <p:cNvSpPr/>
          <p:nvPr/>
        </p:nvSpPr>
        <p:spPr>
          <a:xfrm>
            <a:off x="5985887" y="2918537"/>
            <a:ext cx="872113" cy="707886"/>
          </a:xfrm>
          <a:prstGeom prst="rect">
            <a:avLst/>
          </a:prstGeom>
          <a:solidFill>
            <a:srgbClr val="FFCC99"/>
          </a:solidFill>
          <a:scene3d>
            <a:camera prst="orthographicFront"/>
            <a:lightRig rig="threePt" dir="t"/>
          </a:scene3d>
          <a:sp3d>
            <a:bevelT w="152400" h="50800" prst="softRound"/>
          </a:sp3d>
        </p:spPr>
        <p:txBody>
          <a:bodyPr wrap="square">
            <a:spAutoFit/>
          </a:bodyPr>
          <a:lstStyle/>
          <a:p>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জন্তু</a:t>
            </a:r>
            <a:endParaRPr lang="en-US"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9" name="Rectangle 8"/>
          <p:cNvSpPr/>
          <p:nvPr/>
        </p:nvSpPr>
        <p:spPr>
          <a:xfrm>
            <a:off x="5985887" y="1685815"/>
            <a:ext cx="1183337" cy="707886"/>
          </a:xfrm>
          <a:prstGeom prst="rect">
            <a:avLst/>
          </a:prstGeom>
          <a:solidFill>
            <a:srgbClr val="FFCC99"/>
          </a:solidFill>
          <a:scene3d>
            <a:camera prst="orthographicFront"/>
            <a:lightRig rig="threePt" dir="t"/>
          </a:scene3d>
          <a:sp3d>
            <a:bevelT w="152400" h="50800" prst="softRound"/>
          </a:sp3d>
        </p:spPr>
        <p:txBody>
          <a:bodyPr wrap="none">
            <a:spAutoFit/>
          </a:bodyPr>
          <a:lstStyle/>
          <a:p>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অনেক</a:t>
            </a:r>
            <a:endParaRPr lang="en-US" sz="4000" b="1" dirty="0">
              <a:effectLst>
                <a:outerShdw blurRad="38100" dist="38100" dir="2700000" algn="tl">
                  <a:srgbClr val="000000">
                    <a:alpha val="43137"/>
                  </a:srgbClr>
                </a:outerShdw>
              </a:effectLst>
            </a:endParaRPr>
          </a:p>
        </p:txBody>
      </p:sp>
      <p:sp>
        <p:nvSpPr>
          <p:cNvPr id="10" name="TextBox 9">
            <a:extLst>
              <a:ext uri="{FF2B5EF4-FFF2-40B4-BE49-F238E27FC236}">
                <a16:creationId xmlns="" xmlns:a16="http://schemas.microsoft.com/office/drawing/2014/main" id="{C796DA40-69E1-4CF2-B9AA-1C3FF4AC062A}"/>
              </a:ext>
            </a:extLst>
          </p:cNvPr>
          <p:cNvSpPr txBox="1"/>
          <p:nvPr/>
        </p:nvSpPr>
        <p:spPr>
          <a:xfrm>
            <a:off x="2161716" y="4042017"/>
            <a:ext cx="1978505" cy="707886"/>
          </a:xfrm>
          <a:prstGeom prst="rect">
            <a:avLst/>
          </a:prstGeom>
          <a:solidFill>
            <a:schemeClr val="accent6">
              <a:lumMod val="40000"/>
              <a:lumOff val="60000"/>
            </a:schemeClr>
          </a:solidFill>
          <a:scene3d>
            <a:camera prst="orthographicFront"/>
            <a:lightRig rig="threePt" dir="t"/>
          </a:scene3d>
          <a:sp3d>
            <a:bevelT w="152400" h="50800" prst="softRound"/>
          </a:sp3d>
        </p:spPr>
        <p:txBody>
          <a:bodyPr wrap="square" rtlCol="0">
            <a:spAutoFit/>
          </a:bodyPr>
          <a:lstStyle/>
          <a:p>
            <a:pPr algn="ctr"/>
            <a:r>
              <a:rPr lang="bn-IN"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এক্ষুনি</a:t>
            </a:r>
            <a:r>
              <a:rPr lang="bn-IN" sz="4000" b="1"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bn-IN" sz="4000" b="1" dirty="0">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11" name="Rectangle 10"/>
          <p:cNvSpPr/>
          <p:nvPr/>
        </p:nvSpPr>
        <p:spPr>
          <a:xfrm>
            <a:off x="5985887" y="4059155"/>
            <a:ext cx="1435449" cy="707886"/>
          </a:xfrm>
          <a:prstGeom prst="rect">
            <a:avLst/>
          </a:prstGeom>
          <a:solidFill>
            <a:srgbClr val="FFCC99"/>
          </a:solidFill>
          <a:scene3d>
            <a:camera prst="orthographicFront"/>
            <a:lightRig rig="threePt" dir="t"/>
          </a:scene3d>
          <a:sp3d>
            <a:bevelT w="152400" h="50800" prst="softRound"/>
          </a:sp3d>
        </p:spPr>
        <p:txBody>
          <a:bodyPr wrap="square">
            <a:spAutoFit/>
          </a:bodyPr>
          <a:lstStyle/>
          <a:p>
            <a:r>
              <a:rPr lang="en-US" sz="4000" b="1" dirty="0" err="1"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এখুনি</a:t>
            </a:r>
            <a:r>
              <a:rPr lang="en-US" sz="4000" b="1" dirty="0" smtClean="0">
                <a:effectLst>
                  <a:outerShdw blurRad="38100" dist="38100" dir="2700000" algn="tl">
                    <a:srgbClr val="000000">
                      <a:alpha val="43137"/>
                    </a:srgbClr>
                  </a:outerShdw>
                </a:effectLst>
                <a:latin typeface="Kalpurush" panose="02000600000000000000" pitchFamily="2" charset="0"/>
                <a:cs typeface="Kalpurush" panose="02000600000000000000" pitchFamily="2" charset="0"/>
              </a:rPr>
              <a:t>  </a:t>
            </a:r>
            <a:endParaRPr lang="en-US" sz="4000" b="1" dirty="0">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9671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par>
                          <p:cTn id="8" fill="hold">
                            <p:stCondLst>
                              <p:cond delay="500"/>
                            </p:stCondLst>
                            <p:childTnLst>
                              <p:par>
                                <p:cTn id="9" presetID="42"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500"/>
                                        <p:tgtEl>
                                          <p:spTgt spid="6"/>
                                        </p:tgtEl>
                                      </p:cBhvr>
                                    </p:animEffect>
                                    <p:anim calcmode="lin" valueType="num">
                                      <p:cBhvr>
                                        <p:cTn id="12" dur="1500" fill="hold"/>
                                        <p:tgtEl>
                                          <p:spTgt spid="6"/>
                                        </p:tgtEl>
                                        <p:attrNameLst>
                                          <p:attrName>ppt_x</p:attrName>
                                        </p:attrNameLst>
                                      </p:cBhvr>
                                      <p:tavLst>
                                        <p:tav tm="0">
                                          <p:val>
                                            <p:strVal val="#ppt_x"/>
                                          </p:val>
                                        </p:tav>
                                        <p:tav tm="100000">
                                          <p:val>
                                            <p:strVal val="#ppt_x"/>
                                          </p:val>
                                        </p:tav>
                                      </p:tavLst>
                                    </p:anim>
                                    <p:anim calcmode="lin" valueType="num">
                                      <p:cBhvr>
                                        <p:cTn id="13" dur="15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500"/>
                                        <p:tgtEl>
                                          <p:spTgt spid="9"/>
                                        </p:tgtEl>
                                      </p:cBhvr>
                                    </p:animEffect>
                                    <p:anim calcmode="lin" valueType="num">
                                      <p:cBhvr>
                                        <p:cTn id="19" dur="1500" fill="hold"/>
                                        <p:tgtEl>
                                          <p:spTgt spid="9"/>
                                        </p:tgtEl>
                                        <p:attrNameLst>
                                          <p:attrName>ppt_x</p:attrName>
                                        </p:attrNameLst>
                                      </p:cBhvr>
                                      <p:tavLst>
                                        <p:tav tm="0">
                                          <p:val>
                                            <p:strVal val="#ppt_x"/>
                                          </p:val>
                                        </p:tav>
                                        <p:tav tm="100000">
                                          <p:val>
                                            <p:strVal val="#ppt_x"/>
                                          </p:val>
                                        </p:tav>
                                      </p:tavLst>
                                    </p:anim>
                                    <p:anim calcmode="lin" valueType="num">
                                      <p:cBhvr>
                                        <p:cTn id="20" dur="1500" fill="hold"/>
                                        <p:tgtEl>
                                          <p:spTgt spid="9"/>
                                        </p:tgtEl>
                                        <p:attrNameLst>
                                          <p:attrName>ppt_y</p:attrName>
                                        </p:attrNameLst>
                                      </p:cBhvr>
                                      <p:tavLst>
                                        <p:tav tm="0">
                                          <p:val>
                                            <p:strVal val="#ppt_y+.1"/>
                                          </p:val>
                                        </p:tav>
                                        <p:tav tm="100000">
                                          <p:val>
                                            <p:strVal val="#ppt_y"/>
                                          </p:val>
                                        </p:tav>
                                      </p:tavLst>
                                    </p:anim>
                                  </p:childTnLst>
                                </p:cTn>
                              </p:par>
                            </p:childTnLst>
                          </p:cTn>
                        </p:par>
                        <p:par>
                          <p:cTn id="21" fill="hold">
                            <p:stCondLst>
                              <p:cond delay="1500"/>
                            </p:stCondLst>
                            <p:childTnLst>
                              <p:par>
                                <p:cTn id="22" presetID="42" presetClass="entr" presetSubtype="0" fill="hold" grpId="0" nodeType="after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fade">
                                      <p:cBhvr>
                                        <p:cTn id="24" dur="1500"/>
                                        <p:tgtEl>
                                          <p:spTgt spid="5"/>
                                        </p:tgtEl>
                                      </p:cBhvr>
                                    </p:animEffect>
                                    <p:anim calcmode="lin" valueType="num">
                                      <p:cBhvr>
                                        <p:cTn id="25" dur="1500" fill="hold"/>
                                        <p:tgtEl>
                                          <p:spTgt spid="5"/>
                                        </p:tgtEl>
                                        <p:attrNameLst>
                                          <p:attrName>ppt_x</p:attrName>
                                        </p:attrNameLst>
                                      </p:cBhvr>
                                      <p:tavLst>
                                        <p:tav tm="0">
                                          <p:val>
                                            <p:strVal val="#ppt_x"/>
                                          </p:val>
                                        </p:tav>
                                        <p:tav tm="100000">
                                          <p:val>
                                            <p:strVal val="#ppt_x"/>
                                          </p:val>
                                        </p:tav>
                                      </p:tavLst>
                                    </p:anim>
                                    <p:anim calcmode="lin" valueType="num">
                                      <p:cBhvr>
                                        <p:cTn id="26" dur="15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fade">
                                      <p:cBhvr>
                                        <p:cTn id="31" dur="1500"/>
                                        <p:tgtEl>
                                          <p:spTgt spid="8"/>
                                        </p:tgtEl>
                                      </p:cBhvr>
                                    </p:animEffect>
                                    <p:anim calcmode="lin" valueType="num">
                                      <p:cBhvr>
                                        <p:cTn id="32" dur="1500" fill="hold"/>
                                        <p:tgtEl>
                                          <p:spTgt spid="8"/>
                                        </p:tgtEl>
                                        <p:attrNameLst>
                                          <p:attrName>ppt_x</p:attrName>
                                        </p:attrNameLst>
                                      </p:cBhvr>
                                      <p:tavLst>
                                        <p:tav tm="0">
                                          <p:val>
                                            <p:strVal val="#ppt_x"/>
                                          </p:val>
                                        </p:tav>
                                        <p:tav tm="100000">
                                          <p:val>
                                            <p:strVal val="#ppt_x"/>
                                          </p:val>
                                        </p:tav>
                                      </p:tavLst>
                                    </p:anim>
                                    <p:anim calcmode="lin" valueType="num">
                                      <p:cBhvr>
                                        <p:cTn id="33" dur="1500" fill="hold"/>
                                        <p:tgtEl>
                                          <p:spTgt spid="8"/>
                                        </p:tgtEl>
                                        <p:attrNameLst>
                                          <p:attrName>ppt_y</p:attrName>
                                        </p:attrNameLst>
                                      </p:cBhvr>
                                      <p:tavLst>
                                        <p:tav tm="0">
                                          <p:val>
                                            <p:strVal val="#ppt_y+.1"/>
                                          </p:val>
                                        </p:tav>
                                        <p:tav tm="100000">
                                          <p:val>
                                            <p:strVal val="#ppt_y"/>
                                          </p:val>
                                        </p:tav>
                                      </p:tavLst>
                                    </p:anim>
                                  </p:childTnLst>
                                </p:cTn>
                              </p:par>
                            </p:childTnLst>
                          </p:cTn>
                        </p:par>
                        <p:par>
                          <p:cTn id="34" fill="hold">
                            <p:stCondLst>
                              <p:cond delay="1500"/>
                            </p:stCondLst>
                            <p:childTnLst>
                              <p:par>
                                <p:cTn id="35" presetID="10" presetClass="entr" presetSubtype="0"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1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500"/>
                                        <p:tgtEl>
                                          <p:spTgt spid="11"/>
                                        </p:tgtEl>
                                      </p:cBhvr>
                                    </p:animEffect>
                                    <p:anim calcmode="lin" valueType="num">
                                      <p:cBhvr>
                                        <p:cTn id="43" dur="1500" fill="hold"/>
                                        <p:tgtEl>
                                          <p:spTgt spid="11"/>
                                        </p:tgtEl>
                                        <p:attrNameLst>
                                          <p:attrName>ppt_x</p:attrName>
                                        </p:attrNameLst>
                                      </p:cBhvr>
                                      <p:tavLst>
                                        <p:tav tm="0">
                                          <p:val>
                                            <p:strVal val="#ppt_x"/>
                                          </p:val>
                                        </p:tav>
                                        <p:tav tm="100000">
                                          <p:val>
                                            <p:strVal val="#ppt_x"/>
                                          </p:val>
                                        </p:tav>
                                      </p:tavLst>
                                    </p:anim>
                                    <p:anim calcmode="lin" valueType="num">
                                      <p:cBhvr>
                                        <p:cTn id="44" dur="15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6" grpId="0" animBg="1"/>
      <p:bldP spid="8" grpId="0" animBg="1"/>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41203"/>
          </a:xfrm>
          <a:prstGeom prst="rect">
            <a:avLst/>
          </a:prstGeom>
        </p:spPr>
      </p:pic>
      <p:sp>
        <p:nvSpPr>
          <p:cNvPr id="3" name="TextBox 2"/>
          <p:cNvSpPr txBox="1"/>
          <p:nvPr/>
        </p:nvSpPr>
        <p:spPr>
          <a:xfrm>
            <a:off x="921535" y="987257"/>
            <a:ext cx="10354614"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যুক্তবর্ণগুলো</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দেখি</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যুক্তবর্ণ</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দিয়ে</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গঠিত</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শব্দগুলো</a:t>
            </a:r>
            <a:r>
              <a:rPr lang="en-US" sz="4000" b="1" dirty="0" smtClean="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পড়ি</a:t>
            </a:r>
            <a:r>
              <a:rPr lang="en-US" sz="4000" b="1" dirty="0" smtClean="0">
                <a:latin typeface="NikoshBAN" panose="02000000000000000000" pitchFamily="2" charset="0"/>
                <a:cs typeface="NikoshBAN" pitchFamily="2" charset="0"/>
              </a:rPr>
              <a:t> ও </a:t>
            </a:r>
            <a:r>
              <a:rPr lang="en-US" sz="4000" b="1" dirty="0" err="1" smtClean="0">
                <a:latin typeface="NikoshBAN" panose="02000000000000000000" pitchFamily="2" charset="0"/>
                <a:cs typeface="NikoshBAN" pitchFamily="2" charset="0"/>
              </a:rPr>
              <a:t>লিখি</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4" name="TextBox 3"/>
          <p:cNvSpPr txBox="1"/>
          <p:nvPr/>
        </p:nvSpPr>
        <p:spPr>
          <a:xfrm>
            <a:off x="921535" y="2520430"/>
            <a:ext cx="2021986" cy="707886"/>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itchFamily="2" charset="0"/>
              </a:rPr>
              <a:t>কিন্তু</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5" name="TextBox 4"/>
          <p:cNvSpPr txBox="1"/>
          <p:nvPr/>
        </p:nvSpPr>
        <p:spPr>
          <a:xfrm>
            <a:off x="921536" y="3602255"/>
            <a:ext cx="2021986" cy="707886"/>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itchFamily="2" charset="0"/>
              </a:rPr>
              <a:t>জিজ্ঞাস</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6" name="Right Arrow 5"/>
          <p:cNvSpPr/>
          <p:nvPr/>
        </p:nvSpPr>
        <p:spPr>
          <a:xfrm>
            <a:off x="3213975" y="2642406"/>
            <a:ext cx="1455312" cy="541654"/>
          </a:xfrm>
          <a:prstGeom prst="rightArrow">
            <a:avLst/>
          </a:prstGeom>
          <a:solidFill>
            <a:srgbClr val="CCFF99"/>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latin typeface="NikoshBAN" panose="02000000000000000000" pitchFamily="2" charset="0"/>
              <a:cs typeface="NikoshBAN" panose="02000000000000000000" pitchFamily="2" charset="0"/>
            </a:endParaRPr>
          </a:p>
        </p:txBody>
      </p:sp>
      <p:sp>
        <p:nvSpPr>
          <p:cNvPr id="7" name="Right Arrow 6"/>
          <p:cNvSpPr/>
          <p:nvPr/>
        </p:nvSpPr>
        <p:spPr>
          <a:xfrm>
            <a:off x="3278370" y="3707613"/>
            <a:ext cx="1481070" cy="558723"/>
          </a:xfrm>
          <a:prstGeom prst="rightArrow">
            <a:avLst/>
          </a:prstGeom>
          <a:solidFill>
            <a:srgbClr val="CCFF99"/>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latin typeface="NikoshBAN" panose="02000000000000000000" pitchFamily="2" charset="0"/>
              <a:cs typeface="NikoshBAN" panose="02000000000000000000" pitchFamily="2" charset="0"/>
            </a:endParaRPr>
          </a:p>
        </p:txBody>
      </p:sp>
      <p:sp>
        <p:nvSpPr>
          <p:cNvPr id="8" name="Right Arrow 7"/>
          <p:cNvSpPr/>
          <p:nvPr/>
        </p:nvSpPr>
        <p:spPr>
          <a:xfrm>
            <a:off x="3236512" y="4933573"/>
            <a:ext cx="1455312" cy="502276"/>
          </a:xfrm>
          <a:prstGeom prst="rightArrow">
            <a:avLst/>
          </a:prstGeom>
          <a:solidFill>
            <a:srgbClr val="CCFF99"/>
          </a:solidFill>
          <a:scene3d>
            <a:camera prst="orthographicFront"/>
            <a:lightRig rig="threePt" dir="t"/>
          </a:scene3d>
          <a:sp3d>
            <a:bevelT w="152400" h="50800" prst="softRoun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4000" b="1">
              <a:latin typeface="NikoshBAN" panose="02000000000000000000" pitchFamily="2" charset="0"/>
              <a:cs typeface="NikoshBAN" panose="02000000000000000000" pitchFamily="2" charset="0"/>
            </a:endParaRPr>
          </a:p>
        </p:txBody>
      </p:sp>
      <p:sp>
        <p:nvSpPr>
          <p:cNvPr id="9" name="TextBox 8"/>
          <p:cNvSpPr txBox="1"/>
          <p:nvPr/>
        </p:nvSpPr>
        <p:spPr>
          <a:xfrm>
            <a:off x="4939742" y="2519222"/>
            <a:ext cx="91440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anose="02000000000000000000" pitchFamily="2" charset="0"/>
              </a:rPr>
              <a:t>ন্ত</a:t>
            </a:r>
            <a:endParaRPr lang="en-US" sz="4000" b="1" dirty="0">
              <a:latin typeface="NikoshBAN" panose="02000000000000000000" pitchFamily="2" charset="0"/>
              <a:cs typeface="NikoshBAN" panose="02000000000000000000" pitchFamily="2" charset="0"/>
            </a:endParaRPr>
          </a:p>
        </p:txBody>
      </p:sp>
      <p:sp>
        <p:nvSpPr>
          <p:cNvPr id="10" name="TextBox 9"/>
          <p:cNvSpPr txBox="1"/>
          <p:nvPr/>
        </p:nvSpPr>
        <p:spPr>
          <a:xfrm>
            <a:off x="6395056" y="2519222"/>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ন</a:t>
            </a:r>
          </a:p>
        </p:txBody>
      </p:sp>
      <p:sp>
        <p:nvSpPr>
          <p:cNvPr id="11" name="TextBox 10"/>
          <p:cNvSpPr txBox="1"/>
          <p:nvPr/>
        </p:nvSpPr>
        <p:spPr>
          <a:xfrm>
            <a:off x="7682943" y="2492256"/>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smtClean="0">
                <a:latin typeface="NikoshBAN" panose="02000000000000000000" pitchFamily="2" charset="0"/>
                <a:cs typeface="NikoshBAN" panose="02000000000000000000" pitchFamily="2" charset="0"/>
              </a:rPr>
              <a:t>ত</a:t>
            </a:r>
            <a:endParaRPr lang="en-US" sz="4000" b="1" dirty="0">
              <a:latin typeface="NikoshBAN" panose="02000000000000000000" pitchFamily="2" charset="0"/>
              <a:cs typeface="NikoshBAN" panose="02000000000000000000" pitchFamily="2" charset="0"/>
            </a:endParaRPr>
          </a:p>
        </p:txBody>
      </p:sp>
      <p:sp>
        <p:nvSpPr>
          <p:cNvPr id="12" name="TextBox 11"/>
          <p:cNvSpPr txBox="1"/>
          <p:nvPr/>
        </p:nvSpPr>
        <p:spPr>
          <a:xfrm>
            <a:off x="4939742" y="3633031"/>
            <a:ext cx="91440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anose="02000000000000000000" pitchFamily="2" charset="0"/>
              </a:rPr>
              <a:t>জ্ঞ</a:t>
            </a:r>
            <a:r>
              <a:rPr lang="en-US" sz="4000" b="1" dirty="0" smtClean="0">
                <a:latin typeface="NikoshBAN" panose="02000000000000000000" pitchFamily="2" charset="0"/>
                <a:cs typeface="NikoshBAN" panose="02000000000000000000" pitchFamily="2" charset="0"/>
              </a:rPr>
              <a:t> </a:t>
            </a:r>
            <a:endParaRPr lang="en-US" sz="4000" b="1" dirty="0">
              <a:latin typeface="NikoshBAN" panose="02000000000000000000" pitchFamily="2" charset="0"/>
              <a:cs typeface="NikoshBAN" panose="02000000000000000000" pitchFamily="2" charset="0"/>
            </a:endParaRPr>
          </a:p>
        </p:txBody>
      </p:sp>
      <p:sp>
        <p:nvSpPr>
          <p:cNvPr id="13" name="TextBox 12"/>
          <p:cNvSpPr txBox="1"/>
          <p:nvPr/>
        </p:nvSpPr>
        <p:spPr>
          <a:xfrm>
            <a:off x="6407935" y="3602255"/>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smtClean="0">
                <a:latin typeface="NikoshBAN" panose="02000000000000000000" pitchFamily="2" charset="0"/>
                <a:cs typeface="NikoshBAN" panose="02000000000000000000" pitchFamily="2" charset="0"/>
              </a:rPr>
              <a:t>জ</a:t>
            </a:r>
            <a:endParaRPr lang="en-US" sz="4000" b="1" dirty="0">
              <a:latin typeface="NikoshBAN" panose="02000000000000000000" pitchFamily="2" charset="0"/>
              <a:cs typeface="NikoshBAN" panose="02000000000000000000" pitchFamily="2" charset="0"/>
            </a:endParaRPr>
          </a:p>
        </p:txBody>
      </p:sp>
      <p:sp>
        <p:nvSpPr>
          <p:cNvPr id="14" name="TextBox 13"/>
          <p:cNvSpPr txBox="1"/>
          <p:nvPr/>
        </p:nvSpPr>
        <p:spPr>
          <a:xfrm>
            <a:off x="7682943" y="3602255"/>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ঞ</a:t>
            </a:r>
            <a:endParaRPr lang="en-US" sz="4000" b="1" dirty="0">
              <a:latin typeface="NikoshBAN" panose="02000000000000000000" pitchFamily="2" charset="0"/>
              <a:cs typeface="NikoshBAN" panose="02000000000000000000" pitchFamily="2" charset="0"/>
            </a:endParaRPr>
          </a:p>
        </p:txBody>
      </p:sp>
      <p:sp>
        <p:nvSpPr>
          <p:cNvPr id="15" name="TextBox 14"/>
          <p:cNvSpPr txBox="1"/>
          <p:nvPr/>
        </p:nvSpPr>
        <p:spPr>
          <a:xfrm>
            <a:off x="4978382" y="4838627"/>
            <a:ext cx="91440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anose="02000000000000000000" pitchFamily="2" charset="0"/>
              </a:rPr>
              <a:t>ষ্ট</a:t>
            </a:r>
            <a:endParaRPr lang="en-US" sz="4000" b="1" dirty="0">
              <a:latin typeface="NikoshBAN" panose="02000000000000000000" pitchFamily="2" charset="0"/>
              <a:cs typeface="NikoshBAN" panose="02000000000000000000" pitchFamily="2" charset="0"/>
            </a:endParaRPr>
          </a:p>
        </p:txBody>
      </p:sp>
      <p:sp>
        <p:nvSpPr>
          <p:cNvPr id="16" name="TextBox 15"/>
          <p:cNvSpPr txBox="1"/>
          <p:nvPr/>
        </p:nvSpPr>
        <p:spPr>
          <a:xfrm>
            <a:off x="6407934" y="4827401"/>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ষ</a:t>
            </a:r>
          </a:p>
        </p:txBody>
      </p:sp>
      <p:sp>
        <p:nvSpPr>
          <p:cNvPr id="17" name="TextBox 16"/>
          <p:cNvSpPr txBox="1"/>
          <p:nvPr/>
        </p:nvSpPr>
        <p:spPr>
          <a:xfrm>
            <a:off x="7682943" y="4799991"/>
            <a:ext cx="914400" cy="707886"/>
          </a:xfrm>
          <a:prstGeom prst="rect">
            <a:avLst/>
          </a:prstGeom>
          <a:solidFill>
            <a:srgbClr val="CCFF99"/>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anose="02000000000000000000" pitchFamily="2" charset="0"/>
              </a:rPr>
              <a:t>ট</a:t>
            </a:r>
          </a:p>
        </p:txBody>
      </p:sp>
      <p:sp>
        <p:nvSpPr>
          <p:cNvPr id="18" name="TextBox 17"/>
          <p:cNvSpPr txBox="1"/>
          <p:nvPr/>
        </p:nvSpPr>
        <p:spPr>
          <a:xfrm>
            <a:off x="921535" y="4773595"/>
            <a:ext cx="2021986" cy="707886"/>
          </a:xfrm>
          <a:prstGeom prst="rect">
            <a:avLst/>
          </a:prstGeom>
          <a:solidFill>
            <a:schemeClr val="accent1">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itchFamily="2" charset="0"/>
              </a:rPr>
              <a:t>বৃষ্টি</a:t>
            </a:r>
            <a:r>
              <a:rPr lang="en-US" sz="4000" b="1" dirty="0" smtClean="0">
                <a:latin typeface="NikoshBAN" panose="02000000000000000000" pitchFamily="2" charset="0"/>
                <a:cs typeface="NikoshBAN" pitchFamily="2" charset="0"/>
              </a:rPr>
              <a:t>  </a:t>
            </a:r>
            <a:endParaRPr lang="en-US" sz="4000" b="1" dirty="0">
              <a:latin typeface="NikoshBAN" pitchFamily="2" charset="0"/>
              <a:cs typeface="NikoshBAN" pitchFamily="2" charset="0"/>
            </a:endParaRPr>
          </a:p>
        </p:txBody>
      </p:sp>
      <p:sp>
        <p:nvSpPr>
          <p:cNvPr id="19" name="TextBox 18"/>
          <p:cNvSpPr txBox="1"/>
          <p:nvPr/>
        </p:nvSpPr>
        <p:spPr>
          <a:xfrm>
            <a:off x="9408709" y="2476174"/>
            <a:ext cx="1380744"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a:latin typeface="NikoshBAN" panose="02000000000000000000" pitchFamily="2" charset="0"/>
                <a:cs typeface="NikoshBAN" pitchFamily="2" charset="0"/>
              </a:rPr>
              <a:t> </a:t>
            </a:r>
            <a:r>
              <a:rPr lang="en-US" sz="4000" b="1" dirty="0" err="1" smtClean="0">
                <a:latin typeface="NikoshBAN" panose="02000000000000000000" pitchFamily="2" charset="0"/>
                <a:cs typeface="NikoshBAN" pitchFamily="2" charset="0"/>
              </a:rPr>
              <a:t>অন্তু</a:t>
            </a:r>
            <a:endParaRPr lang="en-US" sz="4000" b="1" dirty="0">
              <a:latin typeface="NikoshBAN" panose="02000000000000000000" pitchFamily="2" charset="0"/>
              <a:cs typeface="NikoshBAN" pitchFamily="2" charset="0"/>
            </a:endParaRPr>
          </a:p>
        </p:txBody>
      </p:sp>
      <p:sp>
        <p:nvSpPr>
          <p:cNvPr id="20" name="TextBox 19"/>
          <p:cNvSpPr txBox="1"/>
          <p:nvPr/>
        </p:nvSpPr>
        <p:spPr>
          <a:xfrm>
            <a:off x="9408709" y="3558450"/>
            <a:ext cx="1378039"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algn="ctr"/>
            <a:r>
              <a:rPr lang="en-US" sz="4000" b="1" dirty="0" err="1" smtClean="0">
                <a:latin typeface="NikoshBAN" panose="02000000000000000000" pitchFamily="2" charset="0"/>
                <a:cs typeface="NikoshBAN" pitchFamily="2" charset="0"/>
              </a:rPr>
              <a:t>বিজ্ঞান</a:t>
            </a:r>
            <a:endParaRPr lang="en-US" sz="4000" b="1" dirty="0">
              <a:latin typeface="NikoshBAN" panose="02000000000000000000" pitchFamily="2" charset="0"/>
              <a:cs typeface="NikoshBAN" pitchFamily="2" charset="0"/>
            </a:endParaRPr>
          </a:p>
        </p:txBody>
      </p:sp>
      <p:sp>
        <p:nvSpPr>
          <p:cNvPr id="21" name="TextBox 20"/>
          <p:cNvSpPr txBox="1"/>
          <p:nvPr/>
        </p:nvSpPr>
        <p:spPr>
          <a:xfrm>
            <a:off x="9408708" y="4773595"/>
            <a:ext cx="1572255" cy="707886"/>
          </a:xfrm>
          <a:prstGeom prst="rect">
            <a:avLst/>
          </a:prstGeom>
          <a:solidFill>
            <a:schemeClr val="accent4">
              <a:lumMod val="40000"/>
              <a:lumOff val="60000"/>
            </a:schemeClr>
          </a:solidFill>
          <a:scene3d>
            <a:camera prst="orthographicFront"/>
            <a:lightRig rig="threePt" dir="t"/>
          </a:scene3d>
          <a:sp3d>
            <a:bevelT w="152400" h="50800" prst="softRound"/>
          </a:sp3d>
        </p:spPr>
        <p:txBody>
          <a:bodyPr wrap="square" rtlCol="0">
            <a:spAutoFit/>
          </a:bodyPr>
          <a:lstStyle/>
          <a:p>
            <a:pPr lvl="0" algn="ctr"/>
            <a:r>
              <a:rPr lang="en-US" sz="4000" b="1" dirty="0" err="1" smtClean="0">
                <a:latin typeface="NikoshBAN" panose="02000000000000000000" pitchFamily="2" charset="0"/>
                <a:cs typeface="NikoshBAN" panose="02000000000000000000" pitchFamily="2" charset="0"/>
              </a:rPr>
              <a:t>সৃষ্টি</a:t>
            </a:r>
            <a:r>
              <a:rPr lang="en-US" sz="4000" b="1" dirty="0" smtClean="0">
                <a:latin typeface="NikoshBAN" panose="02000000000000000000" pitchFamily="2" charset="0"/>
                <a:cs typeface="NikoshBAN" panose="02000000000000000000" pitchFamily="2" charset="0"/>
              </a:rPr>
              <a:t>  </a:t>
            </a:r>
            <a:endParaRPr lang="en-US" sz="4000" b="1" dirty="0">
              <a:latin typeface="NikoshBAN" pitchFamily="2" charset="0"/>
              <a:cs typeface="NikoshBAN" pitchFamily="2" charset="0"/>
            </a:endParaRPr>
          </a:p>
        </p:txBody>
      </p:sp>
    </p:spTree>
    <p:extLst>
      <p:ext uri="{BB962C8B-B14F-4D97-AF65-F5344CB8AC3E}">
        <p14:creationId xmlns:p14="http://schemas.microsoft.com/office/powerpoint/2010/main" val="3685052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in)">
                                      <p:cBhvr>
                                        <p:cTn id="7" dur="1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1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barn(inVertical)">
                                      <p:cBhvr>
                                        <p:cTn id="22" dur="1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1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barn(inVertical)">
                                      <p:cBhvr>
                                        <p:cTn id="32" dur="1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barn(inVertical)">
                                      <p:cBhvr>
                                        <p:cTn id="37" dur="1500"/>
                                        <p:tgtEl>
                                          <p:spTgt spid="1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barn(inVertical)">
                                      <p:cBhvr>
                                        <p:cTn id="42" dur="1500"/>
                                        <p:tgtEl>
                                          <p:spTgt spid="5"/>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7"/>
                                        </p:tgtEl>
                                        <p:attrNameLst>
                                          <p:attrName>style.visibility</p:attrName>
                                        </p:attrNameLst>
                                      </p:cBhvr>
                                      <p:to>
                                        <p:strVal val="visible"/>
                                      </p:to>
                                    </p:set>
                                    <p:animEffect transition="in" filter="barn(inVertical)">
                                      <p:cBhvr>
                                        <p:cTn id="47" dur="1500"/>
                                        <p:tgtEl>
                                          <p:spTgt spid="7"/>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21"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barn(inVertical)">
                                      <p:cBhvr>
                                        <p:cTn id="52" dur="1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21" fill="hold" grpId="0" nodeType="clickEffect">
                                  <p:stCondLst>
                                    <p:cond delay="0"/>
                                  </p:stCondLst>
                                  <p:childTnLst>
                                    <p:set>
                                      <p:cBhvr>
                                        <p:cTn id="56" dur="1" fill="hold">
                                          <p:stCondLst>
                                            <p:cond delay="0"/>
                                          </p:stCondLst>
                                        </p:cTn>
                                        <p:tgtEl>
                                          <p:spTgt spid="13"/>
                                        </p:tgtEl>
                                        <p:attrNameLst>
                                          <p:attrName>style.visibility</p:attrName>
                                        </p:attrNameLst>
                                      </p:cBhvr>
                                      <p:to>
                                        <p:strVal val="visible"/>
                                      </p:to>
                                    </p:set>
                                    <p:animEffect transition="in" filter="barn(inVertical)">
                                      <p:cBhvr>
                                        <p:cTn id="57" dur="1500"/>
                                        <p:tgtEl>
                                          <p:spTgt spid="13"/>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21"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barn(inVertical)">
                                      <p:cBhvr>
                                        <p:cTn id="62" dur="1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Effect transition="in" filter="barn(inVertical)">
                                      <p:cBhvr>
                                        <p:cTn id="67" dur="1500"/>
                                        <p:tgtEl>
                                          <p:spTgt spid="20"/>
                                        </p:tgtEl>
                                      </p:cBhvr>
                                    </p:animEffect>
                                  </p:childTnLst>
                                </p:cTn>
                              </p:par>
                            </p:childTnLst>
                          </p:cTn>
                        </p:par>
                      </p:childTnLst>
                    </p:cTn>
                  </p:par>
                  <p:par>
                    <p:cTn id="68" fill="hold">
                      <p:stCondLst>
                        <p:cond delay="indefinite"/>
                      </p:stCondLst>
                      <p:childTnLst>
                        <p:par>
                          <p:cTn id="69" fill="hold">
                            <p:stCondLst>
                              <p:cond delay="0"/>
                            </p:stCondLst>
                            <p:childTnLst>
                              <p:par>
                                <p:cTn id="70" presetID="16" presetClass="entr" presetSubtype="21" fill="hold" grpId="0" nodeType="clickEffect">
                                  <p:stCondLst>
                                    <p:cond delay="0"/>
                                  </p:stCondLst>
                                  <p:childTnLst>
                                    <p:set>
                                      <p:cBhvr>
                                        <p:cTn id="71" dur="1" fill="hold">
                                          <p:stCondLst>
                                            <p:cond delay="0"/>
                                          </p:stCondLst>
                                        </p:cTn>
                                        <p:tgtEl>
                                          <p:spTgt spid="18"/>
                                        </p:tgtEl>
                                        <p:attrNameLst>
                                          <p:attrName>style.visibility</p:attrName>
                                        </p:attrNameLst>
                                      </p:cBhvr>
                                      <p:to>
                                        <p:strVal val="visible"/>
                                      </p:to>
                                    </p:set>
                                    <p:animEffect transition="in" filter="barn(inVertical)">
                                      <p:cBhvr>
                                        <p:cTn id="72" dur="1500"/>
                                        <p:tgtEl>
                                          <p:spTgt spid="18"/>
                                        </p:tgtEl>
                                      </p:cBhvr>
                                    </p:animEffect>
                                  </p:childTnLst>
                                </p:cTn>
                              </p:par>
                            </p:childTnLst>
                          </p:cTn>
                        </p:par>
                      </p:childTnLst>
                    </p:cTn>
                  </p:par>
                  <p:par>
                    <p:cTn id="73" fill="hold">
                      <p:stCondLst>
                        <p:cond delay="indefinite"/>
                      </p:stCondLst>
                      <p:childTnLst>
                        <p:par>
                          <p:cTn id="74" fill="hold">
                            <p:stCondLst>
                              <p:cond delay="0"/>
                            </p:stCondLst>
                            <p:childTnLst>
                              <p:par>
                                <p:cTn id="75" presetID="16" presetClass="entr" presetSubtype="21"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Effect transition="in" filter="barn(inVertical)">
                                      <p:cBhvr>
                                        <p:cTn id="77" dur="1500"/>
                                        <p:tgtEl>
                                          <p:spTgt spid="8"/>
                                        </p:tgtEl>
                                      </p:cBhvr>
                                    </p:animEffect>
                                  </p:childTnLst>
                                </p:cTn>
                              </p:par>
                            </p:childTnLst>
                          </p:cTn>
                        </p:par>
                      </p:childTnLst>
                    </p:cTn>
                  </p:par>
                  <p:par>
                    <p:cTn id="78" fill="hold">
                      <p:stCondLst>
                        <p:cond delay="indefinite"/>
                      </p:stCondLst>
                      <p:childTnLst>
                        <p:par>
                          <p:cTn id="79" fill="hold">
                            <p:stCondLst>
                              <p:cond delay="0"/>
                            </p:stCondLst>
                            <p:childTnLst>
                              <p:par>
                                <p:cTn id="80" presetID="16" presetClass="entr" presetSubtype="21"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Effect transition="in" filter="barn(inVertical)">
                                      <p:cBhvr>
                                        <p:cTn id="82" dur="1500"/>
                                        <p:tgtEl>
                                          <p:spTgt spid="15"/>
                                        </p:tgtEl>
                                      </p:cBhvr>
                                    </p:animEffect>
                                  </p:childTnLst>
                                </p:cTn>
                              </p:par>
                            </p:childTnLst>
                          </p:cTn>
                        </p:par>
                      </p:childTnLst>
                    </p:cTn>
                  </p:par>
                  <p:par>
                    <p:cTn id="83" fill="hold">
                      <p:stCondLst>
                        <p:cond delay="indefinite"/>
                      </p:stCondLst>
                      <p:childTnLst>
                        <p:par>
                          <p:cTn id="84" fill="hold">
                            <p:stCondLst>
                              <p:cond delay="0"/>
                            </p:stCondLst>
                            <p:childTnLst>
                              <p:par>
                                <p:cTn id="85" presetID="16" presetClass="entr" presetSubtype="21" fill="hold" grpId="0" nodeType="clickEffect">
                                  <p:stCondLst>
                                    <p:cond delay="0"/>
                                  </p:stCondLst>
                                  <p:childTnLst>
                                    <p:set>
                                      <p:cBhvr>
                                        <p:cTn id="86" dur="1" fill="hold">
                                          <p:stCondLst>
                                            <p:cond delay="0"/>
                                          </p:stCondLst>
                                        </p:cTn>
                                        <p:tgtEl>
                                          <p:spTgt spid="16"/>
                                        </p:tgtEl>
                                        <p:attrNameLst>
                                          <p:attrName>style.visibility</p:attrName>
                                        </p:attrNameLst>
                                      </p:cBhvr>
                                      <p:to>
                                        <p:strVal val="visible"/>
                                      </p:to>
                                    </p:set>
                                    <p:animEffect transition="in" filter="barn(inVertical)">
                                      <p:cBhvr>
                                        <p:cTn id="87" dur="1500"/>
                                        <p:tgtEl>
                                          <p:spTgt spid="16"/>
                                        </p:tgtEl>
                                      </p:cBhvr>
                                    </p:animEffect>
                                  </p:childTnLst>
                                </p:cTn>
                              </p:par>
                            </p:childTnLst>
                          </p:cTn>
                        </p:par>
                      </p:childTnLst>
                    </p:cTn>
                  </p:par>
                  <p:par>
                    <p:cTn id="88" fill="hold">
                      <p:stCondLst>
                        <p:cond delay="indefinite"/>
                      </p:stCondLst>
                      <p:childTnLst>
                        <p:par>
                          <p:cTn id="89" fill="hold">
                            <p:stCondLst>
                              <p:cond delay="0"/>
                            </p:stCondLst>
                            <p:childTnLst>
                              <p:par>
                                <p:cTn id="90" presetID="16" presetClass="entr" presetSubtype="21" fill="hold" grpId="0" nodeType="clickEffect">
                                  <p:stCondLst>
                                    <p:cond delay="0"/>
                                  </p:stCondLst>
                                  <p:childTnLst>
                                    <p:set>
                                      <p:cBhvr>
                                        <p:cTn id="91" dur="1" fill="hold">
                                          <p:stCondLst>
                                            <p:cond delay="0"/>
                                          </p:stCondLst>
                                        </p:cTn>
                                        <p:tgtEl>
                                          <p:spTgt spid="17"/>
                                        </p:tgtEl>
                                        <p:attrNameLst>
                                          <p:attrName>style.visibility</p:attrName>
                                        </p:attrNameLst>
                                      </p:cBhvr>
                                      <p:to>
                                        <p:strVal val="visible"/>
                                      </p:to>
                                    </p:set>
                                    <p:animEffect transition="in" filter="barn(inVertical)">
                                      <p:cBhvr>
                                        <p:cTn id="92" dur="1500"/>
                                        <p:tgtEl>
                                          <p:spTgt spid="17"/>
                                        </p:tgtEl>
                                      </p:cBhvr>
                                    </p:animEffect>
                                  </p:childTnLst>
                                </p:cTn>
                              </p:par>
                            </p:childTnLst>
                          </p:cTn>
                        </p:par>
                      </p:childTnLst>
                    </p:cTn>
                  </p:par>
                  <p:par>
                    <p:cTn id="93" fill="hold">
                      <p:stCondLst>
                        <p:cond delay="indefinite"/>
                      </p:stCondLst>
                      <p:childTnLst>
                        <p:par>
                          <p:cTn id="94" fill="hold">
                            <p:stCondLst>
                              <p:cond delay="0"/>
                            </p:stCondLst>
                            <p:childTnLst>
                              <p:par>
                                <p:cTn id="95" presetID="16" presetClass="entr" presetSubtype="21" fill="hold" grpId="0" nodeType="clickEffect">
                                  <p:stCondLst>
                                    <p:cond delay="0"/>
                                  </p:stCondLst>
                                  <p:childTnLst>
                                    <p:set>
                                      <p:cBhvr>
                                        <p:cTn id="96" dur="1" fill="hold">
                                          <p:stCondLst>
                                            <p:cond delay="0"/>
                                          </p:stCondLst>
                                        </p:cTn>
                                        <p:tgtEl>
                                          <p:spTgt spid="21"/>
                                        </p:tgtEl>
                                        <p:attrNameLst>
                                          <p:attrName>style.visibility</p:attrName>
                                        </p:attrNameLst>
                                      </p:cBhvr>
                                      <p:to>
                                        <p:strVal val="visible"/>
                                      </p:to>
                                    </p:set>
                                    <p:animEffect transition="in" filter="barn(inVertical)">
                                      <p:cBhvr>
                                        <p:cTn id="97" dur="1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318" y="16797"/>
            <a:ext cx="12192000" cy="6841203"/>
          </a:xfrm>
          <a:prstGeom prst="rect">
            <a:avLst/>
          </a:prstGeom>
        </p:spPr>
      </p:pic>
      <p:sp>
        <p:nvSpPr>
          <p:cNvPr id="3" name="TextBox 2"/>
          <p:cNvSpPr txBox="1"/>
          <p:nvPr/>
        </p:nvSpPr>
        <p:spPr>
          <a:xfrm>
            <a:off x="3899973" y="2037513"/>
            <a:ext cx="6003306" cy="707886"/>
          </a:xfrm>
          <a:prstGeom prst="rect">
            <a:avLst/>
          </a:prstGeom>
          <a:solidFill>
            <a:schemeClr val="accent5">
              <a:lumMod val="40000"/>
              <a:lumOff val="60000"/>
            </a:schemeClr>
          </a:solidFill>
          <a:ln w="38100">
            <a:noFill/>
          </a:ln>
          <a:scene3d>
            <a:camera prst="orthographicFront"/>
            <a:lightRig rig="threePt" dir="t"/>
          </a:scene3d>
          <a:sp3d>
            <a:bevelT w="152400" h="50800" prst="softRound"/>
          </a:sp3d>
        </p:spPr>
        <p:txBody>
          <a:bodyPr wrap="square" rtlCol="0">
            <a:spAutoFit/>
          </a:bodyPr>
          <a:lstStyle/>
          <a:p>
            <a:r>
              <a:rPr lang="en-US" sz="4000" dirty="0" err="1" smtClean="0">
                <a:ln w="19050">
                  <a:solidFill>
                    <a:schemeClr val="tx1"/>
                  </a:solidFill>
                </a:ln>
                <a:latin typeface="NikoshBAN" panose="02000000000000000000" pitchFamily="2" charset="0"/>
                <a:cs typeface="NikoshBAN" panose="02000000000000000000" pitchFamily="2" charset="0"/>
              </a:rPr>
              <a:t>থমকে</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দাঁড়ানো</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শব্দের</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অর্থ</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smtClean="0">
                <a:ln w="19050">
                  <a:solidFill>
                    <a:schemeClr val="tx1"/>
                  </a:solidFill>
                </a:ln>
                <a:latin typeface="NikoshBAN" panose="02000000000000000000" pitchFamily="2" charset="0"/>
                <a:cs typeface="NikoshBAN" panose="02000000000000000000" pitchFamily="2" charset="0"/>
              </a:rPr>
              <a:t>কি</a:t>
            </a:r>
            <a:r>
              <a:rPr lang="bn-BD" sz="4000" dirty="0" smtClean="0">
                <a:ln w="19050">
                  <a:solidFill>
                    <a:schemeClr val="tx1"/>
                  </a:solidFill>
                </a:ln>
                <a:latin typeface="NikoshBAN" panose="02000000000000000000" pitchFamily="2" charset="0"/>
                <a:cs typeface="NikoshBAN" panose="02000000000000000000" pitchFamily="2" charset="0"/>
              </a:rPr>
              <a:t> লেখ।</a:t>
            </a:r>
            <a:endParaRPr lang="en-US" sz="4000" dirty="0">
              <a:ln w="19050">
                <a:solidFill>
                  <a:schemeClr val="tx1"/>
                </a:solidFill>
              </a:ln>
              <a:latin typeface="NikoshBAN" panose="02000000000000000000" pitchFamily="2" charset="0"/>
              <a:cs typeface="NikoshBAN" panose="02000000000000000000" pitchFamily="2" charset="0"/>
            </a:endParaRPr>
          </a:p>
        </p:txBody>
      </p:sp>
      <p:sp>
        <p:nvSpPr>
          <p:cNvPr id="4" name="TextBox 3"/>
          <p:cNvSpPr txBox="1"/>
          <p:nvPr/>
        </p:nvSpPr>
        <p:spPr>
          <a:xfrm>
            <a:off x="3899973" y="4162527"/>
            <a:ext cx="7253131" cy="707886"/>
          </a:xfrm>
          <a:prstGeom prst="rect">
            <a:avLst/>
          </a:prstGeom>
          <a:solidFill>
            <a:schemeClr val="accent2">
              <a:lumMod val="40000"/>
              <a:lumOff val="60000"/>
            </a:schemeClr>
          </a:solidFill>
          <a:ln w="38100">
            <a:noFill/>
          </a:ln>
          <a:scene3d>
            <a:camera prst="orthographicFront"/>
            <a:lightRig rig="threePt" dir="t"/>
          </a:scene3d>
          <a:sp3d>
            <a:bevelT w="152400" h="50800" prst="softRound"/>
          </a:sp3d>
        </p:spPr>
        <p:txBody>
          <a:bodyPr wrap="square" rtlCol="0">
            <a:spAutoFit/>
          </a:bodyPr>
          <a:lstStyle/>
          <a:p>
            <a:r>
              <a:rPr lang="en-US" sz="4000" dirty="0" err="1" smtClean="0">
                <a:ln w="19050">
                  <a:solidFill>
                    <a:schemeClr val="tx1"/>
                  </a:solidFill>
                </a:ln>
                <a:latin typeface="NikoshBAN" panose="02000000000000000000" pitchFamily="2" charset="0"/>
                <a:cs typeface="NikoshBAN" panose="02000000000000000000" pitchFamily="2" charset="0"/>
              </a:rPr>
              <a:t>রোসো</a:t>
            </a:r>
            <a:r>
              <a:rPr lang="en-US" sz="4000" dirty="0" smtClean="0">
                <a:ln w="19050">
                  <a:solidFill>
                    <a:schemeClr val="tx1"/>
                  </a:solidFill>
                </a:ln>
                <a:latin typeface="NikoshBAN" panose="02000000000000000000" pitchFamily="2" charset="0"/>
                <a:cs typeface="NikoshBAN" panose="02000000000000000000" pitchFamily="2" charset="0"/>
              </a:rPr>
              <a:t> </a:t>
            </a:r>
            <a:r>
              <a:rPr lang="en-US" sz="4000" dirty="0" err="1">
                <a:ln w="19050">
                  <a:solidFill>
                    <a:schemeClr val="tx1"/>
                  </a:solidFill>
                </a:ln>
                <a:latin typeface="NikoshBAN" panose="02000000000000000000" pitchFamily="2" charset="0"/>
                <a:cs typeface="NikoshBAN" panose="02000000000000000000" pitchFamily="2" charset="0"/>
              </a:rPr>
              <a:t>শব্দের</a:t>
            </a:r>
            <a:r>
              <a:rPr lang="en-US" sz="4000" dirty="0">
                <a:ln w="19050">
                  <a:solidFill>
                    <a:schemeClr val="tx1"/>
                  </a:solidFill>
                </a:ln>
                <a:latin typeface="NikoshBAN" panose="02000000000000000000" pitchFamily="2" charset="0"/>
                <a:cs typeface="NikoshBAN" panose="02000000000000000000" pitchFamily="2" charset="0"/>
              </a:rPr>
              <a:t> </a:t>
            </a:r>
            <a:r>
              <a:rPr lang="en-US" sz="4000" dirty="0" err="1">
                <a:ln w="19050">
                  <a:solidFill>
                    <a:schemeClr val="tx1"/>
                  </a:solidFill>
                </a:ln>
                <a:latin typeface="NikoshBAN" panose="02000000000000000000" pitchFamily="2" charset="0"/>
                <a:cs typeface="NikoshBAN" panose="02000000000000000000" pitchFamily="2" charset="0"/>
              </a:rPr>
              <a:t>অর্থ</a:t>
            </a:r>
            <a:r>
              <a:rPr lang="en-US" sz="4000" dirty="0">
                <a:ln w="19050">
                  <a:solidFill>
                    <a:schemeClr val="tx1"/>
                  </a:solidFill>
                </a:ln>
                <a:latin typeface="NikoshBAN" panose="02000000000000000000" pitchFamily="2" charset="0"/>
                <a:cs typeface="NikoshBAN" panose="02000000000000000000" pitchFamily="2" charset="0"/>
              </a:rPr>
              <a:t> </a:t>
            </a:r>
            <a:r>
              <a:rPr lang="en-US" sz="4000" dirty="0" err="1">
                <a:ln w="19050">
                  <a:solidFill>
                    <a:schemeClr val="tx1"/>
                  </a:solidFill>
                </a:ln>
                <a:latin typeface="NikoshBAN" panose="02000000000000000000" pitchFamily="2" charset="0"/>
                <a:cs typeface="NikoshBAN" panose="02000000000000000000" pitchFamily="2" charset="0"/>
              </a:rPr>
              <a:t>কি</a:t>
            </a:r>
            <a:r>
              <a:rPr lang="bn-BD" sz="4000" dirty="0">
                <a:ln w="19050">
                  <a:solidFill>
                    <a:schemeClr val="tx1"/>
                  </a:solidFill>
                </a:ln>
                <a:latin typeface="NikoshBAN" panose="02000000000000000000" pitchFamily="2" charset="0"/>
                <a:cs typeface="NikoshBAN" panose="02000000000000000000" pitchFamily="2" charset="0"/>
              </a:rPr>
              <a:t> লেখ</a:t>
            </a:r>
            <a:r>
              <a:rPr lang="bn-BD" sz="4000" dirty="0" smtClean="0">
                <a:ln w="19050">
                  <a:solidFill>
                    <a:schemeClr val="tx1"/>
                  </a:solidFill>
                </a:ln>
                <a:latin typeface="NikoshBAN" panose="02000000000000000000" pitchFamily="2" charset="0"/>
                <a:cs typeface="NikoshBAN" panose="02000000000000000000" pitchFamily="2" charset="0"/>
              </a:rPr>
              <a:t>।</a:t>
            </a:r>
            <a:r>
              <a:rPr lang="en-US" sz="4000" dirty="0" smtClean="0">
                <a:ln w="19050">
                  <a:solidFill>
                    <a:schemeClr val="tx1"/>
                  </a:solidFill>
                </a:ln>
                <a:latin typeface="NikoshBAN" panose="02000000000000000000" pitchFamily="2" charset="0"/>
                <a:cs typeface="NikoshBAN" panose="02000000000000000000" pitchFamily="2" charset="0"/>
              </a:rPr>
              <a:t>?</a:t>
            </a:r>
            <a:endParaRPr lang="en-US" sz="4000" dirty="0">
              <a:ln w="19050">
                <a:solidFill>
                  <a:schemeClr val="tx1"/>
                </a:solidFill>
              </a:ln>
              <a:latin typeface="NikoshBAN" panose="02000000000000000000" pitchFamily="2" charset="0"/>
              <a:cs typeface="NikoshBAN" panose="02000000000000000000" pitchFamily="2" charset="0"/>
            </a:endParaRPr>
          </a:p>
        </p:txBody>
      </p:sp>
      <p:sp>
        <p:nvSpPr>
          <p:cNvPr id="5" name="TextBox 4"/>
          <p:cNvSpPr txBox="1"/>
          <p:nvPr/>
        </p:nvSpPr>
        <p:spPr>
          <a:xfrm>
            <a:off x="4336458" y="620385"/>
            <a:ext cx="2167374" cy="769441"/>
          </a:xfrm>
          <a:prstGeom prst="rect">
            <a:avLst/>
          </a:prstGeom>
          <a:solidFill>
            <a:srgbClr val="FFFF00"/>
          </a:solidFill>
          <a:scene3d>
            <a:camera prst="orthographicFront"/>
            <a:lightRig rig="threePt" dir="t"/>
          </a:scene3d>
          <a:sp3d>
            <a:bevelT w="152400" h="50800" prst="softRound"/>
          </a:sp3d>
        </p:spPr>
        <p:txBody>
          <a:bodyPr wrap="square" rtlCol="0">
            <a:spAutoFit/>
          </a:bodyPr>
          <a:lstStyle/>
          <a:p>
            <a:pPr lvl="0"/>
            <a:r>
              <a:rPr lang="en-US" sz="44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দলীয়</a:t>
            </a:r>
            <a:r>
              <a:rPr lang="en-US" sz="44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4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কাজ</a:t>
            </a:r>
            <a:endParaRPr lang="en-US" sz="44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1171978" y="2037513"/>
            <a:ext cx="2176530" cy="707886"/>
          </a:xfrm>
          <a:prstGeom prst="rect">
            <a:avLst/>
          </a:prstGeom>
          <a:solidFill>
            <a:schemeClr val="accent5">
              <a:lumMod val="40000"/>
              <a:lumOff val="60000"/>
            </a:schemeClr>
          </a:solidFill>
          <a:scene3d>
            <a:camera prst="orthographicFront"/>
            <a:lightRig rig="threePt" dir="t"/>
          </a:scene3d>
          <a:sp3d>
            <a:bevelT w="152400" h="50800" prst="softRound"/>
          </a:sp3d>
        </p:spPr>
        <p:txBody>
          <a:bodyPr wrap="square" rtlCol="0">
            <a:spAutoFit/>
          </a:bodyPr>
          <a:lstStyle/>
          <a:p>
            <a:pPr lvl="0"/>
            <a:r>
              <a:rPr lang="en-US" sz="40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a:t>
            </a:r>
            <a:r>
              <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১</a:t>
            </a:r>
            <a:r>
              <a:rPr lang="en-US" sz="4000" b="1" dirty="0" smtClean="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endPar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1171977" y="4162527"/>
            <a:ext cx="2176530" cy="707886"/>
          </a:xfrm>
          <a:prstGeom prst="rect">
            <a:avLst/>
          </a:prstGeom>
          <a:solidFill>
            <a:schemeClr val="accent2">
              <a:lumMod val="40000"/>
              <a:lumOff val="60000"/>
            </a:schemeClr>
          </a:solidFill>
          <a:scene3d>
            <a:camera prst="orthographicFront"/>
            <a:lightRig rig="threePt" dir="t"/>
          </a:scene3d>
          <a:sp3d>
            <a:bevelT w="152400" h="50800" prst="softRound"/>
          </a:sp3d>
        </p:spPr>
        <p:txBody>
          <a:bodyPr wrap="square" rtlCol="0">
            <a:spAutoFit/>
          </a:bodyPr>
          <a:lstStyle/>
          <a:p>
            <a:pPr lvl="0"/>
            <a:r>
              <a:rPr lang="en-US" sz="4000" b="1" dirty="0" err="1">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দল</a:t>
            </a:r>
            <a:r>
              <a:rPr lang="en-US" sz="4000" b="1" dirty="0">
                <a:solidFill>
                  <a:prstClr val="black"/>
                </a:solidFill>
                <a:latin typeface="NikoshBAN" panose="02000000000000000000" pitchFamily="2" charset="0"/>
                <a:cs typeface="NikoshBAN" panose="02000000000000000000" pitchFamily="2" charset="0"/>
              </a:rPr>
              <a:t> - </a:t>
            </a:r>
            <a:r>
              <a:rPr lang="en-US" sz="4000" b="1" dirty="0">
                <a:solidFill>
                  <a:prstClr val="black"/>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২</a:t>
            </a:r>
            <a:r>
              <a:rPr lang="en-US" sz="4000" b="1" dirty="0" smtClean="0">
                <a:solidFill>
                  <a:prstClr val="black"/>
                </a:solidFill>
                <a:latin typeface="NikoshBAN" panose="02000000000000000000" pitchFamily="2" charset="0"/>
                <a:cs typeface="NikoshBAN" panose="02000000000000000000" pitchFamily="2" charset="0"/>
              </a:rPr>
              <a:t> </a:t>
            </a:r>
            <a:endParaRPr lang="en-US" sz="4000" b="1" dirty="0">
              <a:solidFill>
                <a:prstClr val="black"/>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449815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barn(inVertical)">
                                      <p:cBhvr>
                                        <p:cTn id="11" dur="1250"/>
                                        <p:tgtEl>
                                          <p:spTgt spid="6"/>
                                        </p:tgtEl>
                                      </p:cBhvr>
                                    </p:animEffect>
                                  </p:childTnLst>
                                </p:cTn>
                              </p:par>
                            </p:childTnLst>
                          </p:cTn>
                        </p:par>
                        <p:par>
                          <p:cTn id="12" fill="hold">
                            <p:stCondLst>
                              <p:cond delay="1250"/>
                            </p:stCondLst>
                            <p:childTnLst>
                              <p:par>
                                <p:cTn id="13" presetID="22" presetClass="entr" presetSubtype="4"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125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barn(inVertical)">
                                      <p:cBhvr>
                                        <p:cTn id="20" dur="1250"/>
                                        <p:tgtEl>
                                          <p:spTgt spid="7"/>
                                        </p:tgtEl>
                                      </p:cBhvr>
                                    </p:animEffect>
                                  </p:childTnLst>
                                </p:cTn>
                              </p:par>
                              <p:par>
                                <p:cTn id="21" presetID="2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wipe(down)">
                                      <p:cBhvr>
                                        <p:cTn id="23"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97" y="0"/>
            <a:ext cx="12192000" cy="6841203"/>
          </a:xfrm>
          <a:prstGeom prst="rect">
            <a:avLst/>
          </a:prstGeom>
        </p:spPr>
      </p:pic>
      <p:sp>
        <p:nvSpPr>
          <p:cNvPr id="3" name="TextBox 2"/>
          <p:cNvSpPr txBox="1"/>
          <p:nvPr/>
        </p:nvSpPr>
        <p:spPr>
          <a:xfrm>
            <a:off x="1657937" y="2314880"/>
            <a:ext cx="7548906" cy="769441"/>
          </a:xfrm>
          <a:prstGeom prst="rect">
            <a:avLst/>
          </a:prstGeom>
          <a:noFill/>
          <a:ln w="28575">
            <a:noFill/>
          </a:ln>
          <a:effectLst/>
          <a:scene3d>
            <a:camera prst="orthographicFront">
              <a:rot lat="0" lon="0" rev="0"/>
            </a:camera>
            <a:lightRig rig="chilly" dir="t">
              <a:rot lat="0" lon="0" rev="18480000"/>
            </a:lightRig>
          </a:scene3d>
          <a:sp3d prstMaterial="clear"/>
        </p:spPr>
        <p:txBody>
          <a:bodyPr wrap="square" rtlCol="0">
            <a:spAutoFit/>
          </a:bodyPr>
          <a:lstStyle/>
          <a:p>
            <a:pPr algn="ctr"/>
            <a:r>
              <a:rPr lang="bn-BD" sz="4400" b="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নিচের </a:t>
            </a:r>
            <a:r>
              <a:rPr lang="en-US" sz="4400" b="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যুক্তবর্ণগুলো ভেঙে লিখো</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4" name="TextBox 3"/>
          <p:cNvSpPr txBox="1"/>
          <p:nvPr/>
        </p:nvSpPr>
        <p:spPr>
          <a:xfrm>
            <a:off x="4820020" y="3677444"/>
            <a:ext cx="833805" cy="769441"/>
          </a:xfrm>
          <a:prstGeom prst="rect">
            <a:avLst/>
          </a:prstGeom>
          <a:noFill/>
          <a:ln w="28575">
            <a:noFill/>
          </a:ln>
        </p:spPr>
        <p:txBody>
          <a:bodyPr wrap="square" rtlCol="0">
            <a:spAutoFit/>
          </a:bodyPr>
          <a:lstStyle/>
          <a:p>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ষ্ট</a:t>
            </a:r>
            <a:r>
              <a:rPr lang="en-US"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3201132" y="3654643"/>
            <a:ext cx="842732" cy="769441"/>
          </a:xfrm>
          <a:prstGeom prst="rect">
            <a:avLst/>
          </a:prstGeom>
          <a:noFill/>
          <a:ln w="28575">
            <a:noFill/>
          </a:ln>
        </p:spPr>
        <p:txBody>
          <a:bodyPr wrap="square" rtlCol="0">
            <a:spAutoFit/>
          </a:bodyPr>
          <a:lstStyle/>
          <a:p>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ন্ত</a:t>
            </a:r>
            <a:r>
              <a:rPr lang="bn-BD"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6" name="TextBox 5"/>
          <p:cNvSpPr txBox="1"/>
          <p:nvPr/>
        </p:nvSpPr>
        <p:spPr>
          <a:xfrm>
            <a:off x="6429981" y="3661608"/>
            <a:ext cx="885117" cy="769441"/>
          </a:xfrm>
          <a:prstGeom prst="rect">
            <a:avLst/>
          </a:prstGeom>
          <a:noFill/>
          <a:ln w="28575">
            <a:noFill/>
          </a:ln>
        </p:spPr>
        <p:txBody>
          <a:bodyPr wrap="square" rtlCol="0">
            <a:spAutoFit/>
          </a:bodyPr>
          <a:lstStyle/>
          <a:p>
            <a:r>
              <a:rPr lang="en-US" sz="4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জ্ঞ</a:t>
            </a:r>
            <a:r>
              <a:rPr lang="en-US" sz="4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endParaRPr lang="en-US" sz="4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
        <p:nvSpPr>
          <p:cNvPr id="7" name="TextBox 6"/>
          <p:cNvSpPr txBox="1"/>
          <p:nvPr/>
        </p:nvSpPr>
        <p:spPr>
          <a:xfrm>
            <a:off x="4043864" y="1106389"/>
            <a:ext cx="3271234" cy="923330"/>
          </a:xfrm>
          <a:prstGeom prst="rect">
            <a:avLst/>
          </a:prstGeom>
          <a:solidFill>
            <a:schemeClr val="accent4">
              <a:lumMod val="40000"/>
              <a:lumOff val="60000"/>
            </a:schemeClr>
          </a:solidFill>
          <a:scene3d>
            <a:camera prst="orthographicFront"/>
            <a:lightRig rig="threePt" dir="t"/>
          </a:scene3d>
          <a:sp3d>
            <a:bevelT w="165100" prst="coolSlant"/>
          </a:sp3d>
        </p:spPr>
        <p:txBody>
          <a:bodyPr wrap="square" rtlCol="0">
            <a:spAutoFit/>
          </a:bodyPr>
          <a:lstStyle/>
          <a:p>
            <a:r>
              <a:rPr lang="en-US" sz="5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জোড়ায়</a:t>
            </a:r>
            <a:r>
              <a:rPr lang="en-US" sz="5400" b="1" dirty="0"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 </a:t>
            </a:r>
            <a:r>
              <a:rPr lang="en-US" sz="5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কাজ</a:t>
            </a:r>
            <a:endParaRPr lang="en-US" sz="5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1216323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250"/>
                                        <p:tgtEl>
                                          <p:spTgt spid="4"/>
                                        </p:tgtEl>
                                      </p:cBhvr>
                                    </p:animEffect>
                                    <p:anim calcmode="lin" valueType="num">
                                      <p:cBhvr>
                                        <p:cTn id="8" dur="1250" fill="hold"/>
                                        <p:tgtEl>
                                          <p:spTgt spid="4"/>
                                        </p:tgtEl>
                                        <p:attrNameLst>
                                          <p:attrName>ppt_x</p:attrName>
                                        </p:attrNameLst>
                                      </p:cBhvr>
                                      <p:tavLst>
                                        <p:tav tm="0">
                                          <p:val>
                                            <p:strVal val="#ppt_x"/>
                                          </p:val>
                                        </p:tav>
                                        <p:tav tm="100000">
                                          <p:val>
                                            <p:strVal val="#ppt_x"/>
                                          </p:val>
                                        </p:tav>
                                      </p:tavLst>
                                    </p:anim>
                                    <p:anim calcmode="lin" valueType="num">
                                      <p:cBhvr>
                                        <p:cTn id="9" dur="125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250"/>
                            </p:stCondLst>
                            <p:childTnLst>
                              <p:par>
                                <p:cTn id="11" presetID="42" presetClass="entr" presetSubtype="0"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250"/>
                                        <p:tgtEl>
                                          <p:spTgt spid="5"/>
                                        </p:tgtEl>
                                      </p:cBhvr>
                                    </p:animEffect>
                                    <p:anim calcmode="lin" valueType="num">
                                      <p:cBhvr>
                                        <p:cTn id="14" dur="1250" fill="hold"/>
                                        <p:tgtEl>
                                          <p:spTgt spid="5"/>
                                        </p:tgtEl>
                                        <p:attrNameLst>
                                          <p:attrName>ppt_x</p:attrName>
                                        </p:attrNameLst>
                                      </p:cBhvr>
                                      <p:tavLst>
                                        <p:tav tm="0">
                                          <p:val>
                                            <p:strVal val="#ppt_x"/>
                                          </p:val>
                                        </p:tav>
                                        <p:tav tm="100000">
                                          <p:val>
                                            <p:strVal val="#ppt_x"/>
                                          </p:val>
                                        </p:tav>
                                      </p:tavLst>
                                    </p:anim>
                                    <p:anim calcmode="lin" valueType="num">
                                      <p:cBhvr>
                                        <p:cTn id="15" dur="125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500"/>
                            </p:stCondLst>
                            <p:childTnLst>
                              <p:par>
                                <p:cTn id="17" presetID="42" presetClass="entr" presetSubtype="0"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250"/>
                                        <p:tgtEl>
                                          <p:spTgt spid="6"/>
                                        </p:tgtEl>
                                      </p:cBhvr>
                                    </p:animEffect>
                                    <p:anim calcmode="lin" valueType="num">
                                      <p:cBhvr>
                                        <p:cTn id="20" dur="1250" fill="hold"/>
                                        <p:tgtEl>
                                          <p:spTgt spid="6"/>
                                        </p:tgtEl>
                                        <p:attrNameLst>
                                          <p:attrName>ppt_x</p:attrName>
                                        </p:attrNameLst>
                                      </p:cBhvr>
                                      <p:tavLst>
                                        <p:tav tm="0">
                                          <p:val>
                                            <p:strVal val="#ppt_x"/>
                                          </p:val>
                                        </p:tav>
                                        <p:tav tm="100000">
                                          <p:val>
                                            <p:strVal val="#ppt_x"/>
                                          </p:val>
                                        </p:tav>
                                      </p:tavLst>
                                    </p:anim>
                                    <p:anim calcmode="lin" valueType="num">
                                      <p:cBhvr>
                                        <p:cTn id="21" dur="125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Flowchart: Process 2"/>
          <p:cNvSpPr/>
          <p:nvPr/>
        </p:nvSpPr>
        <p:spPr>
          <a:xfrm>
            <a:off x="2930661" y="2242165"/>
            <a:ext cx="5782615" cy="496921"/>
          </a:xfrm>
          <a:prstGeom prst="flowChartProcess">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bn-IN" sz="4000" b="1" dirty="0"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নিচে </a:t>
            </a:r>
            <a:r>
              <a:rPr lang="bn-IN" sz="4000" b="1" smtClean="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প্রশ্নগুলোর উত্তর দাও</a:t>
            </a:r>
            <a:endParaRPr lang="en-US" sz="4000" b="1" dirty="0">
              <a:solidFill>
                <a:schemeClr val="tx1"/>
              </a:solidFill>
              <a:effectLst>
                <a:outerShdw blurRad="38100" dist="38100" dir="2700000" algn="tl">
                  <a:srgbClr val="000000">
                    <a:alpha val="43137"/>
                  </a:srgbClr>
                </a:outerShdw>
              </a:effectLst>
              <a:latin typeface="NikoshBAN" panose="02000000000000000000" pitchFamily="2" charset="0"/>
              <a:cs typeface="NikoshBAN" panose="02000000000000000000" pitchFamily="2" charset="0"/>
            </a:endParaRPr>
          </a:p>
        </p:txBody>
      </p:sp>
      <p:sp>
        <p:nvSpPr>
          <p:cNvPr id="5" name="TextBox 4"/>
          <p:cNvSpPr txBox="1"/>
          <p:nvPr/>
        </p:nvSpPr>
        <p:spPr>
          <a:xfrm>
            <a:off x="4750510" y="1140092"/>
            <a:ext cx="2142916" cy="923330"/>
          </a:xfrm>
          <a:prstGeom prst="rect">
            <a:avLst/>
          </a:prstGeom>
          <a:solidFill>
            <a:schemeClr val="bg2"/>
          </a:solidFill>
          <a:scene3d>
            <a:camera prst="orthographicFront"/>
            <a:lightRig rig="threePt" dir="t"/>
          </a:scene3d>
          <a:sp3d>
            <a:bevelT/>
          </a:sp3d>
        </p:spPr>
        <p:txBody>
          <a:bodyPr wrap="square" rtlCol="0">
            <a:spAutoFit/>
          </a:bodyPr>
          <a:lstStyle/>
          <a:p>
            <a:r>
              <a:rPr lang="en-US" sz="5400" b="1" dirty="0" err="1" smtClean="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rPr>
              <a:t>মূল্যায়ন</a:t>
            </a:r>
            <a:endParaRPr lang="en-US" sz="5400" b="1" dirty="0">
              <a:ln w="0"/>
              <a:effectLst>
                <a:outerShdw blurRad="38100" dist="19050" dir="2700000" algn="tl" rotWithShape="0">
                  <a:schemeClr val="dk1">
                    <a:alpha val="40000"/>
                  </a:schemeClr>
                </a:outerShdw>
              </a:effectLst>
              <a:latin typeface="NikoshBAN" panose="02000000000000000000" pitchFamily="2" charset="0"/>
              <a:cs typeface="NikoshBAN" panose="02000000000000000000" pitchFamily="2" charset="0"/>
            </a:endParaRPr>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78357" y="2917829"/>
            <a:ext cx="7494259" cy="2255553"/>
          </a:xfrm>
          <a:prstGeom prst="rect">
            <a:avLst/>
          </a:prstGeom>
        </p:spPr>
      </p:pic>
    </p:spTree>
    <p:extLst>
      <p:ext uri="{BB962C8B-B14F-4D97-AF65-F5344CB8AC3E}">
        <p14:creationId xmlns:p14="http://schemas.microsoft.com/office/powerpoint/2010/main" val="40005528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1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5" name="Picture 4"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05327" y="617334"/>
            <a:ext cx="10271580" cy="5440566"/>
          </a:xfrm>
          <a:prstGeom prst="roundRect">
            <a:avLst/>
          </a:prstGeom>
        </p:spPr>
      </p:pic>
      <p:sp>
        <p:nvSpPr>
          <p:cNvPr id="7" name="TextBox 6"/>
          <p:cNvSpPr txBox="1"/>
          <p:nvPr/>
        </p:nvSpPr>
        <p:spPr>
          <a:xfrm>
            <a:off x="3167435" y="4611350"/>
            <a:ext cx="5857129" cy="1446550"/>
          </a:xfrm>
          <a:prstGeom prst="rect">
            <a:avLst/>
          </a:prstGeom>
          <a:solidFill>
            <a:schemeClr val="accent4">
              <a:lumMod val="20000"/>
              <a:lumOff val="80000"/>
            </a:schemeClr>
          </a:solidFill>
          <a:scene3d>
            <a:camera prst="orthographicFront"/>
            <a:lightRig rig="threePt" dir="t"/>
          </a:scene3d>
          <a:sp3d>
            <a:bevelT w="114300" prst="artDeco"/>
          </a:sp3d>
        </p:spPr>
        <p:txBody>
          <a:bodyPr wrap="square" rtlCol="0">
            <a:spAutoFit/>
          </a:bodyPr>
          <a:lstStyle/>
          <a:p>
            <a:pPr lvl="0"/>
            <a:r>
              <a:rPr lang="en-US" sz="8800" dirty="0" err="1" smtClean="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rPr>
              <a:t>সবাইকে</a:t>
            </a:r>
            <a:r>
              <a:rPr lang="en-US" sz="8800" dirty="0" smtClean="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rPr>
              <a:t> </a:t>
            </a:r>
            <a:r>
              <a:rPr lang="en-US" sz="8800" dirty="0" err="1" smtClean="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rPr>
              <a:t>ধন্যবাদ</a:t>
            </a:r>
            <a:endParaRPr lang="en-US" sz="8800" dirty="0">
              <a:ln w="0"/>
              <a:solidFill>
                <a:srgbClr val="00CC66"/>
              </a:solidFill>
              <a:effectLst>
                <a:outerShdw blurRad="38100" dist="25400" dir="5400000" algn="ctr" rotWithShape="0">
                  <a:srgbClr val="6E747A">
                    <a:alpha val="43000"/>
                  </a:srgbClr>
                </a:outerShdw>
              </a:effectLst>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737358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7"/>
                                        </p:tgtEl>
                                        <p:attrNameLst>
                                          <p:attrName>style.visibility</p:attrName>
                                        </p:attrNameLst>
                                      </p:cBhvr>
                                      <p:to>
                                        <p:strVal val="visible"/>
                                      </p:to>
                                    </p:set>
                                    <p:set>
                                      <p:cBhvr>
                                        <p:cTn id="7" dur="455" fill="hold">
                                          <p:stCondLst>
                                            <p:cond delay="0"/>
                                          </p:stCondLst>
                                        </p:cTn>
                                        <p:tgtEl>
                                          <p:spTgt spid="7"/>
                                        </p:tgtEl>
                                        <p:attrNameLst>
                                          <p:attrName>style.rotation</p:attrName>
                                        </p:attrNameLst>
                                      </p:cBhvr>
                                      <p:to>
                                        <p:strVal val="-45.0"/>
                                      </p:to>
                                    </p:set>
                                    <p:anim calcmode="lin" valueType="num">
                                      <p:cBhvr>
                                        <p:cTn id="8" dur="455" fill="hold">
                                          <p:stCondLst>
                                            <p:cond delay="455"/>
                                          </p:stCondLst>
                                        </p:cTn>
                                        <p:tgtEl>
                                          <p:spTgt spid="7"/>
                                        </p:tgtEl>
                                        <p:attrNameLst>
                                          <p:attrName>style.rotation</p:attrName>
                                        </p:attrNameLst>
                                      </p:cBhvr>
                                      <p:tavLst>
                                        <p:tav tm="0">
                                          <p:val>
                                            <p:fltVal val="-45"/>
                                          </p:val>
                                        </p:tav>
                                        <p:tav tm="69900">
                                          <p:val>
                                            <p:fltVal val="45"/>
                                          </p:val>
                                        </p:tav>
                                        <p:tav tm="100000">
                                          <p:val>
                                            <p:fltVal val="0"/>
                                          </p:val>
                                        </p:tav>
                                      </p:tavLst>
                                    </p:anim>
                                    <p:anim calcmode="lin" valueType="num">
                                      <p:cBhvr>
                                        <p:cTn id="9" dur="455" fill="hold">
                                          <p:stCondLst>
                                            <p:cond delay="0"/>
                                          </p:stCondLst>
                                        </p:cTn>
                                        <p:tgtEl>
                                          <p:spTgt spid="7"/>
                                        </p:tgtEl>
                                        <p:attrNameLst>
                                          <p:attrName>ppt_y</p:attrName>
                                        </p:attrNameLst>
                                      </p:cBhvr>
                                      <p:tavLst>
                                        <p:tav tm="0">
                                          <p:val>
                                            <p:strVal val="#ppt_y-1"/>
                                          </p:val>
                                        </p:tav>
                                        <p:tav tm="100000">
                                          <p:val>
                                            <p:strVal val="#ppt_y-(0.354*#ppt_w-0.172*#ppt_h)"/>
                                          </p:val>
                                        </p:tav>
                                      </p:tavLst>
                                    </p:anim>
                                    <p:anim calcmode="lin" valueType="num">
                                      <p:cBhvr>
                                        <p:cTn id="10" dur="156" decel="50000" autoRev="1" fill="hold">
                                          <p:stCondLst>
                                            <p:cond delay="455"/>
                                          </p:stCondLst>
                                        </p:cTn>
                                        <p:tgtEl>
                                          <p:spTgt spid="7"/>
                                        </p:tgtEl>
                                        <p:attrNameLst>
                                          <p:attrName>ppt_y</p:attrName>
                                        </p:attrNameLst>
                                      </p:cBhvr>
                                      <p:tavLst>
                                        <p:tav tm="0">
                                          <p:val>
                                            <p:strVal val="#ppt_y-(0.354*#ppt_w-0.172*#ppt_h)"/>
                                          </p:val>
                                        </p:tav>
                                        <p:tav tm="100000">
                                          <p:val>
                                            <p:strVal val="#ppt_y-(0.354*#ppt_w-0.172*#ppt_h)-#ppt_h/2"/>
                                          </p:val>
                                        </p:tav>
                                      </p:tavLst>
                                    </p:anim>
                                    <p:anim calcmode="lin" valueType="num">
                                      <p:cBhvr>
                                        <p:cTn id="11" dur="136" fill="hold">
                                          <p:stCondLst>
                                            <p:cond delay="864"/>
                                          </p:stCondLst>
                                        </p:cTn>
                                        <p:tgtEl>
                                          <p:spTgt spid="7"/>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34" y="0"/>
            <a:ext cx="12087660" cy="6784848"/>
          </a:xfrm>
          <a:prstGeom prst="rect">
            <a:avLst/>
          </a:prstGeom>
        </p:spPr>
      </p:pic>
      <p:sp>
        <p:nvSpPr>
          <p:cNvPr id="4" name="Oval 3"/>
          <p:cNvSpPr/>
          <p:nvPr/>
        </p:nvSpPr>
        <p:spPr>
          <a:xfrm>
            <a:off x="3255817" y="632587"/>
            <a:ext cx="4447309" cy="1076188"/>
          </a:xfrm>
          <a:prstGeom prst="ellipse">
            <a:avLst/>
          </a:prstGeom>
          <a:ln w="28575">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t>শিক্ষক</a:t>
            </a:r>
            <a:r>
              <a:rPr lang="en-US" sz="3200" dirty="0" smtClean="0"/>
              <a:t> </a:t>
            </a:r>
            <a:r>
              <a:rPr lang="en-US" sz="3200" dirty="0" err="1" smtClean="0"/>
              <a:t>পরিচিতি</a:t>
            </a:r>
            <a:endParaRPr lang="en-US" sz="3200" dirty="0"/>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08223" y="2142203"/>
            <a:ext cx="2558311" cy="3203310"/>
          </a:xfrm>
          <a:prstGeom prst="roundRect">
            <a:avLst/>
          </a:prstGeom>
        </p:spPr>
      </p:pic>
      <p:sp>
        <p:nvSpPr>
          <p:cNvPr id="6" name="Rounded Rectangle 5"/>
          <p:cNvSpPr/>
          <p:nvPr/>
        </p:nvSpPr>
        <p:spPr>
          <a:xfrm>
            <a:off x="1947685" y="1969953"/>
            <a:ext cx="2618849" cy="3375560"/>
          </a:xfrm>
          <a:prstGeom prst="roundRect">
            <a:avLst/>
          </a:prstGeom>
          <a:noFill/>
          <a:ln w="571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 Diagonal Corner Rectangle 6"/>
          <p:cNvSpPr/>
          <p:nvPr/>
        </p:nvSpPr>
        <p:spPr>
          <a:xfrm>
            <a:off x="5805054" y="2292308"/>
            <a:ext cx="5043055" cy="3036687"/>
          </a:xfrm>
          <a:prstGeom prst="round2DiagRect">
            <a:avLst/>
          </a:prstGeom>
          <a:solidFill>
            <a:srgbClr val="FFC000"/>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p:cNvSpPr txBox="1"/>
          <p:nvPr/>
        </p:nvSpPr>
        <p:spPr>
          <a:xfrm>
            <a:off x="5881837" y="3982684"/>
            <a:ext cx="4793673" cy="677108"/>
          </a:xfrm>
          <a:prstGeom prst="rect">
            <a:avLst/>
          </a:prstGeom>
          <a:noFill/>
        </p:spPr>
        <p:txBody>
          <a:bodyPr wrap="square" rtlCol="0">
            <a:spAutoFit/>
          </a:bodyPr>
          <a:lstStyle/>
          <a:p>
            <a:pPr algn="ctr"/>
            <a:r>
              <a:rPr lang="en-US" dirty="0" err="1" smtClean="0"/>
              <a:t>বিদ্যালয়ের</a:t>
            </a:r>
            <a:r>
              <a:rPr lang="en-US" dirty="0" smtClean="0"/>
              <a:t> </a:t>
            </a:r>
            <a:r>
              <a:rPr lang="en-US" sz="2000" dirty="0" err="1" smtClean="0"/>
              <a:t>নামঃ</a:t>
            </a:r>
            <a:endParaRPr lang="en-US" sz="2000" dirty="0" smtClean="0"/>
          </a:p>
          <a:p>
            <a:pPr algn="ctr"/>
            <a:r>
              <a:rPr lang="en-US" dirty="0" smtClean="0"/>
              <a:t> </a:t>
            </a:r>
            <a:r>
              <a:rPr lang="en-US" dirty="0" err="1" smtClean="0"/>
              <a:t>আটক</a:t>
            </a:r>
            <a:r>
              <a:rPr lang="en-US" dirty="0" smtClean="0"/>
              <a:t> </a:t>
            </a:r>
            <a:r>
              <a:rPr lang="en-US" dirty="0" err="1" smtClean="0"/>
              <a:t>দামোদরকাঠী</a:t>
            </a:r>
            <a:r>
              <a:rPr lang="en-US" dirty="0" smtClean="0"/>
              <a:t> </a:t>
            </a:r>
            <a:r>
              <a:rPr lang="en-US" dirty="0" err="1" smtClean="0"/>
              <a:t>সঃ</a:t>
            </a:r>
            <a:r>
              <a:rPr lang="en-US" dirty="0" smtClean="0"/>
              <a:t> </a:t>
            </a:r>
            <a:r>
              <a:rPr lang="en-US" dirty="0" err="1" smtClean="0"/>
              <a:t>প্রাঃ</a:t>
            </a:r>
            <a:r>
              <a:rPr lang="en-US" dirty="0" smtClean="0"/>
              <a:t> </a:t>
            </a:r>
            <a:r>
              <a:rPr lang="en-US" dirty="0" err="1" smtClean="0"/>
              <a:t>বিদ্যালয়</a:t>
            </a:r>
            <a:r>
              <a:rPr lang="en-US" dirty="0" smtClean="0"/>
              <a:t>।</a:t>
            </a:r>
            <a:endParaRPr lang="en-US" dirty="0"/>
          </a:p>
        </p:txBody>
      </p:sp>
      <p:sp>
        <p:nvSpPr>
          <p:cNvPr id="9" name="TextBox 8"/>
          <p:cNvSpPr txBox="1"/>
          <p:nvPr/>
        </p:nvSpPr>
        <p:spPr>
          <a:xfrm>
            <a:off x="6096000" y="3051871"/>
            <a:ext cx="4225639" cy="523220"/>
          </a:xfrm>
          <a:prstGeom prst="rect">
            <a:avLst/>
          </a:prstGeom>
          <a:noFill/>
        </p:spPr>
        <p:txBody>
          <a:bodyPr wrap="square" rtlCol="0">
            <a:spAutoFit/>
          </a:bodyPr>
          <a:lstStyle/>
          <a:p>
            <a:r>
              <a:rPr lang="en-US" sz="2800" dirty="0" err="1" smtClean="0"/>
              <a:t>নামঃ</a:t>
            </a:r>
            <a:r>
              <a:rPr lang="en-US" sz="2800" dirty="0" smtClean="0"/>
              <a:t> </a:t>
            </a:r>
            <a:r>
              <a:rPr lang="en-US" sz="2800" dirty="0" err="1" smtClean="0"/>
              <a:t>শেখ</a:t>
            </a:r>
            <a:r>
              <a:rPr lang="en-US" sz="2800" dirty="0" smtClean="0"/>
              <a:t> </a:t>
            </a:r>
            <a:r>
              <a:rPr lang="en-US" sz="2800" dirty="0" err="1" smtClean="0"/>
              <a:t>খালিলুর</a:t>
            </a:r>
            <a:r>
              <a:rPr lang="en-US" sz="2800" dirty="0" smtClean="0"/>
              <a:t> </a:t>
            </a:r>
            <a:r>
              <a:rPr lang="en-US" sz="2800" dirty="0" err="1" smtClean="0"/>
              <a:t>রাহমান</a:t>
            </a:r>
            <a:endParaRPr lang="en-US" sz="2800" dirty="0" smtClean="0"/>
          </a:p>
        </p:txBody>
      </p:sp>
      <p:sp>
        <p:nvSpPr>
          <p:cNvPr id="10" name="TextBox 9"/>
          <p:cNvSpPr txBox="1"/>
          <p:nvPr/>
        </p:nvSpPr>
        <p:spPr>
          <a:xfrm>
            <a:off x="6613813" y="3597156"/>
            <a:ext cx="3329722" cy="461665"/>
          </a:xfrm>
          <a:prstGeom prst="rect">
            <a:avLst/>
          </a:prstGeom>
          <a:noFill/>
        </p:spPr>
        <p:txBody>
          <a:bodyPr wrap="square" rtlCol="0">
            <a:spAutoFit/>
          </a:bodyPr>
          <a:lstStyle/>
          <a:p>
            <a:r>
              <a:rPr lang="en-US" sz="2400" dirty="0" err="1" smtClean="0"/>
              <a:t>পদবীঃ</a:t>
            </a:r>
            <a:r>
              <a:rPr lang="en-US" sz="2400" dirty="0" smtClean="0"/>
              <a:t> </a:t>
            </a:r>
            <a:r>
              <a:rPr lang="en-US" sz="2400" dirty="0" err="1" smtClean="0"/>
              <a:t>সহকারী</a:t>
            </a:r>
            <a:r>
              <a:rPr lang="en-US" sz="2400" dirty="0" smtClean="0"/>
              <a:t> </a:t>
            </a:r>
            <a:r>
              <a:rPr lang="en-US" sz="2400" dirty="0" err="1" smtClean="0"/>
              <a:t>শিক্ষক</a:t>
            </a:r>
            <a:endParaRPr lang="en-US" sz="2400" dirty="0" smtClean="0"/>
          </a:p>
        </p:txBody>
      </p:sp>
    </p:spTree>
    <p:extLst>
      <p:ext uri="{BB962C8B-B14F-4D97-AF65-F5344CB8AC3E}">
        <p14:creationId xmlns:p14="http://schemas.microsoft.com/office/powerpoint/2010/main" val="2628208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heel(1)">
                                      <p:cBhvr>
                                        <p:cTn id="12" dur="20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wheel(1)">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1000"/>
                                        <p:tgtEl>
                                          <p:spTgt spid="7"/>
                                        </p:tgtEl>
                                      </p:cBhvr>
                                    </p:animEffect>
                                    <p:anim calcmode="lin" valueType="num">
                                      <p:cBhvr>
                                        <p:cTn id="23" dur="1000" fill="hold"/>
                                        <p:tgtEl>
                                          <p:spTgt spid="7"/>
                                        </p:tgtEl>
                                        <p:attrNameLst>
                                          <p:attrName>ppt_x</p:attrName>
                                        </p:attrNameLst>
                                      </p:cBhvr>
                                      <p:tavLst>
                                        <p:tav tm="0">
                                          <p:val>
                                            <p:strVal val="#ppt_x"/>
                                          </p:val>
                                        </p:tav>
                                        <p:tav tm="100000">
                                          <p:val>
                                            <p:strVal val="#ppt_x"/>
                                          </p:val>
                                        </p:tav>
                                      </p:tavLst>
                                    </p:anim>
                                    <p:anim calcmode="lin" valueType="num">
                                      <p:cBhvr>
                                        <p:cTn id="2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barn(inVertical)">
                                      <p:cBhvr>
                                        <p:cTn id="34" dur="500"/>
                                        <p:tgtEl>
                                          <p:spTgt spid="10"/>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barn(inVertical)">
                                      <p:cBhvr>
                                        <p:cTn id="3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p:bldP spid="9"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170" y="44974"/>
            <a:ext cx="12087660" cy="6784848"/>
          </a:xfrm>
          <a:prstGeom prst="rect">
            <a:avLst/>
          </a:prstGeom>
        </p:spPr>
      </p:pic>
      <p:sp>
        <p:nvSpPr>
          <p:cNvPr id="4" name="Horizontal Scroll 3"/>
          <p:cNvSpPr/>
          <p:nvPr/>
        </p:nvSpPr>
        <p:spPr>
          <a:xfrm>
            <a:off x="4065554" y="444662"/>
            <a:ext cx="3768437" cy="1468582"/>
          </a:xfrm>
          <a:prstGeom prst="horizontalScroll">
            <a:avLst/>
          </a:prstGeom>
          <a:solidFill>
            <a:schemeClr val="accent4">
              <a:lumMod val="20000"/>
              <a:lumOff val="80000"/>
            </a:schemeClr>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err="1" smtClean="0">
                <a:solidFill>
                  <a:srgbClr val="FF0000"/>
                </a:solidFill>
              </a:rPr>
              <a:t>পাঠ</a:t>
            </a:r>
            <a:r>
              <a:rPr lang="en-US" sz="3600" dirty="0" smtClean="0">
                <a:solidFill>
                  <a:srgbClr val="FF0000"/>
                </a:solidFill>
              </a:rPr>
              <a:t> </a:t>
            </a:r>
            <a:r>
              <a:rPr lang="en-US" sz="3600" dirty="0" err="1" smtClean="0">
                <a:solidFill>
                  <a:srgbClr val="FF0000"/>
                </a:solidFill>
              </a:rPr>
              <a:t>পরিচিতি</a:t>
            </a:r>
            <a:r>
              <a:rPr lang="en-US" sz="3600" dirty="0" smtClean="0">
                <a:solidFill>
                  <a:srgbClr val="FF0000"/>
                </a:solidFill>
              </a:rPr>
              <a:t> </a:t>
            </a:r>
            <a:endParaRPr lang="en-US" sz="3600" dirty="0">
              <a:solidFill>
                <a:srgbClr val="FF0000"/>
              </a:solidFill>
            </a:endParaRPr>
          </a:p>
        </p:txBody>
      </p:sp>
      <p:sp>
        <p:nvSpPr>
          <p:cNvPr id="5" name="Round Diagonal Corner Rectangle 4"/>
          <p:cNvSpPr/>
          <p:nvPr/>
        </p:nvSpPr>
        <p:spPr>
          <a:xfrm>
            <a:off x="4495721" y="1930041"/>
            <a:ext cx="6676540" cy="3910025"/>
          </a:xfrm>
          <a:prstGeom prst="round2DiagRect">
            <a:avLst/>
          </a:prstGeom>
          <a:solidFill>
            <a:schemeClr val="accent6"/>
          </a:solidFill>
          <a:ln w="3810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buNone/>
            </a:pP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বিষয়ঃ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বাংলা</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endPar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endParaRPr>
          </a:p>
          <a:p>
            <a:pPr algn="ctr">
              <a:buNone/>
            </a:pPr>
            <a:r>
              <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rPr>
              <a:t>শ্রেণিঃ</a:t>
            </a:r>
            <a:r>
              <a:rPr lang="en-US" sz="4000" dirty="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চতুর্থ</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endParaRPr lang="bn-BD" sz="4000" dirty="0">
              <a:ln w="0"/>
              <a:effectLst>
                <a:outerShdw blurRad="38100" dist="19050" dir="2700000" algn="tl" rotWithShape="0">
                  <a:schemeClr val="dk1">
                    <a:alpha val="40000"/>
                  </a:schemeClr>
                </a:outerShdw>
              </a:effectLst>
              <a:latin typeface="RinkiyMJ" pitchFamily="2" charset="0"/>
              <a:cs typeface="NikoshBAN" pitchFamily="2" charset="0"/>
            </a:endParaRPr>
          </a:p>
          <a:p>
            <a:pPr lvl="0" algn="ctr"/>
            <a:r>
              <a:rPr lang="bn-BD" sz="4000" dirty="0" smtClean="0">
                <a:ln w="0"/>
                <a:effectLst>
                  <a:outerShdw blurRad="38100" dist="19050" dir="2700000" algn="tl" rotWithShape="0">
                    <a:schemeClr val="dk1">
                      <a:alpha val="40000"/>
                    </a:schemeClr>
                  </a:outerShdw>
                </a:effectLst>
                <a:latin typeface="RinkiyMJ" pitchFamily="2" charset="0"/>
                <a:cs typeface="NikoshBAN" pitchFamily="2" charset="0"/>
              </a:rPr>
              <a:t>পা</a:t>
            </a:r>
            <a:r>
              <a:rPr lang="bn-IN" sz="4000" dirty="0">
                <a:ln w="0"/>
                <a:effectLst>
                  <a:outerShdw blurRad="38100" dist="19050" dir="2700000" algn="tl" rotWithShape="0">
                    <a:schemeClr val="dk1">
                      <a:alpha val="40000"/>
                    </a:schemeClr>
                  </a:outerShdw>
                </a:effectLst>
                <a:latin typeface="RinkiyMJ" pitchFamily="2" charset="0"/>
                <a:cs typeface="NikoshBAN" pitchFamily="2" charset="0"/>
              </a:rPr>
              <a:t>ঠের </a:t>
            </a:r>
            <a:r>
              <a:rPr lang="bn-IN" sz="4000" dirty="0" smtClean="0">
                <a:ln w="0"/>
                <a:effectLst>
                  <a:outerShdw blurRad="38100" dist="19050" dir="2700000" algn="tl" rotWithShape="0">
                    <a:schemeClr val="dk1">
                      <a:alpha val="40000"/>
                    </a:schemeClr>
                  </a:outerShdw>
                </a:effectLst>
                <a:latin typeface="RinkiyMJ" pitchFamily="2" charset="0"/>
                <a:cs typeface="NikoshBAN" pitchFamily="2" charset="0"/>
              </a:rPr>
              <a:t>বিষয়ঃ</a:t>
            </a:r>
            <a:r>
              <a:rPr lang="en-US" sz="4000" dirty="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বাঘখেকো</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শিয়ালের</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ছানা</a:t>
            </a:r>
            <a:r>
              <a:rPr lang="en-US" sz="4000" b="1" dirty="0" smtClean="0">
                <a:solidFill>
                  <a:schemeClr val="bg1"/>
                </a:solidFill>
                <a:latin typeface="NikoshBAN" panose="02000000000000000000" pitchFamily="2" charset="0"/>
                <a:cs typeface="NikoshBAN" panose="02000000000000000000" pitchFamily="2" charset="0"/>
              </a:rPr>
              <a:t> </a:t>
            </a:r>
            <a:endParaRPr lang="en-US" sz="4000" dirty="0">
              <a:ln w="0"/>
              <a:effectLst>
                <a:outerShdw blurRad="38100" dist="19050" dir="2700000" algn="tl" rotWithShape="0">
                  <a:schemeClr val="dk1">
                    <a:alpha val="40000"/>
                  </a:schemeClr>
                </a:outerShdw>
              </a:effectLst>
              <a:latin typeface="RinkiyMJ" pitchFamily="2" charset="0"/>
              <a:cs typeface="NikoshBAN" pitchFamily="2" charset="0"/>
            </a:endParaRPr>
          </a:p>
          <a:p>
            <a:pPr algn="ctr">
              <a:buNone/>
            </a:pP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err="1" smtClean="0">
                <a:ln w="0"/>
                <a:effectLst>
                  <a:outerShdw blurRad="38100" dist="19050" dir="2700000" algn="tl" rotWithShape="0">
                    <a:schemeClr val="dk1">
                      <a:alpha val="40000"/>
                    </a:schemeClr>
                  </a:outerShdw>
                </a:effectLst>
                <a:latin typeface="RinkiyMJ" pitchFamily="2" charset="0"/>
                <a:cs typeface="NikoshBAN" pitchFamily="2" charset="0"/>
              </a:rPr>
              <a:t>অধ্যায়ঃ</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 </a:t>
            </a:r>
            <a:r>
              <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rPr>
              <a:t>11</a:t>
            </a:r>
            <a:endParaRPr lang="en-US" sz="4000" dirty="0" smtClean="0">
              <a:ln w="0"/>
              <a:effectLst>
                <a:outerShdw blurRad="38100" dist="19050" dir="2700000" algn="tl" rotWithShape="0">
                  <a:schemeClr val="dk1">
                    <a:alpha val="40000"/>
                  </a:schemeClr>
                </a:outerShdw>
              </a:effectLst>
              <a:latin typeface="RinkiyMJ" pitchFamily="2" charset="0"/>
              <a:cs typeface="NikoshBAN" pitchFamily="2" charset="0"/>
            </a:endParaRPr>
          </a:p>
        </p:txBody>
      </p:sp>
      <p:pic>
        <p:nvPicPr>
          <p:cNvPr id="7" name="Picture 6" descr="Screen Clippi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51865" y="1930041"/>
            <a:ext cx="3003294" cy="4021955"/>
          </a:xfrm>
          <a:prstGeom prst="rect">
            <a:avLst/>
          </a:prstGeom>
        </p:spPr>
      </p:pic>
    </p:spTree>
    <p:extLst>
      <p:ext uri="{BB962C8B-B14F-4D97-AF65-F5344CB8AC3E}">
        <p14:creationId xmlns:p14="http://schemas.microsoft.com/office/powerpoint/2010/main" val="4210017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20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circle(in)">
                                      <p:cBhvr>
                                        <p:cTn id="1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Pentagon 2"/>
          <p:cNvSpPr/>
          <p:nvPr/>
        </p:nvSpPr>
        <p:spPr>
          <a:xfrm>
            <a:off x="1197653" y="1713425"/>
            <a:ext cx="1353969" cy="609600"/>
          </a:xfrm>
          <a:prstGeom prst="homePlate">
            <a:avLst/>
          </a:prstGeom>
          <a:noFill/>
          <a:ln w="9525"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w="1905"/>
                <a:effectLst>
                  <a:innerShdw blurRad="69850" dist="43180" dir="5400000">
                    <a:srgbClr val="000000">
                      <a:alpha val="65000"/>
                    </a:srgbClr>
                  </a:innerShdw>
                </a:effectLst>
                <a:uLnTx/>
                <a:uFillTx/>
                <a:latin typeface="NikoshBAN" pitchFamily="2" charset="0"/>
                <a:ea typeface="+mn-ea"/>
                <a:cs typeface="NikoshBAN" pitchFamily="2" charset="0"/>
              </a:rPr>
              <a:t>শোনা</a:t>
            </a:r>
            <a:r>
              <a:rPr kumimoji="0" lang="en-US" sz="3600" b="1" i="0" u="none" strike="noStrike" kern="0" cap="none" spc="0" normalizeH="0" baseline="0" noProof="0" dirty="0">
                <a:ln w="1905"/>
                <a:effectLst>
                  <a:innerShdw blurRad="69850" dist="43180" dir="5400000">
                    <a:srgbClr val="000000">
                      <a:alpha val="65000"/>
                    </a:srgbClr>
                  </a:innerShdw>
                </a:effectLst>
                <a:uLnTx/>
                <a:uFillTx/>
                <a:latin typeface="NikoshBAN" pitchFamily="2" charset="0"/>
                <a:ea typeface="+mn-ea"/>
                <a:cs typeface="NikoshBAN" pitchFamily="2" charset="0"/>
              </a:rPr>
              <a:t> </a:t>
            </a:r>
          </a:p>
        </p:txBody>
      </p:sp>
      <p:sp>
        <p:nvSpPr>
          <p:cNvPr id="4" name="Rectangle 3"/>
          <p:cNvSpPr/>
          <p:nvPr/>
        </p:nvSpPr>
        <p:spPr>
          <a:xfrm>
            <a:off x="2595139" y="1643956"/>
            <a:ext cx="7313612" cy="685800"/>
          </a:xfrm>
          <a:prstGeom prst="rect">
            <a:avLst/>
          </a:prstGeom>
          <a:noFill/>
          <a:ln w="9525" cap="flat" cmpd="sng" algn="ctr">
            <a:noFill/>
            <a:prstDash val="solid"/>
          </a:ln>
          <a:effectLst>
            <a:outerShdw blurRad="40000" dist="20000" dir="5400000" rotWithShape="0">
              <a:srgbClr val="000000">
                <a:alpha val="38000"/>
              </a:srgbClr>
            </a:outerShdw>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3600" b="1" kern="0" smtClean="0">
                <a:latin typeface="NikoshBAN" panose="02000000000000000000" pitchFamily="2" charset="0"/>
                <a:cs typeface="NikoshBAN" panose="02000000000000000000" pitchFamily="2" charset="0"/>
              </a:rPr>
              <a:t>৩.১.২-</a:t>
            </a:r>
            <a:r>
              <a:rPr kumimoji="0" lang="bn-BD"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বর্ণনা </a:t>
            </a:r>
            <a:r>
              <a:rPr kumimoji="0" lang="en-US" sz="3600" b="1" i="0" u="none" strike="noStrike" kern="0" cap="none" spc="0" normalizeH="0" baseline="0" noProof="0" err="1">
                <a:ln>
                  <a:noFill/>
                </a:ln>
                <a:uLnTx/>
                <a:uFillTx/>
                <a:latin typeface="NikoshBAN" panose="02000000000000000000" pitchFamily="2" charset="0"/>
                <a:ea typeface="+mn-ea"/>
                <a:cs typeface="NikoshBAN" panose="02000000000000000000" pitchFamily="2" charset="0"/>
              </a:rPr>
              <a:t>শুনে</a:t>
            </a:r>
            <a:r>
              <a:rPr kumimoji="0" lang="en-US" sz="3600" b="1" i="0" u="none" strike="noStrike" kern="0" cap="none" spc="0" normalizeH="0" baseline="0" noProof="0">
                <a:ln>
                  <a:noFill/>
                </a:ln>
                <a:uLnTx/>
                <a:uFillTx/>
                <a:latin typeface="NikoshBAN" panose="02000000000000000000" pitchFamily="2" charset="0"/>
                <a:ea typeface="+mn-ea"/>
                <a:cs typeface="NikoshBAN" panose="02000000000000000000" pitchFamily="2" charset="0"/>
              </a:rPr>
              <a:t> </a:t>
            </a:r>
            <a:r>
              <a:rPr lang="en-US" sz="3600" b="1" kern="0" smtClean="0">
                <a:latin typeface="NikoshBAN" panose="02000000000000000000" pitchFamily="2" charset="0"/>
                <a:cs typeface="NikoshBAN" panose="02000000000000000000" pitchFamily="2" charset="0"/>
              </a:rPr>
              <a:t>বুঝতে পারবে</a:t>
            </a:r>
            <a:r>
              <a:rPr kumimoji="0" lang="bn-BD"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a:t>
            </a:r>
            <a:r>
              <a:rPr kumimoji="0" lang="en-US"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 </a:t>
            </a:r>
            <a:endParaRPr kumimoji="0" lang="en-US" sz="3600" b="1" i="0" u="none" strike="noStrike" kern="0" cap="none" spc="0" normalizeH="0" baseline="0" noProof="0" dirty="0">
              <a:ln>
                <a:noFill/>
              </a:ln>
              <a:uLnTx/>
              <a:uFillTx/>
              <a:latin typeface="Calibri"/>
              <a:ea typeface="+mn-ea"/>
            </a:endParaRPr>
          </a:p>
        </p:txBody>
      </p:sp>
      <p:sp>
        <p:nvSpPr>
          <p:cNvPr id="5" name="Pentagon 2">
            <a:extLst>
              <a:ext uri="{FF2B5EF4-FFF2-40B4-BE49-F238E27FC236}">
                <a16:creationId xmlns="" xmlns:a16="http://schemas.microsoft.com/office/drawing/2014/main" id="{E9390AE8-01F9-4E27-9BDD-4E679597E306}"/>
              </a:ext>
            </a:extLst>
          </p:cNvPr>
          <p:cNvSpPr/>
          <p:nvPr/>
        </p:nvSpPr>
        <p:spPr>
          <a:xfrm>
            <a:off x="1197653" y="2519479"/>
            <a:ext cx="1066799" cy="609600"/>
          </a:xfrm>
          <a:prstGeom prst="homePlate">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itchFamily="2" charset="0"/>
                <a:ea typeface="+mn-ea"/>
                <a:cs typeface="NikoshBAN" pitchFamily="2" charset="0"/>
              </a:rPr>
              <a:t>বলা</a:t>
            </a:r>
            <a:r>
              <a:rPr kumimoji="0" lang="en-US" sz="3600" b="0" i="0" u="none" strike="noStrike" kern="0" cap="none" spc="0" normalizeH="0" baseline="0" noProof="0" dirty="0">
                <a:ln>
                  <a:noFill/>
                </a:ln>
                <a:effectLst/>
                <a:uLnTx/>
                <a:uFillTx/>
                <a:latin typeface="NikoshBAN" pitchFamily="2" charset="0"/>
                <a:ea typeface="+mn-ea"/>
                <a:cs typeface="NikoshBAN" pitchFamily="2" charset="0"/>
              </a:rPr>
              <a:t> </a:t>
            </a:r>
          </a:p>
        </p:txBody>
      </p:sp>
      <p:sp>
        <p:nvSpPr>
          <p:cNvPr id="6" name="TextBox 5">
            <a:extLst>
              <a:ext uri="{FF2B5EF4-FFF2-40B4-BE49-F238E27FC236}">
                <a16:creationId xmlns="" xmlns:a16="http://schemas.microsoft.com/office/drawing/2014/main" id="{92D6EAEA-F660-415D-8573-549AC0F83DAB}"/>
              </a:ext>
            </a:extLst>
          </p:cNvPr>
          <p:cNvSpPr txBox="1"/>
          <p:nvPr/>
        </p:nvSpPr>
        <p:spPr>
          <a:xfrm>
            <a:off x="2595139" y="2405600"/>
            <a:ext cx="8937425" cy="1200329"/>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b="1" kern="0" dirty="0" smtClean="0">
                <a:latin typeface="NikoshBAN" pitchFamily="2" charset="0"/>
                <a:cs typeface="NikoshBAN" pitchFamily="2" charset="0"/>
              </a:rPr>
              <a:t>১.১.১- </a:t>
            </a:r>
            <a:r>
              <a:rPr lang="en-US" sz="3600" b="1" kern="0" dirty="0" err="1" smtClean="0">
                <a:latin typeface="NikoshBAN" pitchFamily="2" charset="0"/>
                <a:cs typeface="NikoshBAN" pitchFamily="2" charset="0"/>
              </a:rPr>
              <a:t>যুক্তবর্ণ</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সহযোগে</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তৈরি</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শব্দ</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স্পষ্ট</a:t>
            </a:r>
            <a:r>
              <a:rPr lang="en-US" sz="3600" b="1" kern="0" dirty="0" smtClean="0">
                <a:latin typeface="NikoshBAN" pitchFamily="2" charset="0"/>
                <a:cs typeface="NikoshBAN" pitchFamily="2" charset="0"/>
              </a:rPr>
              <a:t> ও </a:t>
            </a:r>
            <a:r>
              <a:rPr lang="en-US" sz="3600" b="1" kern="0" dirty="0" err="1" smtClean="0">
                <a:latin typeface="NikoshBAN" pitchFamily="2" charset="0"/>
                <a:cs typeface="NikoshBAN" pitchFamily="2" charset="0"/>
              </a:rPr>
              <a:t>শুদ্ধভাবে</a:t>
            </a:r>
            <a:r>
              <a:rPr lang="en-US" sz="3600" b="1" kern="0" dirty="0" smtClean="0">
                <a:latin typeface="NikoshBAN" pitchFamily="2" charset="0"/>
                <a:cs typeface="NikoshBAN" pitchFamily="2" charset="0"/>
              </a:rPr>
              <a:t> </a:t>
            </a:r>
            <a:r>
              <a:rPr lang="en-US" sz="3600" b="1" kern="0" dirty="0" err="1" smtClean="0">
                <a:latin typeface="NikoshBAN" pitchFamily="2" charset="0"/>
                <a:cs typeface="NikoshBAN" pitchFamily="2" charset="0"/>
              </a:rPr>
              <a:t>বলতে</a:t>
            </a:r>
            <a:r>
              <a:rPr kumimoji="0" lang="en-US" sz="3600" b="1" i="0" u="none" kern="0" cap="none" spc="0" normalizeH="0" baseline="0" noProof="0" dirty="0" smtClean="0">
                <a:ln>
                  <a:noFill/>
                </a:ln>
                <a:uLnTx/>
                <a:uFillTx/>
                <a:latin typeface="NikoshBAN" pitchFamily="2" charset="0"/>
                <a:ea typeface="+mn-ea"/>
                <a:cs typeface="NikoshBAN" pitchFamily="2" charset="0"/>
              </a:rPr>
              <a:t> </a:t>
            </a:r>
            <a:r>
              <a:rPr kumimoji="0" lang="en-US" sz="3600" b="1" i="0" u="none" kern="0" cap="none" spc="0" normalizeH="0" baseline="0" noProof="0" dirty="0" err="1">
                <a:ln>
                  <a:noFill/>
                </a:ln>
                <a:uLnTx/>
                <a:uFillTx/>
                <a:latin typeface="NikoshBAN" pitchFamily="2" charset="0"/>
                <a:ea typeface="+mn-ea"/>
                <a:cs typeface="NikoshBAN" pitchFamily="2" charset="0"/>
              </a:rPr>
              <a:t>পারবে</a:t>
            </a:r>
            <a:r>
              <a:rPr kumimoji="0" lang="en-US" sz="3600" b="1" i="0" u="none" kern="0" cap="none" spc="0" normalizeH="0" baseline="0" noProof="0" dirty="0">
                <a:ln>
                  <a:noFill/>
                </a:ln>
                <a:uLnTx/>
                <a:uFillTx/>
                <a:latin typeface="NikoshBAN" pitchFamily="2" charset="0"/>
                <a:ea typeface="+mn-ea"/>
                <a:cs typeface="NikoshBAN" pitchFamily="2" charset="0"/>
              </a:rPr>
              <a:t> ।  </a:t>
            </a:r>
          </a:p>
        </p:txBody>
      </p:sp>
      <p:sp>
        <p:nvSpPr>
          <p:cNvPr id="7" name="Pentagon 2">
            <a:extLst>
              <a:ext uri="{FF2B5EF4-FFF2-40B4-BE49-F238E27FC236}">
                <a16:creationId xmlns="" xmlns:a16="http://schemas.microsoft.com/office/drawing/2014/main" id="{16DBEEDD-6EE8-41FD-B970-9926017E9CDE}"/>
              </a:ext>
            </a:extLst>
          </p:cNvPr>
          <p:cNvSpPr/>
          <p:nvPr/>
        </p:nvSpPr>
        <p:spPr>
          <a:xfrm>
            <a:off x="1197652" y="3605929"/>
            <a:ext cx="1066800" cy="609600"/>
          </a:xfrm>
          <a:prstGeom prst="homePlate">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itchFamily="2" charset="0"/>
                <a:ea typeface="+mn-ea"/>
                <a:cs typeface="NikoshBAN" pitchFamily="2" charset="0"/>
              </a:rPr>
              <a:t>পড়া</a:t>
            </a:r>
            <a:r>
              <a:rPr kumimoji="0" lang="en-US" sz="3600" b="1" i="0" u="none" strike="noStrike" kern="0" cap="none" spc="0" normalizeH="0" baseline="0" noProof="0" dirty="0">
                <a:ln>
                  <a:noFill/>
                </a:ln>
                <a:effectLst>
                  <a:outerShdw blurRad="38100" dist="38100" dir="2700000" algn="tl">
                    <a:srgbClr val="000000">
                      <a:alpha val="43137"/>
                    </a:srgbClr>
                  </a:outerShdw>
                </a:effectLst>
                <a:uLnTx/>
                <a:uFillTx/>
                <a:latin typeface="NikoshBAN" pitchFamily="2" charset="0"/>
                <a:ea typeface="+mn-ea"/>
                <a:cs typeface="NikoshBAN" pitchFamily="2" charset="0"/>
              </a:rPr>
              <a:t> </a:t>
            </a:r>
          </a:p>
        </p:txBody>
      </p:sp>
      <p:sp>
        <p:nvSpPr>
          <p:cNvPr id="8" name="Rectangle 7"/>
          <p:cNvSpPr/>
          <p:nvPr/>
        </p:nvSpPr>
        <p:spPr>
          <a:xfrm>
            <a:off x="2595139" y="3681773"/>
            <a:ext cx="7315200" cy="972908"/>
          </a:xfrm>
          <a:prstGeom prst="rect">
            <a:avLst/>
          </a:prstGeom>
          <a:no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bn-BD"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১.</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৩</a:t>
            </a:r>
            <a:r>
              <a:rPr kumimoji="0" lang="bn-BD" sz="3600" b="1" i="0" u="none" strike="noStrike" kern="0" cap="none" spc="0" normalizeH="0" baseline="0" noProof="0">
                <a:ln>
                  <a:noFill/>
                </a:ln>
                <a:uLnTx/>
                <a:uFillTx/>
                <a:latin typeface="NikoshBAN" panose="02000000000000000000" pitchFamily="2" charset="0"/>
                <a:ea typeface="+mn-ea"/>
                <a:cs typeface="NikoshBAN" panose="02000000000000000000" pitchFamily="2" charset="0"/>
              </a:rPr>
              <a:t>.</a:t>
            </a:r>
            <a:r>
              <a:rPr kumimoji="0" lang="en-US"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১-</a:t>
            </a:r>
            <a:r>
              <a:rPr kumimoji="0" lang="bn-BD" sz="3600" b="1" i="0" u="none" strike="noStrike" kern="0" cap="none" spc="0" normalizeH="0" baseline="0" noProof="0" smtClean="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পাঠে</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ব্যবহৃত</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যুক্তব্যঞ্জন</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সংবলিত</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শব্দ</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শুদ্ধ</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uLnTx/>
                <a:uFillTx/>
                <a:latin typeface="NikoshBAN" panose="02000000000000000000" pitchFamily="2" charset="0"/>
                <a:ea typeface="+mn-ea"/>
                <a:cs typeface="NikoshBAN" panose="02000000000000000000" pitchFamily="2" charset="0"/>
              </a:rPr>
              <a:t>উচ্চারণে</a:t>
            </a:r>
            <a:r>
              <a:rPr kumimoji="0" lang="en-US"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 </a:t>
            </a:r>
            <a:r>
              <a:rPr kumimoji="0" lang="bn-BD" sz="3600" b="1" i="0" u="none" strike="noStrike" kern="0" cap="none" spc="0" normalizeH="0" baseline="0" noProof="0" dirty="0">
                <a:ln>
                  <a:noFill/>
                </a:ln>
                <a:uLnTx/>
                <a:uFillTx/>
                <a:latin typeface="NikoshBAN" panose="02000000000000000000" pitchFamily="2" charset="0"/>
                <a:ea typeface="+mn-ea"/>
                <a:cs typeface="NikoshBAN" panose="02000000000000000000" pitchFamily="2" charset="0"/>
              </a:rPr>
              <a:t>পড়তে পারবে।</a:t>
            </a:r>
          </a:p>
        </p:txBody>
      </p:sp>
      <p:sp>
        <p:nvSpPr>
          <p:cNvPr id="9" name="Pentagon 8"/>
          <p:cNvSpPr/>
          <p:nvPr/>
        </p:nvSpPr>
        <p:spPr>
          <a:xfrm>
            <a:off x="1197652" y="4736433"/>
            <a:ext cx="1066800" cy="762000"/>
          </a:xfrm>
          <a:prstGeom prst="homePlate">
            <a:avLst/>
          </a:prstGeom>
          <a:noFill/>
          <a:ln w="25400" cap="flat" cmpd="sng" algn="ctr">
            <a:noFill/>
            <a:prstDash val="solid"/>
          </a:ln>
          <a:effectLst/>
          <a:scene3d>
            <a:camera prst="orthographicFront"/>
            <a:lightRig rig="threePt" dir="t"/>
          </a:scene3d>
          <a:sp3d>
            <a:bevelT/>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itchFamily="2" charset="0"/>
                <a:ea typeface="+mn-ea"/>
                <a:cs typeface="NikoshBAN" pitchFamily="2" charset="0"/>
              </a:rPr>
              <a:t>লেখা</a:t>
            </a:r>
            <a:r>
              <a:rPr kumimoji="0" lang="en-US" sz="3600" b="0" i="0" u="none" strike="noStrike" kern="0" cap="none" spc="0" normalizeH="0" baseline="0" noProof="0" dirty="0">
                <a:ln>
                  <a:noFill/>
                </a:ln>
                <a:effectLst/>
                <a:uLnTx/>
                <a:uFillTx/>
                <a:latin typeface="NikoshBAN" pitchFamily="2" charset="0"/>
                <a:ea typeface="+mn-ea"/>
                <a:cs typeface="NikoshBAN" pitchFamily="2" charset="0"/>
              </a:rPr>
              <a:t> </a:t>
            </a:r>
          </a:p>
        </p:txBody>
      </p:sp>
      <p:sp>
        <p:nvSpPr>
          <p:cNvPr id="10" name="Rectangle 9"/>
          <p:cNvSpPr/>
          <p:nvPr/>
        </p:nvSpPr>
        <p:spPr>
          <a:xfrm>
            <a:off x="2595139" y="4879243"/>
            <a:ext cx="7313612" cy="914400"/>
          </a:xfrm>
          <a:prstGeom prst="rect">
            <a:avLst/>
          </a:prstGeom>
          <a:noFill/>
          <a:ln w="25400" cap="flat" cmpd="sng" algn="ctr">
            <a:noFill/>
            <a:prstDash val="solid"/>
          </a:ln>
          <a:effectLst/>
          <a:scene3d>
            <a:camera prst="orthographicFront"/>
            <a:lightRig rig="threePt" dir="t"/>
          </a:scene3d>
          <a:sp3d>
            <a:bevelT/>
          </a:sp3d>
        </p:spPr>
        <p:txBody>
          <a:bodyPr rtlCol="0" anchor="ctr"/>
          <a:lstStyle/>
          <a:p>
            <a:pPr marL="0" marR="0" lvl="0" indent="0" defTabSz="914400" eaLnBrk="1" fontAlgn="auto" latinLnBrk="0" hangingPunct="1">
              <a:lnSpc>
                <a:spcPct val="100000"/>
              </a:lnSpc>
              <a:spcBef>
                <a:spcPts val="0"/>
              </a:spcBef>
              <a:spcAft>
                <a:spcPts val="0"/>
              </a:spcAft>
              <a:buClrTx/>
              <a:buSzTx/>
              <a:buFontTx/>
              <a:buNone/>
              <a:tabLst/>
              <a:defRPr/>
            </a:pP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১.৪.১-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যুক্তবর্ণ</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ভেঙে</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লিখতে</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 </a:t>
            </a:r>
            <a:r>
              <a:rPr lang="en-US" sz="3600" b="1" kern="0" dirty="0" err="1"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পারবে</a:t>
            </a: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a:t>
            </a:r>
          </a:p>
          <a:p>
            <a:pPr marL="0" marR="0" lvl="0" indent="0" defTabSz="914400" eaLnBrk="1" fontAlgn="auto" latinLnBrk="0" hangingPunct="1">
              <a:lnSpc>
                <a:spcPct val="100000"/>
              </a:lnSpc>
              <a:spcBef>
                <a:spcPts val="0"/>
              </a:spcBef>
              <a:spcAft>
                <a:spcPts val="0"/>
              </a:spcAft>
              <a:buClrTx/>
              <a:buSzTx/>
              <a:buFontTx/>
              <a:buNone/>
              <a:tabLst/>
              <a:defRPr/>
            </a:pPr>
            <a:r>
              <a:rPr lang="en-US" sz="3600" b="1" kern="0" dirty="0" smtClean="0">
                <a:effectLst>
                  <a:outerShdw blurRad="38100" dist="38100" dir="2700000" algn="tl">
                    <a:srgbClr val="000000">
                      <a:alpha val="43137"/>
                    </a:srgbClr>
                  </a:outerShdw>
                </a:effectLst>
                <a:latin typeface="NikoshBAN" panose="02000000000000000000" pitchFamily="2" charset="0"/>
                <a:cs typeface="NikoshBAN" panose="02000000000000000000" pitchFamily="2" charset="0"/>
              </a:rPr>
              <a:t>২.৩.১২-</a:t>
            </a:r>
            <a:r>
              <a:rPr kumimoji="0" lang="en-US" sz="3600" b="1" i="0" u="none" strike="noStrike" kern="0" cap="none" spc="0" normalizeH="0" baseline="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পাঠ</a:t>
            </a:r>
            <a:r>
              <a:rPr kumimoji="0" lang="en-US" sz="3600" b="1" i="0" u="none" strike="noStrike" kern="0" cap="none" spc="0" normalizeH="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সংশ্লিষ্ট</a:t>
            </a:r>
            <a:r>
              <a:rPr kumimoji="0" lang="en-US" sz="3600" b="1" i="0" u="none" strike="noStrike" kern="0" cap="none" spc="0" normalizeH="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প্রশ্নের</a:t>
            </a:r>
            <a:r>
              <a:rPr kumimoji="0" lang="en-US" sz="3600" b="1" i="0" u="none" strike="noStrike" kern="0" cap="none" spc="0" normalizeH="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noProof="0" dirty="0" err="1"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উত্তর</a:t>
            </a:r>
            <a:r>
              <a:rPr kumimoji="0" lang="en-US" sz="3600" b="1" i="0" u="none" strike="noStrike" kern="0" cap="none" spc="0" normalizeH="0" baseline="0" noProof="0" dirty="0" smtClean="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লিখতে</a:t>
            </a:r>
            <a:r>
              <a:rPr kumimoji="0" lang="en-US" sz="3600" b="1" i="0" u="none" strike="noStrike" kern="0" cap="none" spc="0" normalizeH="0" baseline="0" noProof="0" dirty="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a:t>
            </a:r>
            <a:r>
              <a:rPr kumimoji="0" lang="en-US" sz="3600" b="1" i="0" u="none" strike="noStrike" kern="0" cap="none" spc="0" normalizeH="0" baseline="0" noProof="0" dirty="0" err="1">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পারবে</a:t>
            </a:r>
            <a:r>
              <a:rPr kumimoji="0" lang="en-US" sz="3600" b="1" i="0" u="none" strike="noStrike" kern="0" cap="none" spc="0" normalizeH="0" baseline="0" noProof="0" dirty="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rPr>
              <a:t> । </a:t>
            </a:r>
            <a:endParaRPr kumimoji="0" lang="bn-BD" sz="3600" b="1" i="0" u="none" strike="noStrike" kern="0" cap="none" spc="0" normalizeH="0" baseline="0" noProof="0" dirty="0">
              <a:ln>
                <a:noFill/>
              </a:ln>
              <a:effectLst>
                <a:outerShdw blurRad="38100" dist="38100" dir="2700000" algn="tl">
                  <a:srgbClr val="000000">
                    <a:alpha val="43137"/>
                  </a:srgbClr>
                </a:outerShdw>
              </a:effectLst>
              <a:uLnTx/>
              <a:uFillTx/>
              <a:latin typeface="NikoshBAN" panose="02000000000000000000" pitchFamily="2" charset="0"/>
              <a:ea typeface="+mn-ea"/>
              <a:cs typeface="NikoshBAN" panose="02000000000000000000" pitchFamily="2" charset="0"/>
            </a:endParaRPr>
          </a:p>
        </p:txBody>
      </p:sp>
      <p:sp>
        <p:nvSpPr>
          <p:cNvPr id="11" name="TextBox 10"/>
          <p:cNvSpPr txBox="1"/>
          <p:nvPr/>
        </p:nvSpPr>
        <p:spPr>
          <a:xfrm>
            <a:off x="4810049" y="588397"/>
            <a:ext cx="2253802" cy="830997"/>
          </a:xfrm>
          <a:prstGeom prst="rect">
            <a:avLst/>
          </a:prstGeom>
          <a:solidFill>
            <a:srgbClr val="CCFF99"/>
          </a:solidFill>
          <a:ln>
            <a:noFill/>
          </a:ln>
          <a:scene3d>
            <a:camera prst="orthographicFront"/>
            <a:lightRig rig="threePt" dir="t"/>
          </a:scene3d>
          <a:sp3d>
            <a:bevelT prst="angle"/>
          </a:sp3d>
        </p:spPr>
        <p:txBody>
          <a:bodyPr wrap="square" rtlCol="0">
            <a:spAutoFit/>
          </a:bodyPr>
          <a:lstStyle/>
          <a:p>
            <a:pPr>
              <a:defRPr/>
            </a:pPr>
            <a:r>
              <a:rPr lang="en-US" sz="4800" b="1" smtClean="0">
                <a:latin typeface="NikoshBAN" panose="02000000000000000000" pitchFamily="2" charset="0"/>
                <a:cs typeface="NikoshBAN" panose="02000000000000000000" pitchFamily="2" charset="0"/>
              </a:rPr>
              <a:t> শিখনফল</a:t>
            </a:r>
            <a:endParaRPr lang="en-US" sz="4800" b="1">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3745304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randombar(horizont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Effect transition="in" filter="barn(inVertical)">
                                      <p:cBhvr>
                                        <p:cTn id="24" dur="500"/>
                                        <p:tgtEl>
                                          <p:spTgt spid="5"/>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barn(inVertical)">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4"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Effect transition="in" filter="wipe(down)">
                                      <p:cBhvr>
                                        <p:cTn id="39" dur="500"/>
                                        <p:tgtEl>
                                          <p:spTgt spid="8"/>
                                        </p:tgtEl>
                                      </p:cBhvr>
                                    </p:animEffect>
                                  </p:childTnLst>
                                </p:cTn>
                              </p:par>
                            </p:childTnLst>
                          </p:cTn>
                        </p:par>
                      </p:childTnLst>
                    </p:cTn>
                  </p:par>
                  <p:par>
                    <p:cTn id="40" fill="hold">
                      <p:stCondLst>
                        <p:cond delay="indefinite"/>
                      </p:stCondLst>
                      <p:childTnLst>
                        <p:par>
                          <p:cTn id="41" fill="hold">
                            <p:stCondLst>
                              <p:cond delay="0"/>
                            </p:stCondLst>
                            <p:childTnLst>
                              <p:par>
                                <p:cTn id="42" presetID="12" presetClass="entr" presetSubtype="4" fill="hold" grpId="0" nodeType="clickEffect">
                                  <p:stCondLst>
                                    <p:cond delay="0"/>
                                  </p:stCondLst>
                                  <p:childTnLst>
                                    <p:set>
                                      <p:cBhvr>
                                        <p:cTn id="43" dur="1" fill="hold">
                                          <p:stCondLst>
                                            <p:cond delay="0"/>
                                          </p:stCondLst>
                                        </p:cTn>
                                        <p:tgtEl>
                                          <p:spTgt spid="9"/>
                                        </p:tgtEl>
                                        <p:attrNameLst>
                                          <p:attrName>style.visibility</p:attrName>
                                        </p:attrNameLst>
                                      </p:cBhvr>
                                      <p:to>
                                        <p:strVal val="visible"/>
                                      </p:to>
                                    </p:set>
                                    <p:anim calcmode="lin" valueType="num">
                                      <p:cBhvr additive="base">
                                        <p:cTn id="44" dur="500"/>
                                        <p:tgtEl>
                                          <p:spTgt spid="9"/>
                                        </p:tgtEl>
                                        <p:attrNameLst>
                                          <p:attrName>ppt_y</p:attrName>
                                        </p:attrNameLst>
                                      </p:cBhvr>
                                      <p:tavLst>
                                        <p:tav tm="0">
                                          <p:val>
                                            <p:strVal val="#ppt_y+#ppt_h*1.125000"/>
                                          </p:val>
                                        </p:tav>
                                        <p:tav tm="100000">
                                          <p:val>
                                            <p:strVal val="#ppt_y"/>
                                          </p:val>
                                        </p:tav>
                                      </p:tavLst>
                                    </p:anim>
                                    <p:animEffect transition="in" filter="wipe(up)">
                                      <p:cBhvr>
                                        <p:cTn id="45" dur="500"/>
                                        <p:tgtEl>
                                          <p:spTgt spid="9"/>
                                        </p:tgtEl>
                                      </p:cBhvr>
                                    </p:animEffect>
                                  </p:childTnLst>
                                </p:cTn>
                              </p:par>
                            </p:childTnLst>
                          </p:cTn>
                        </p:par>
                      </p:childTnLst>
                    </p:cTn>
                  </p:par>
                  <p:par>
                    <p:cTn id="46" fill="hold">
                      <p:stCondLst>
                        <p:cond delay="indefinite"/>
                      </p:stCondLst>
                      <p:childTnLst>
                        <p:par>
                          <p:cTn id="47" fill="hold">
                            <p:stCondLst>
                              <p:cond delay="0"/>
                            </p:stCondLst>
                            <p:childTnLst>
                              <p:par>
                                <p:cTn id="48" presetID="6" presetClass="entr" presetSubtype="16" fill="hold" grpId="0" nodeType="clickEffect">
                                  <p:stCondLst>
                                    <p:cond delay="0"/>
                                  </p:stCondLst>
                                  <p:childTnLst>
                                    <p:set>
                                      <p:cBhvr>
                                        <p:cTn id="49" dur="1" fill="hold">
                                          <p:stCondLst>
                                            <p:cond delay="0"/>
                                          </p:stCondLst>
                                        </p:cTn>
                                        <p:tgtEl>
                                          <p:spTgt spid="10"/>
                                        </p:tgtEl>
                                        <p:attrNameLst>
                                          <p:attrName>style.visibility</p:attrName>
                                        </p:attrNameLst>
                                      </p:cBhvr>
                                      <p:to>
                                        <p:strVal val="visible"/>
                                      </p:to>
                                    </p:set>
                                    <p:animEffect transition="in" filter="circle(in)">
                                      <p:cBhvr>
                                        <p:cTn id="50"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3942195" y="1152291"/>
            <a:ext cx="3772250" cy="757627"/>
          </a:xfrm>
          <a:prstGeom prst="rect">
            <a:avLst/>
          </a:prstGeom>
          <a:solidFill>
            <a:srgbClr val="FFCCCC"/>
          </a:solidFill>
          <a:scene3d>
            <a:camera prst="orthographicFront"/>
            <a:lightRig rig="threePt" dir="t"/>
          </a:scene3d>
          <a:sp3d>
            <a:bevelT w="139700" h="139700" prst="divot"/>
          </a:sp3d>
        </p:spPr>
        <p:txBody>
          <a:bodyPr wrap="square" lIns="79738" tIns="39870" rIns="79738" bIns="39870" rtlCol="0">
            <a:spAutoFit/>
          </a:bodyPr>
          <a:lstStyle/>
          <a:p>
            <a:pPr algn="ctr"/>
            <a:r>
              <a:rPr lang="en-US" sz="4400" b="1" dirty="0" err="1" smtClean="0">
                <a:latin typeface="Kalpurush" pitchFamily="2" charset="0"/>
                <a:cs typeface="Kalpurush" pitchFamily="2" charset="0"/>
              </a:rPr>
              <a:t>পূর্ব</a:t>
            </a:r>
            <a:r>
              <a:rPr lang="bn-IN" sz="4400" b="1" dirty="0" smtClean="0">
                <a:latin typeface="Kalpurush" pitchFamily="2" charset="0"/>
                <a:cs typeface="Kalpurush" pitchFamily="2" charset="0"/>
              </a:rPr>
              <a:t>জ্ঞান যাচাই</a:t>
            </a:r>
            <a:endParaRPr lang="en-US" sz="4400" b="1" dirty="0">
              <a:latin typeface="Kalpurush" pitchFamily="2" charset="0"/>
              <a:cs typeface="Kalpurush" pitchFamily="2" charset="0"/>
            </a:endParaRPr>
          </a:p>
        </p:txBody>
      </p:sp>
      <p:sp>
        <p:nvSpPr>
          <p:cNvPr id="4" name="TextBox 3"/>
          <p:cNvSpPr txBox="1"/>
          <p:nvPr/>
        </p:nvSpPr>
        <p:spPr>
          <a:xfrm>
            <a:off x="2939335" y="2515325"/>
            <a:ext cx="6158171" cy="646331"/>
          </a:xfrm>
          <a:prstGeom prst="rect">
            <a:avLst/>
          </a:prstGeom>
          <a:noFill/>
        </p:spPr>
        <p:txBody>
          <a:bodyPr wrap="square" rtlCol="0">
            <a:spAutoFit/>
          </a:bodyPr>
          <a:lstStyle/>
          <a:p>
            <a:r>
              <a:rPr lang="en-US" sz="3600" b="1" dirty="0" smtClean="0">
                <a:latin typeface="NikoshBAN" panose="02000000000000000000" pitchFamily="2" charset="0"/>
                <a:cs typeface="NikoshBAN" panose="02000000000000000000" pitchFamily="2" charset="0"/>
              </a:rPr>
              <a:t>১। </a:t>
            </a:r>
            <a:r>
              <a:rPr lang="en-US" sz="3600" b="1" dirty="0" err="1" smtClean="0">
                <a:latin typeface="NikoshBAN" panose="02000000000000000000" pitchFamily="2" charset="0"/>
                <a:cs typeface="NikoshBAN" panose="02000000000000000000" pitchFamily="2" charset="0"/>
              </a:rPr>
              <a:t>শিয়াল</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কেমন</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করে</a:t>
            </a:r>
            <a:r>
              <a:rPr lang="en-US" sz="3600" b="1" dirty="0" smtClean="0">
                <a:latin typeface="NikoshBAN" panose="02000000000000000000" pitchFamily="2" charset="0"/>
                <a:cs typeface="NikoshBAN" panose="02000000000000000000" pitchFamily="2" charset="0"/>
              </a:rPr>
              <a:t> </a:t>
            </a:r>
            <a:r>
              <a:rPr lang="en-US" sz="3600" b="1" dirty="0" err="1" smtClean="0">
                <a:latin typeface="NikoshBAN" panose="02000000000000000000" pitchFamily="2" charset="0"/>
                <a:cs typeface="NikoshBAN" panose="02000000000000000000" pitchFamily="2" charset="0"/>
              </a:rPr>
              <a:t>ডাকে</a:t>
            </a:r>
            <a:r>
              <a:rPr lang="en-US" sz="3600" b="1" dirty="0" smtClean="0">
                <a:latin typeface="NikoshBAN" panose="02000000000000000000" pitchFamily="2" charset="0"/>
                <a:cs typeface="NikoshBAN" panose="02000000000000000000" pitchFamily="2" charset="0"/>
              </a:rPr>
              <a:t>?</a:t>
            </a:r>
            <a:endParaRPr lang="en-US" sz="3600" b="1" dirty="0" smtClean="0">
              <a:latin typeface="NikoshBAN" panose="02000000000000000000" pitchFamily="2" charset="0"/>
              <a:cs typeface="NikoshBAN" panose="02000000000000000000" pitchFamily="2" charset="0"/>
            </a:endParaRPr>
          </a:p>
        </p:txBody>
      </p:sp>
      <p:sp>
        <p:nvSpPr>
          <p:cNvPr id="5" name="TextBox 4"/>
          <p:cNvSpPr txBox="1"/>
          <p:nvPr/>
        </p:nvSpPr>
        <p:spPr>
          <a:xfrm>
            <a:off x="2939335" y="3590568"/>
            <a:ext cx="6864439" cy="646331"/>
          </a:xfrm>
          <a:prstGeom prst="rect">
            <a:avLst/>
          </a:prstGeom>
          <a:noFill/>
        </p:spPr>
        <p:txBody>
          <a:bodyPr wrap="square" rtlCol="0">
            <a:spAutoFit/>
          </a:bodyPr>
          <a:lstStyle/>
          <a:p>
            <a:pPr lvl="0"/>
            <a:r>
              <a:rPr lang="en-US" sz="3600" b="1" dirty="0">
                <a:solidFill>
                  <a:prstClr val="black"/>
                </a:solidFill>
                <a:latin typeface="NikoshBAN" panose="02000000000000000000" pitchFamily="2" charset="0"/>
                <a:cs typeface="NikoshBAN" panose="02000000000000000000" pitchFamily="2" charset="0"/>
              </a:rPr>
              <a:t>২</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শিয়াল</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কোথায়</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থাকে</a:t>
            </a:r>
            <a:r>
              <a:rPr lang="en-US" sz="3600" b="1" dirty="0" smtClean="0">
                <a:solidFill>
                  <a:prstClr val="black"/>
                </a:solidFill>
                <a:latin typeface="NikoshBAN" panose="02000000000000000000" pitchFamily="2" charset="0"/>
                <a:cs typeface="NikoshBAN" panose="02000000000000000000" pitchFamily="2" charset="0"/>
              </a:rPr>
              <a:t>? </a:t>
            </a:r>
            <a:endParaRPr lang="en-US" sz="3600" b="1" dirty="0">
              <a:solidFill>
                <a:prstClr val="black"/>
              </a:solidFill>
              <a:latin typeface="NikoshBAN" panose="02000000000000000000" pitchFamily="2" charset="0"/>
              <a:cs typeface="NikoshBAN" panose="02000000000000000000" pitchFamily="2" charset="0"/>
            </a:endParaRPr>
          </a:p>
        </p:txBody>
      </p:sp>
      <p:sp>
        <p:nvSpPr>
          <p:cNvPr id="6" name="TextBox 5"/>
          <p:cNvSpPr txBox="1"/>
          <p:nvPr/>
        </p:nvSpPr>
        <p:spPr>
          <a:xfrm>
            <a:off x="2939334" y="4506320"/>
            <a:ext cx="6864439" cy="646331"/>
          </a:xfrm>
          <a:prstGeom prst="rect">
            <a:avLst/>
          </a:prstGeom>
          <a:noFill/>
        </p:spPr>
        <p:txBody>
          <a:bodyPr wrap="square" rtlCol="0">
            <a:spAutoFit/>
          </a:bodyPr>
          <a:lstStyle/>
          <a:p>
            <a:pPr lvl="0"/>
            <a:r>
              <a:rPr lang="en-US" sz="3600" b="1" dirty="0">
                <a:solidFill>
                  <a:prstClr val="black"/>
                </a:solidFill>
                <a:latin typeface="NikoshBAN" panose="02000000000000000000" pitchFamily="2" charset="0"/>
                <a:cs typeface="NikoshBAN" panose="02000000000000000000" pitchFamily="2" charset="0"/>
              </a:rPr>
              <a:t>৩</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তোমরা</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শিয়াল</a:t>
            </a:r>
            <a:r>
              <a:rPr lang="en-US" sz="3600" b="1" dirty="0" smtClean="0">
                <a:solidFill>
                  <a:prstClr val="black"/>
                </a:solidFill>
                <a:latin typeface="NikoshBAN" panose="02000000000000000000" pitchFamily="2" charset="0"/>
                <a:cs typeface="NikoshBAN" panose="02000000000000000000" pitchFamily="2" charset="0"/>
              </a:rPr>
              <a:t> </a:t>
            </a:r>
            <a:r>
              <a:rPr lang="en-US" sz="3600" b="1" dirty="0" err="1" smtClean="0">
                <a:solidFill>
                  <a:prstClr val="black"/>
                </a:solidFill>
                <a:latin typeface="NikoshBAN" panose="02000000000000000000" pitchFamily="2" charset="0"/>
                <a:cs typeface="NikoshBAN" panose="02000000000000000000" pitchFamily="2" charset="0"/>
              </a:rPr>
              <a:t>দেখেছো</a:t>
            </a:r>
            <a:r>
              <a:rPr lang="en-US" sz="3600" b="1" dirty="0" smtClean="0">
                <a:solidFill>
                  <a:prstClr val="black"/>
                </a:solidFill>
                <a:latin typeface="NikoshBAN" panose="02000000000000000000" pitchFamily="2" charset="0"/>
                <a:cs typeface="NikoshBAN" panose="02000000000000000000" pitchFamily="2" charset="0"/>
              </a:rPr>
              <a:t>? </a:t>
            </a:r>
            <a:endParaRPr lang="en-US" sz="3600" b="1" dirty="0">
              <a:solidFill>
                <a:prstClr val="black"/>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3529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barn(inVertical)">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pic>
        <p:nvPicPr>
          <p:cNvPr id="3" name="Picture 2"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1079" y="498003"/>
            <a:ext cx="10790705" cy="5799664"/>
          </a:xfrm>
          <a:prstGeom prst="roundRect">
            <a:avLst/>
          </a:prstGeom>
        </p:spPr>
      </p:pic>
      <p:sp>
        <p:nvSpPr>
          <p:cNvPr id="4" name="TextBox 3"/>
          <p:cNvSpPr txBox="1"/>
          <p:nvPr/>
        </p:nvSpPr>
        <p:spPr>
          <a:xfrm>
            <a:off x="5126876" y="2631097"/>
            <a:ext cx="2549548" cy="461665"/>
          </a:xfrm>
          <a:prstGeom prst="rect">
            <a:avLst/>
          </a:prstGeom>
          <a:noFill/>
        </p:spPr>
        <p:txBody>
          <a:bodyPr wrap="square" rtlCol="0">
            <a:spAutoFit/>
          </a:bodyPr>
          <a:lstStyle/>
          <a:p>
            <a:r>
              <a:rPr lang="en-US" sz="2400" dirty="0" smtClean="0">
                <a:solidFill>
                  <a:schemeClr val="bg1"/>
                </a:solidFill>
              </a:rPr>
              <a:t> </a:t>
            </a:r>
            <a:endParaRPr lang="en-US" sz="2400" dirty="0">
              <a:solidFill>
                <a:schemeClr val="bg1"/>
              </a:solidFill>
            </a:endParaRPr>
          </a:p>
        </p:txBody>
      </p:sp>
      <p:sp>
        <p:nvSpPr>
          <p:cNvPr id="5" name="TextBox 4"/>
          <p:cNvSpPr txBox="1"/>
          <p:nvPr/>
        </p:nvSpPr>
        <p:spPr>
          <a:xfrm>
            <a:off x="4539343" y="1990848"/>
            <a:ext cx="2989441" cy="1446550"/>
          </a:xfrm>
          <a:prstGeom prst="rect">
            <a:avLst/>
          </a:prstGeom>
          <a:noFill/>
        </p:spPr>
        <p:txBody>
          <a:bodyPr wrap="square" rtlCol="0">
            <a:spAutoFit/>
          </a:bodyPr>
          <a:lstStyle/>
          <a:p>
            <a:pPr lvl="0" algn="ctr"/>
            <a:r>
              <a:rPr lang="en-US" sz="4400" dirty="0" err="1" smtClean="0">
                <a:ln w="0"/>
                <a:solidFill>
                  <a:schemeClr val="bg1"/>
                </a:solidFill>
                <a:effectLst>
                  <a:outerShdw blurRad="38100" dist="19050" dir="2700000" algn="tl" rotWithShape="0">
                    <a:schemeClr val="dk1">
                      <a:alpha val="40000"/>
                    </a:schemeClr>
                  </a:outerShdw>
                </a:effectLst>
                <a:latin typeface="RinkiyMJ" pitchFamily="2" charset="0"/>
                <a:cs typeface="NikoshBAN" pitchFamily="2" charset="0"/>
              </a:rPr>
              <a:t>বাঘখেকো</a:t>
            </a:r>
            <a:r>
              <a:rPr lang="en-US" sz="4400" dirty="0" smtClean="0">
                <a:ln w="0"/>
                <a:solidFill>
                  <a:schemeClr val="bg1"/>
                </a:solidFill>
                <a:effectLst>
                  <a:outerShdw blurRad="38100" dist="19050" dir="2700000" algn="tl" rotWithShape="0">
                    <a:schemeClr val="dk1">
                      <a:alpha val="40000"/>
                    </a:schemeClr>
                  </a:outerShdw>
                </a:effectLst>
                <a:latin typeface="RinkiyMJ" pitchFamily="2" charset="0"/>
                <a:cs typeface="NikoshBAN" pitchFamily="2" charset="0"/>
              </a:rPr>
              <a:t> </a:t>
            </a:r>
            <a:r>
              <a:rPr lang="en-US" sz="4400" dirty="0" err="1">
                <a:ln w="0"/>
                <a:solidFill>
                  <a:schemeClr val="bg1"/>
                </a:solidFill>
                <a:effectLst>
                  <a:outerShdw blurRad="38100" dist="19050" dir="2700000" algn="tl" rotWithShape="0">
                    <a:schemeClr val="dk1">
                      <a:alpha val="40000"/>
                    </a:schemeClr>
                  </a:outerShdw>
                </a:effectLst>
                <a:latin typeface="RinkiyMJ" pitchFamily="2" charset="0"/>
                <a:cs typeface="NikoshBAN" pitchFamily="2" charset="0"/>
              </a:rPr>
              <a:t>শিয়ালের</a:t>
            </a:r>
            <a:r>
              <a:rPr lang="en-US" sz="4400" dirty="0">
                <a:ln w="0"/>
                <a:solidFill>
                  <a:schemeClr val="bg1"/>
                </a:solidFill>
                <a:effectLst>
                  <a:outerShdw blurRad="38100" dist="19050" dir="2700000" algn="tl" rotWithShape="0">
                    <a:schemeClr val="dk1">
                      <a:alpha val="40000"/>
                    </a:schemeClr>
                  </a:outerShdw>
                </a:effectLst>
                <a:latin typeface="RinkiyMJ" pitchFamily="2" charset="0"/>
                <a:cs typeface="NikoshBAN" pitchFamily="2" charset="0"/>
              </a:rPr>
              <a:t> </a:t>
            </a:r>
            <a:r>
              <a:rPr lang="en-US" sz="4400" dirty="0" err="1">
                <a:ln w="0"/>
                <a:solidFill>
                  <a:schemeClr val="bg1"/>
                </a:solidFill>
                <a:effectLst>
                  <a:outerShdw blurRad="38100" dist="19050" dir="2700000" algn="tl" rotWithShape="0">
                    <a:schemeClr val="dk1">
                      <a:alpha val="40000"/>
                    </a:schemeClr>
                  </a:outerShdw>
                </a:effectLst>
                <a:latin typeface="RinkiyMJ" pitchFamily="2" charset="0"/>
                <a:cs typeface="NikoshBAN" pitchFamily="2" charset="0"/>
              </a:rPr>
              <a:t>ছানা</a:t>
            </a:r>
            <a:endParaRPr lang="en-US" sz="4400" b="1" dirty="0">
              <a:solidFill>
                <a:schemeClr val="bg1"/>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4100061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3" name="TextBox 2"/>
          <p:cNvSpPr txBox="1"/>
          <p:nvPr/>
        </p:nvSpPr>
        <p:spPr>
          <a:xfrm>
            <a:off x="3846286" y="885371"/>
            <a:ext cx="5094514" cy="830997"/>
          </a:xfrm>
          <a:prstGeom prst="rect">
            <a:avLst/>
          </a:prstGeom>
          <a:solidFill>
            <a:schemeClr val="bg2"/>
          </a:solidFill>
          <a:scene3d>
            <a:camera prst="orthographicFront"/>
            <a:lightRig rig="threePt" dir="t"/>
          </a:scene3d>
          <a:sp3d>
            <a:bevelT/>
          </a:sp3d>
        </p:spPr>
        <p:txBody>
          <a:bodyPr wrap="square" rtlCol="0">
            <a:spAutoFit/>
          </a:bodyPr>
          <a:lstStyle/>
          <a:p>
            <a:r>
              <a:rPr lang="en-US" sz="4800" b="1" dirty="0" err="1" smtClean="0">
                <a:latin typeface="NikoshBAN" panose="02000000000000000000" pitchFamily="2" charset="0"/>
                <a:cs typeface="NikoshBAN" panose="02000000000000000000" pitchFamily="2" charset="0"/>
              </a:rPr>
              <a:t>পাঠ্যবইয়ের</a:t>
            </a:r>
            <a:r>
              <a:rPr lang="en-US" sz="4800" b="1" dirty="0" smtClean="0">
                <a:latin typeface="NikoshBAN" panose="02000000000000000000" pitchFamily="2" charset="0"/>
                <a:cs typeface="NikoshBAN" panose="02000000000000000000" pitchFamily="2" charset="0"/>
              </a:rPr>
              <a:t> </a:t>
            </a:r>
            <a:r>
              <a:rPr lang="en-US" sz="4800" b="1" dirty="0" err="1" smtClean="0">
                <a:latin typeface="NikoshBAN" panose="02000000000000000000" pitchFamily="2" charset="0"/>
                <a:cs typeface="NikoshBAN" panose="02000000000000000000" pitchFamily="2" charset="0"/>
              </a:rPr>
              <a:t>সাথে</a:t>
            </a:r>
            <a:r>
              <a:rPr lang="en-US" sz="4800" b="1" dirty="0" smtClean="0">
                <a:latin typeface="NikoshBAN" panose="02000000000000000000" pitchFamily="2" charset="0"/>
                <a:cs typeface="NikoshBAN" panose="02000000000000000000" pitchFamily="2" charset="0"/>
              </a:rPr>
              <a:t> </a:t>
            </a:r>
            <a:r>
              <a:rPr lang="en-US" sz="4800" b="1" dirty="0" err="1" smtClean="0">
                <a:latin typeface="NikoshBAN" panose="02000000000000000000" pitchFamily="2" charset="0"/>
                <a:cs typeface="NikoshBAN" panose="02000000000000000000" pitchFamily="2" charset="0"/>
              </a:rPr>
              <a:t>সংযোগ</a:t>
            </a:r>
            <a:endParaRPr lang="en-US" sz="4800" b="1" dirty="0">
              <a:latin typeface="NikoshBAN" panose="02000000000000000000" pitchFamily="2" charset="0"/>
              <a:cs typeface="NikoshBAN" panose="02000000000000000000" pitchFamily="2" charset="0"/>
            </a:endParaRPr>
          </a:p>
        </p:txBody>
      </p:sp>
      <p:sp>
        <p:nvSpPr>
          <p:cNvPr id="4" name="TextBox 3"/>
          <p:cNvSpPr txBox="1"/>
          <p:nvPr/>
        </p:nvSpPr>
        <p:spPr>
          <a:xfrm>
            <a:off x="1436289" y="2589970"/>
            <a:ext cx="3947886" cy="1446550"/>
          </a:xfrm>
          <a:prstGeom prst="rect">
            <a:avLst/>
          </a:prstGeom>
          <a:noFill/>
        </p:spPr>
        <p:txBody>
          <a:bodyPr wrap="square" rtlCol="0">
            <a:spAutoFit/>
          </a:bodyPr>
          <a:lstStyle/>
          <a:p>
            <a:r>
              <a:rPr lang="en-US" sz="4400" b="1" dirty="0" err="1" smtClean="0">
                <a:latin typeface="NikoshBAN" panose="02000000000000000000" pitchFamily="2" charset="0"/>
                <a:cs typeface="NikoshBAN" panose="02000000000000000000" pitchFamily="2" charset="0"/>
              </a:rPr>
              <a:t>পাঠ্যবইয়ের</a:t>
            </a:r>
            <a:r>
              <a:rPr lang="en-US" sz="4400" b="1" dirty="0" smtClean="0">
                <a:latin typeface="NikoshBAN" panose="02000000000000000000" pitchFamily="2" charset="0"/>
                <a:cs typeface="NikoshBAN" panose="02000000000000000000" pitchFamily="2" charset="0"/>
              </a:rPr>
              <a:t> </a:t>
            </a:r>
            <a:r>
              <a:rPr lang="en-US" sz="4400" b="1" dirty="0" err="1" smtClean="0">
                <a:latin typeface="NikoshBAN" panose="02000000000000000000" pitchFamily="2" charset="0"/>
                <a:cs typeface="NikoshBAN" panose="02000000000000000000" pitchFamily="2" charset="0"/>
              </a:rPr>
              <a:t>পৃষ্ঠা</a:t>
            </a:r>
            <a:r>
              <a:rPr lang="en-US" sz="4400" b="1" dirty="0" smtClean="0">
                <a:latin typeface="NikoshBAN" panose="02000000000000000000" pitchFamily="2" charset="0"/>
                <a:cs typeface="NikoshBAN" panose="02000000000000000000" pitchFamily="2" charset="0"/>
              </a:rPr>
              <a:t> </a:t>
            </a:r>
            <a:r>
              <a:rPr lang="en-US" sz="4400" b="1" dirty="0" err="1" smtClean="0">
                <a:latin typeface="NikoshBAN" panose="02000000000000000000" pitchFamily="2" charset="0"/>
                <a:cs typeface="NikoshBAN" panose="02000000000000000000" pitchFamily="2" charset="0"/>
              </a:rPr>
              <a:t>নং</a:t>
            </a:r>
            <a:r>
              <a:rPr lang="en-US" sz="4400" b="1" dirty="0" smtClean="0">
                <a:latin typeface="NikoshBAN" panose="02000000000000000000" pitchFamily="2" charset="0"/>
                <a:cs typeface="NikoshBAN" panose="02000000000000000000" pitchFamily="2" charset="0"/>
              </a:rPr>
              <a:t> </a:t>
            </a:r>
            <a:r>
              <a:rPr lang="en-US" sz="4400" b="1" dirty="0" smtClean="0">
                <a:latin typeface="NikoshBAN" panose="02000000000000000000" pitchFamily="2" charset="0"/>
                <a:cs typeface="NikoshBAN" panose="02000000000000000000" pitchFamily="2" charset="0"/>
              </a:rPr>
              <a:t>৫৬</a:t>
            </a:r>
            <a:r>
              <a:rPr lang="en-US" sz="4400" b="1" dirty="0" smtClean="0">
                <a:latin typeface="NikoshBAN" panose="02000000000000000000" pitchFamily="2" charset="0"/>
                <a:cs typeface="NikoshBAN" panose="02000000000000000000" pitchFamily="2" charset="0"/>
              </a:rPr>
              <a:t>   </a:t>
            </a:r>
            <a:r>
              <a:rPr lang="en-US" sz="4400" b="1" dirty="0" err="1" smtClean="0">
                <a:latin typeface="NikoshBAN" panose="02000000000000000000" pitchFamily="2" charset="0"/>
                <a:cs typeface="NikoshBAN" panose="02000000000000000000" pitchFamily="2" charset="0"/>
              </a:rPr>
              <a:t>খোলো</a:t>
            </a:r>
            <a:r>
              <a:rPr lang="en-US" sz="4400" b="1" dirty="0" smtClean="0">
                <a:latin typeface="NikoshBAN" panose="02000000000000000000" pitchFamily="2" charset="0"/>
                <a:cs typeface="NikoshBAN" panose="02000000000000000000" pitchFamily="2" charset="0"/>
              </a:rPr>
              <a:t>  </a:t>
            </a:r>
            <a:endParaRPr lang="en-US" sz="4400" b="1" dirty="0">
              <a:latin typeface="NikoshBAN" panose="02000000000000000000" pitchFamily="2" charset="0"/>
              <a:cs typeface="NikoshBAN" panose="02000000000000000000" pitchFamily="2" charset="0"/>
            </a:endParaRPr>
          </a:p>
        </p:txBody>
      </p:sp>
      <p:pic>
        <p:nvPicPr>
          <p:cNvPr id="6" name="Picture 5"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55951" y="1872221"/>
            <a:ext cx="3710613" cy="4496856"/>
          </a:xfrm>
          <a:prstGeom prst="rect">
            <a:avLst/>
          </a:prstGeom>
        </p:spPr>
      </p:pic>
    </p:spTree>
    <p:extLst>
      <p:ext uri="{BB962C8B-B14F-4D97-AF65-F5344CB8AC3E}">
        <p14:creationId xmlns:p14="http://schemas.microsoft.com/office/powerpoint/2010/main" val="1413872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125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12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00"/>
            <a:ext cx="12192000" cy="6841203"/>
          </a:xfrm>
          <a:prstGeom prst="rect">
            <a:avLst/>
          </a:prstGeom>
        </p:spPr>
      </p:pic>
      <p:sp>
        <p:nvSpPr>
          <p:cNvPr id="5" name="TextBox 4"/>
          <p:cNvSpPr txBox="1"/>
          <p:nvPr/>
        </p:nvSpPr>
        <p:spPr>
          <a:xfrm>
            <a:off x="4582157" y="154032"/>
            <a:ext cx="2433659" cy="584775"/>
          </a:xfrm>
          <a:prstGeom prst="rect">
            <a:avLst/>
          </a:prstGeom>
          <a:solidFill>
            <a:schemeClr val="accent4">
              <a:lumMod val="20000"/>
              <a:lumOff val="80000"/>
            </a:schemeClr>
          </a:solidFill>
          <a:scene3d>
            <a:camera prst="orthographicFront"/>
            <a:lightRig rig="threePt" dir="t"/>
          </a:scene3d>
          <a:sp3d>
            <a:bevelT prst="angle"/>
          </a:sp3d>
        </p:spPr>
        <p:txBody>
          <a:bodyPr wrap="square" rtlCol="0">
            <a:spAutoFit/>
          </a:bodyPr>
          <a:lstStyle/>
          <a:p>
            <a:r>
              <a:rPr lang="en-US" sz="3200" b="1" dirty="0" err="1" smtClean="0">
                <a:latin typeface="NikoshBAN" panose="02000000000000000000" pitchFamily="2" charset="0"/>
                <a:cs typeface="NikoshBAN" panose="02000000000000000000" pitchFamily="2" charset="0"/>
              </a:rPr>
              <a:t>ছবির</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মাধ্যমে</a:t>
            </a:r>
            <a:r>
              <a:rPr lang="en-US" sz="3200" b="1" dirty="0" smtClean="0">
                <a:latin typeface="NikoshBAN" panose="02000000000000000000" pitchFamily="2" charset="0"/>
                <a:cs typeface="NikoshBAN" panose="02000000000000000000" pitchFamily="2" charset="0"/>
              </a:rPr>
              <a:t> </a:t>
            </a:r>
            <a:r>
              <a:rPr lang="en-US" sz="3200" b="1" dirty="0" err="1" smtClean="0">
                <a:latin typeface="NikoshBAN" panose="02000000000000000000" pitchFamily="2" charset="0"/>
                <a:cs typeface="NikoshBAN" panose="02000000000000000000" pitchFamily="2" charset="0"/>
              </a:rPr>
              <a:t>পাঠ</a:t>
            </a:r>
            <a:endParaRPr lang="en-US" sz="3200" b="1" dirty="0">
              <a:latin typeface="NikoshBAN" panose="02000000000000000000" pitchFamily="2" charset="0"/>
              <a:cs typeface="NikoshBAN" panose="02000000000000000000" pitchFamily="2" charset="0"/>
            </a:endParaRP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68813" y="908893"/>
            <a:ext cx="6630411" cy="2766300"/>
          </a:xfrm>
          <a:prstGeom prst="rect">
            <a:avLst/>
          </a:prstGeom>
        </p:spPr>
      </p:pic>
      <p:sp>
        <p:nvSpPr>
          <p:cNvPr id="7" name="TextBox 6"/>
          <p:cNvSpPr txBox="1"/>
          <p:nvPr/>
        </p:nvSpPr>
        <p:spPr>
          <a:xfrm>
            <a:off x="979713" y="4114801"/>
            <a:ext cx="10719707" cy="1938992"/>
          </a:xfrm>
          <a:prstGeom prst="rect">
            <a:avLst/>
          </a:prstGeom>
          <a:noFill/>
        </p:spPr>
        <p:txBody>
          <a:bodyPr wrap="square" rtlCol="0">
            <a:spAutoFit/>
          </a:bodyPr>
          <a:lstStyle/>
          <a:p>
            <a:r>
              <a:rPr lang="as-IN" sz="2000" dirty="0"/>
              <a:t>এক শিয়াল আর এক শিয়ালনী ছিল। তাদের তিনটি ছানা ছিল, কিন্তু থাকার জায়গা ছিল না</a:t>
            </a:r>
            <a:r>
              <a:rPr lang="as-IN" sz="2000" dirty="0" smtClean="0"/>
              <a:t>।</a:t>
            </a:r>
            <a:endParaRPr lang="as-IN" sz="2000" dirty="0"/>
          </a:p>
          <a:p>
            <a:r>
              <a:rPr lang="as-IN" sz="2000" dirty="0"/>
              <a:t>তারা ভাবল, ছানাগুলোকে এখন কোথায় রাখি? একটা গর্ত না হলে তো এরা বৃষ্টিতে ভিজে মারা যাবে। তখন তারা অনেক খুঁজে একটা গর্ত বার করল। কিন্তু গর্তের চারধারে দেখল, খালি বাঘের পায়ের দাগ! তা দেখে শিয়ালনী বলল, 'ওগো, এটা যে বাঘের গর্ত! এর ভিতরে কী করে থাকব</a:t>
            </a:r>
            <a:r>
              <a:rPr lang="as-IN" sz="2000" dirty="0" smtClean="0"/>
              <a:t>?'</a:t>
            </a:r>
            <a:endParaRPr lang="as-IN" sz="2000" dirty="0"/>
          </a:p>
          <a:p>
            <a:r>
              <a:rPr lang="as-IN" sz="2000" dirty="0"/>
              <a:t>শিয়াল বলল, 'এত খুঁজেও তো আর গর্ত পাওয়া গেল না। এখানেই থাকতে হবে</a:t>
            </a:r>
            <a:r>
              <a:rPr lang="as-IN" sz="2000" dirty="0" smtClean="0"/>
              <a:t>!'</a:t>
            </a:r>
            <a:endParaRPr lang="as-IN" sz="2000" dirty="0"/>
          </a:p>
          <a:p>
            <a:r>
              <a:rPr lang="as-IN" sz="2000" dirty="0"/>
              <a:t>শিয়ালনী বলল, 'বাঘ যদি আসে তখন কী হবে?'</a:t>
            </a:r>
          </a:p>
        </p:txBody>
      </p:sp>
    </p:spTree>
    <p:extLst>
      <p:ext uri="{BB962C8B-B14F-4D97-AF65-F5344CB8AC3E}">
        <p14:creationId xmlns:p14="http://schemas.microsoft.com/office/powerpoint/2010/main" val="2031668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creen Clippi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97"/>
            <a:ext cx="12192000" cy="6841203"/>
          </a:xfrm>
          <a:prstGeom prst="rect">
            <a:avLst/>
          </a:prstGeom>
        </p:spPr>
      </p:pic>
      <p:sp>
        <p:nvSpPr>
          <p:cNvPr id="5" name="TextBox 4"/>
          <p:cNvSpPr txBox="1"/>
          <p:nvPr/>
        </p:nvSpPr>
        <p:spPr>
          <a:xfrm>
            <a:off x="4403533" y="330363"/>
            <a:ext cx="2910625" cy="584775"/>
          </a:xfrm>
          <a:prstGeom prst="rect">
            <a:avLst/>
          </a:prstGeom>
          <a:solidFill>
            <a:schemeClr val="accent4">
              <a:lumMod val="20000"/>
              <a:lumOff val="80000"/>
            </a:schemeClr>
          </a:solidFill>
          <a:scene3d>
            <a:camera prst="orthographicFront"/>
            <a:lightRig rig="threePt" dir="t"/>
          </a:scene3d>
          <a:sp3d>
            <a:bevelT w="114300" prst="hardEdge"/>
          </a:sp3d>
        </p:spPr>
        <p:txBody>
          <a:bodyPr wrap="square" rtlCol="0">
            <a:spAutoFit/>
          </a:bodyPr>
          <a:lstStyle/>
          <a:p>
            <a:pPr lvl="0"/>
            <a:r>
              <a:rPr lang="en-US" sz="3200" b="1">
                <a:solidFill>
                  <a:prstClr val="black"/>
                </a:solidFill>
                <a:latin typeface="NikoshBAN" panose="02000000000000000000" pitchFamily="2" charset="0"/>
                <a:cs typeface="NikoshBAN" panose="02000000000000000000" pitchFamily="2" charset="0"/>
              </a:rPr>
              <a:t>ছবির মাধ্যমে পাঠ</a:t>
            </a:r>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41514" y="1016433"/>
            <a:ext cx="5863818" cy="3008560"/>
          </a:xfrm>
          <a:prstGeom prst="rect">
            <a:avLst/>
          </a:prstGeom>
        </p:spPr>
      </p:pic>
      <p:sp>
        <p:nvSpPr>
          <p:cNvPr id="7" name="TextBox 6"/>
          <p:cNvSpPr txBox="1"/>
          <p:nvPr/>
        </p:nvSpPr>
        <p:spPr>
          <a:xfrm>
            <a:off x="1061358" y="4126288"/>
            <a:ext cx="10548256" cy="2308324"/>
          </a:xfrm>
          <a:prstGeom prst="rect">
            <a:avLst/>
          </a:prstGeom>
          <a:noFill/>
        </p:spPr>
        <p:txBody>
          <a:bodyPr wrap="square" rtlCol="0">
            <a:spAutoFit/>
          </a:bodyPr>
          <a:lstStyle/>
          <a:p>
            <a:r>
              <a:rPr lang="as-IN" dirty="0"/>
              <a:t>শিয়াল বলল, 'তখন তুমি খুব করে ছানাগুলোর গায়ে চিমটি কাটবে। তাতে তারা চেঁচাবে। আর আমি জিজ্ঞেস করব - ওরা কাঁদছে কেন? তখন তুমি বলবে- ওরা বাঘ খেতে চায়</a:t>
            </a:r>
            <a:r>
              <a:rPr lang="as-IN" dirty="0" smtClean="0"/>
              <a:t>।'</a:t>
            </a:r>
            <a:endParaRPr lang="as-IN" dirty="0"/>
          </a:p>
          <a:p>
            <a:r>
              <a:rPr lang="as-IN" dirty="0"/>
              <a:t>তা শুনে শিয়ালনী বলল, 'বুঝেছি। আচ্ছা, বেশ!' বলেই সে খুব খুশি হয়ে গর্তের ভিতরে ঢুকল</a:t>
            </a:r>
            <a:r>
              <a:rPr lang="as-IN" dirty="0" smtClean="0"/>
              <a:t>।</a:t>
            </a:r>
            <a:endParaRPr lang="as-IN" dirty="0"/>
          </a:p>
          <a:p>
            <a:r>
              <a:rPr lang="as-IN" dirty="0"/>
              <a:t>তখন থেকে তারা সেই গর্তের ভিতরেই থাকে</a:t>
            </a:r>
            <a:r>
              <a:rPr lang="as-IN" dirty="0" smtClean="0"/>
              <a:t>।</a:t>
            </a:r>
            <a:endParaRPr lang="as-IN" dirty="0"/>
          </a:p>
          <a:p>
            <a:r>
              <a:rPr lang="as-IN" dirty="0"/>
              <a:t>এমনি করে কিছু দিন যায়। শেষে একদিন তারা দেখল যে ওই বাঘ আসছে। অমনি শিয়ালনী তার ছানাগুলোকে ধরে খুব চিমটি কাটতে লাগল। তখন ছানাগুলো চেঁচাতে শুরু করল</a:t>
            </a:r>
            <a:r>
              <a:rPr lang="as-IN" dirty="0" smtClean="0"/>
              <a:t>।</a:t>
            </a:r>
            <a:endParaRPr lang="as-IN" dirty="0"/>
          </a:p>
          <a:p>
            <a:r>
              <a:rPr lang="as-IN" dirty="0"/>
              <a:t>শিয়াল তখন খুব মোটা আর বিশ্রী গলার সুর করে জিজ্ঞেস করল, 'খোকারা কাঁদছে কেন</a:t>
            </a:r>
            <a:r>
              <a:rPr lang="as-IN" dirty="0" smtClean="0"/>
              <a:t>?</a:t>
            </a:r>
            <a:endParaRPr lang="as-IN" dirty="0"/>
          </a:p>
          <a:p>
            <a:r>
              <a:rPr lang="as-IN" dirty="0"/>
              <a:t>শিয়ালনী তেমনি বিশ্রী সুরে বলল, 'ওরা বাঘ খেতে চায়। তাই কাঁদছে।'</a:t>
            </a:r>
          </a:p>
        </p:txBody>
      </p:sp>
    </p:spTree>
    <p:extLst>
      <p:ext uri="{BB962C8B-B14F-4D97-AF65-F5344CB8AC3E}">
        <p14:creationId xmlns:p14="http://schemas.microsoft.com/office/powerpoint/2010/main" val="390842833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630</TotalTime>
  <Words>449</Words>
  <Application>Microsoft Office PowerPoint</Application>
  <PresentationFormat>Widescreen</PresentationFormat>
  <Paragraphs>80</Paragraphs>
  <Slides>16</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16</vt:i4>
      </vt:variant>
    </vt:vector>
  </HeadingPairs>
  <TitlesOfParts>
    <vt:vector size="25" baseType="lpstr">
      <vt:lpstr>Arial</vt:lpstr>
      <vt:lpstr>Calibri</vt:lpstr>
      <vt:lpstr>Calibri Light</vt:lpstr>
      <vt:lpstr>Kalpurush</vt:lpstr>
      <vt:lpstr>NikoshBAN</vt:lpstr>
      <vt:lpstr>RinkiyMJ</vt:lpstr>
      <vt:lpstr>Vrinda</vt:lpstr>
      <vt:lpstr>Wide Latin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WALTON</dc:creator>
  <cp:lastModifiedBy>WALTON</cp:lastModifiedBy>
  <cp:revision>63</cp:revision>
  <dcterms:created xsi:type="dcterms:W3CDTF">2024-07-24T13:11:50Z</dcterms:created>
  <dcterms:modified xsi:type="dcterms:W3CDTF">2026-07-13T14:43:08Z</dcterms:modified>
</cp:coreProperties>
</file>