
<file path=[Content_Types].xml><?xml version="1.0" encoding="utf-8"?>
<Types xmlns="http://schemas.openxmlformats.org/package/2006/content-types">
  <Default Extension="tmp"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66" r:id="rId4"/>
    <p:sldId id="268" r:id="rId5"/>
    <p:sldId id="267" r:id="rId6"/>
    <p:sldId id="269" r:id="rId7"/>
    <p:sldId id="273" r:id="rId8"/>
    <p:sldId id="270" r:id="rId9"/>
    <p:sldId id="271" r:id="rId10"/>
    <p:sldId id="274" r:id="rId11"/>
    <p:sldId id="276" r:id="rId12"/>
    <p:sldId id="277" r:id="rId13"/>
    <p:sldId id="278" r:id="rId14"/>
    <p:sldId id="279" r:id="rId15"/>
    <p:sldId id="280" r:id="rId16"/>
    <p:sldId id="281" r:id="rId17"/>
    <p:sldId id="28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23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109094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725358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142141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921584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5B1C1F-85D2-4700-B3A4-27187FD5543B}"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358858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5B1C1F-85D2-4700-B3A4-27187FD5543B}"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1596272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5B1C1F-85D2-4700-B3A4-27187FD5543B}"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25856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5B1C1F-85D2-4700-B3A4-27187FD5543B}"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870908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5B1C1F-85D2-4700-B3A4-27187FD5543B}"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754357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5B1C1F-85D2-4700-B3A4-27187FD5543B}"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148671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5B1C1F-85D2-4700-B3A4-27187FD5543B}"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24024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5B1C1F-85D2-4700-B3A4-27187FD5543B}" type="datetimeFigureOut">
              <a:rPr lang="en-US" smtClean="0"/>
              <a:t>7/14/2026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77F003-D24E-4518-9661-58CA3B64445D}" type="slidenum">
              <a:rPr lang="en-US" smtClean="0"/>
              <a:t>‹#›</a:t>
            </a:fld>
            <a:endParaRPr lang="en-US"/>
          </a:p>
        </p:txBody>
      </p:sp>
    </p:spTree>
    <p:extLst>
      <p:ext uri="{BB962C8B-B14F-4D97-AF65-F5344CB8AC3E}">
        <p14:creationId xmlns:p14="http://schemas.microsoft.com/office/powerpoint/2010/main" val="432269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12.tmp"/></Relationships>
</file>

<file path=ppt/slides/_rels/slide1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5.tmp"/></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1.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Round Diagonal Corner Rectangle 2"/>
          <p:cNvSpPr/>
          <p:nvPr/>
        </p:nvSpPr>
        <p:spPr>
          <a:xfrm>
            <a:off x="3810001" y="914401"/>
            <a:ext cx="3214254" cy="81741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t>সবাইকে</a:t>
            </a:r>
            <a:endParaRPr lang="en-US" sz="4800" dirty="0"/>
          </a:p>
        </p:txBody>
      </p:sp>
      <p:sp>
        <p:nvSpPr>
          <p:cNvPr id="4" name="TextBox 3"/>
          <p:cNvSpPr txBox="1"/>
          <p:nvPr/>
        </p:nvSpPr>
        <p:spPr>
          <a:xfrm rot="10800000" flipH="1" flipV="1">
            <a:off x="3537065" y="2566206"/>
            <a:ext cx="3487190" cy="1323439"/>
          </a:xfrm>
          <a:prstGeom prst="rect">
            <a:avLst/>
          </a:prstGeom>
          <a:noFill/>
        </p:spPr>
        <p:txBody>
          <a:bodyPr wrap="square" rtlCol="0">
            <a:spAutoFit/>
          </a:bodyPr>
          <a:lstStyle/>
          <a:p>
            <a:r>
              <a:rPr lang="en-US" sz="8000" dirty="0" err="1" smtClean="0">
                <a:solidFill>
                  <a:srgbClr val="FF0000"/>
                </a:solidFill>
              </a:rPr>
              <a:t>স্বাগতম</a:t>
            </a:r>
            <a:r>
              <a:rPr lang="en-US" dirty="0" smtClean="0">
                <a:solidFill>
                  <a:srgbClr val="FF0000"/>
                </a:solidFill>
              </a:rPr>
              <a:t> </a:t>
            </a:r>
            <a:endParaRPr lang="en-US" dirty="0">
              <a:solidFill>
                <a:srgbClr val="FF0000"/>
              </a:solidFill>
            </a:endParaRPr>
          </a:p>
        </p:txBody>
      </p:sp>
      <p:pic>
        <p:nvPicPr>
          <p:cNvPr id="11" name="Picture 10"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847" y="480926"/>
            <a:ext cx="11018594" cy="5892165"/>
          </a:xfrm>
          <a:prstGeom prst="roundRect">
            <a:avLst/>
          </a:prstGeom>
        </p:spPr>
      </p:pic>
      <p:sp>
        <p:nvSpPr>
          <p:cNvPr id="12" name="TextBox 11"/>
          <p:cNvSpPr txBox="1"/>
          <p:nvPr/>
        </p:nvSpPr>
        <p:spPr>
          <a:xfrm>
            <a:off x="3505200" y="1544559"/>
            <a:ext cx="3131128" cy="707886"/>
          </a:xfrm>
          <a:prstGeom prst="rect">
            <a:avLst/>
          </a:prstGeom>
          <a:noFill/>
        </p:spPr>
        <p:txBody>
          <a:bodyPr wrap="square" rtlCol="0">
            <a:spAutoFit/>
          </a:bodyPr>
          <a:lstStyle/>
          <a:p>
            <a:r>
              <a:rPr lang="en-US" sz="4000" dirty="0" err="1" smtClean="0"/>
              <a:t>সবাইকে</a:t>
            </a:r>
            <a:endParaRPr lang="en-US" sz="4000" dirty="0"/>
          </a:p>
        </p:txBody>
      </p:sp>
      <p:sp>
        <p:nvSpPr>
          <p:cNvPr id="13" name="TextBox 12"/>
          <p:cNvSpPr txBox="1"/>
          <p:nvPr/>
        </p:nvSpPr>
        <p:spPr>
          <a:xfrm rot="10800000" flipH="1" flipV="1">
            <a:off x="3149138" y="2350532"/>
            <a:ext cx="3487190" cy="1323439"/>
          </a:xfrm>
          <a:prstGeom prst="rect">
            <a:avLst/>
          </a:prstGeom>
          <a:noFill/>
        </p:spPr>
        <p:txBody>
          <a:bodyPr wrap="square" rtlCol="0">
            <a:spAutoFit/>
          </a:bodyPr>
          <a:lstStyle/>
          <a:p>
            <a:r>
              <a:rPr lang="en-US" sz="8000" dirty="0" err="1" smtClean="0">
                <a:solidFill>
                  <a:srgbClr val="FF0000"/>
                </a:solidFill>
                <a:latin typeface="Wide Latin" panose="020A0A07050505020404" pitchFamily="18" charset="0"/>
              </a:rPr>
              <a:t>স্বাগতম</a:t>
            </a:r>
            <a:r>
              <a:rPr lang="en-US" dirty="0" smtClean="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99634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549615" y="518193"/>
            <a:ext cx="4444408" cy="707886"/>
          </a:xfrm>
          <a:prstGeom prst="rect">
            <a:avLst/>
          </a:prstGeom>
          <a:solidFill>
            <a:srgbClr val="FFCCCC"/>
          </a:solidFill>
          <a:scene3d>
            <a:camera prst="orthographicFront"/>
            <a:lightRig rig="threePt" dir="t"/>
          </a:scene3d>
          <a:sp3d>
            <a:bevelT prst="slope"/>
          </a:sp3d>
        </p:spPr>
        <p:txBody>
          <a:bodyPr wrap="square" rtlCol="0">
            <a:spAutoFit/>
          </a:bodyPr>
          <a:lstStyle/>
          <a:p>
            <a:pPr algn="ctr"/>
            <a:r>
              <a:rPr lang="bn-IN" sz="4000" b="1" dirty="0" smtClean="0">
                <a:latin typeface="NikoshBAN" panose="02000000000000000000" pitchFamily="2" charset="0"/>
                <a:cs typeface="NikoshBAN" panose="02000000000000000000" pitchFamily="2" charset="0"/>
              </a:rPr>
              <a:t> আদর্শ পাঠ</a:t>
            </a:r>
            <a:endParaRPr lang="en-US" sz="4000" b="1" dirty="0">
              <a:latin typeface="NikoshBAN" panose="02000000000000000000" pitchFamily="2" charset="0"/>
              <a:cs typeface="NikoshBAN" panose="02000000000000000000" pitchFamily="2" charset="0"/>
            </a:endParaRPr>
          </a:p>
        </p:txBody>
      </p:sp>
      <p:sp>
        <p:nvSpPr>
          <p:cNvPr id="4" name="TextBox 3"/>
          <p:cNvSpPr txBox="1"/>
          <p:nvPr/>
        </p:nvSpPr>
        <p:spPr>
          <a:xfrm>
            <a:off x="1676413" y="4931114"/>
            <a:ext cx="8639189" cy="1200329"/>
          </a:xfrm>
          <a:prstGeom prst="rect">
            <a:avLst/>
          </a:prstGeom>
          <a:noFill/>
        </p:spPr>
        <p:txBody>
          <a:bodyPr wrap="square" rtlCol="0">
            <a:spAutoFit/>
          </a:bodyPr>
          <a:lstStyle/>
          <a:p>
            <a:pPr lvl="0"/>
            <a:r>
              <a:rPr lang="as-IN" sz="3600" b="1" dirty="0">
                <a:solidFill>
                  <a:srgbClr val="222222"/>
                </a:solidFill>
                <a:latin typeface="NikoshBAN" panose="02000000000000000000" pitchFamily="2" charset="0"/>
                <a:cs typeface="NikoshBAN" panose="02000000000000000000" pitchFamily="2" charset="0"/>
              </a:rPr>
              <a:t>আমি পাঠের নির্ধারিত অংশটুকু পরে শোনাবো তোমরা সবাই মনোযোগ সহকারে শুনবে</a:t>
            </a:r>
            <a:r>
              <a:rPr lang="en-US" sz="3600" b="1" dirty="0">
                <a:solidFill>
                  <a:srgbClr val="222222"/>
                </a:solidFill>
                <a:latin typeface="NikoshBAN" panose="02000000000000000000" pitchFamily="2" charset="0"/>
                <a:cs typeface="NikoshBAN" panose="02000000000000000000" pitchFamily="2" charset="0"/>
              </a:rPr>
              <a:t> </a:t>
            </a:r>
            <a:r>
              <a:rPr lang="as-IN" sz="3600" b="1" dirty="0">
                <a:solidFill>
                  <a:srgbClr val="222222"/>
                </a:solidFill>
                <a:latin typeface="NikoshBAN" panose="02000000000000000000" pitchFamily="2" charset="0"/>
                <a:cs typeface="NikoshBAN" panose="02000000000000000000" pitchFamily="2" charset="0"/>
              </a:rPr>
              <a:t>এবং বই</a:t>
            </a:r>
            <a:r>
              <a:rPr lang="en-US" sz="3600" b="1" dirty="0" err="1">
                <a:solidFill>
                  <a:srgbClr val="222222"/>
                </a:solidFill>
                <a:latin typeface="NikoshBAN" panose="02000000000000000000" pitchFamily="2" charset="0"/>
                <a:cs typeface="NikoshBAN" panose="02000000000000000000" pitchFamily="2" charset="0"/>
              </a:rPr>
              <a:t>য়ে</a:t>
            </a:r>
            <a:r>
              <a:rPr lang="as-IN" sz="3600" b="1" dirty="0">
                <a:solidFill>
                  <a:srgbClr val="222222"/>
                </a:solidFill>
                <a:latin typeface="NikoshBAN" panose="02000000000000000000" pitchFamily="2" charset="0"/>
                <a:cs typeface="NikoshBAN" panose="02000000000000000000" pitchFamily="2" charset="0"/>
              </a:rPr>
              <a:t> আঙ্গুল রেখে মিলাবে।</a:t>
            </a:r>
            <a:endParaRPr lang="en-US" sz="3600" b="1" dirty="0">
              <a:solidFill>
                <a:prstClr val="black"/>
              </a:solidFill>
              <a:latin typeface="NikoshBAN" panose="02000000000000000000" pitchFamily="2" charset="0"/>
              <a:cs typeface="NikoshBAN" panose="02000000000000000000" pitchFamily="2" charset="0"/>
            </a:endParaRPr>
          </a:p>
        </p:txBody>
      </p:sp>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810" y="1463584"/>
            <a:ext cx="7048017" cy="296930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32619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anim calcmode="lin" valueType="num">
                                      <p:cBhvr>
                                        <p:cTn id="8" dur="1750" fill="hold"/>
                                        <p:tgtEl>
                                          <p:spTgt spid="4"/>
                                        </p:tgtEl>
                                        <p:attrNameLst>
                                          <p:attrName>ppt_x</p:attrName>
                                        </p:attrNameLst>
                                      </p:cBhvr>
                                      <p:tavLst>
                                        <p:tav tm="0">
                                          <p:val>
                                            <p:strVal val="#ppt_x"/>
                                          </p:val>
                                        </p:tav>
                                        <p:tav tm="100000">
                                          <p:val>
                                            <p:strVal val="#ppt_x"/>
                                          </p:val>
                                        </p:tav>
                                      </p:tavLst>
                                    </p:anim>
                                    <p:anim calcmode="lin" valueType="num">
                                      <p:cBhvr>
                                        <p:cTn id="9" dur="17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heel(1)">
                                      <p:cBhvr>
                                        <p:cTn id="14"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2037316" y="751209"/>
            <a:ext cx="7205381" cy="707886"/>
          </a:xfrm>
          <a:prstGeom prst="rect">
            <a:avLst/>
          </a:prstGeom>
          <a:solidFill>
            <a:schemeClr val="bg2"/>
          </a:solidFill>
          <a:ln w="57150">
            <a:noFill/>
          </a:ln>
          <a:scene3d>
            <a:camera prst="orthographicFront"/>
            <a:lightRig rig="threePt" dir="t"/>
          </a:scene3d>
          <a:sp3d>
            <a:bevelT w="152400" h="50800" prst="softRound"/>
          </a:sp3d>
        </p:spPr>
        <p:txBody>
          <a:bodyPr wrap="square" rtlCol="0">
            <a:spAutoFit/>
          </a:bodyPr>
          <a:lstStyle/>
          <a:p>
            <a:pPr algn="ctr"/>
            <a:r>
              <a:rPr lang="bn-BD"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নতুন শব্দগুলো</a:t>
            </a:r>
            <a:r>
              <a:rPr lang="en-US"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র অর্থ জেনে নেই</a:t>
            </a:r>
            <a:r>
              <a:rPr lang="bn-BD"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b="1" dirty="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2161716" y="2792157"/>
            <a:ext cx="1978504"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আন্দোলন</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2161716" y="1685815"/>
            <a:ext cx="1978505"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আক্রমণ</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8" name="Rectangle 7"/>
          <p:cNvSpPr/>
          <p:nvPr/>
        </p:nvSpPr>
        <p:spPr>
          <a:xfrm>
            <a:off x="5985887" y="2918537"/>
            <a:ext cx="5453444" cy="707886"/>
          </a:xfrm>
          <a:prstGeom prst="rect">
            <a:avLst/>
          </a:prstGeom>
          <a:solidFill>
            <a:srgbClr val="FFCC99"/>
          </a:solidFill>
          <a:scene3d>
            <a:camera prst="orthographicFront"/>
            <a:lightRig rig="threePt" dir="t"/>
          </a:scene3d>
          <a:sp3d>
            <a:bevelT w="152400" h="50800" prst="softRound"/>
          </a:sp3d>
        </p:spPr>
        <p:txBody>
          <a:bodyPr wrap="square">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কোন</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দাবি</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আদায়ের</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জন্য</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বিক্ষোভ</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9" name="Rectangle 8"/>
          <p:cNvSpPr/>
          <p:nvPr/>
        </p:nvSpPr>
        <p:spPr>
          <a:xfrm>
            <a:off x="5985887" y="1685815"/>
            <a:ext cx="3225563" cy="707886"/>
          </a:xfrm>
          <a:prstGeom prst="rect">
            <a:avLst/>
          </a:prstGeom>
          <a:solidFill>
            <a:srgbClr val="FFCC99"/>
          </a:solidFill>
          <a:scene3d>
            <a:camera prst="orthographicFront"/>
            <a:lightRig rig="threePt" dir="t"/>
          </a:scene3d>
          <a:sp3d>
            <a:bevelT w="152400" h="50800" prst="softRound"/>
          </a:sp3d>
        </p:spPr>
        <p:txBody>
          <a:bodyPr wrap="none">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অন্যের</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ওপর</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হামলা</a:t>
            </a:r>
            <a:endParaRPr lang="en-US" sz="4000" b="1" dirty="0">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xmlns="" id="{C796DA40-69E1-4CF2-B9AA-1C3FF4AC062A}"/>
              </a:ext>
            </a:extLst>
          </p:cNvPr>
          <p:cNvSpPr txBox="1"/>
          <p:nvPr/>
        </p:nvSpPr>
        <p:spPr>
          <a:xfrm>
            <a:off x="2161716" y="4042017"/>
            <a:ext cx="1978505"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বৈষম্য</a:t>
            </a: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bn-IN"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1" name="Rectangle 10"/>
          <p:cNvSpPr/>
          <p:nvPr/>
        </p:nvSpPr>
        <p:spPr>
          <a:xfrm>
            <a:off x="5985887" y="4059155"/>
            <a:ext cx="2181731" cy="707886"/>
          </a:xfrm>
          <a:prstGeom prst="rect">
            <a:avLst/>
          </a:prstGeom>
          <a:solidFill>
            <a:srgbClr val="FFCC99"/>
          </a:solidFill>
          <a:scene3d>
            <a:camera prst="orthographicFront"/>
            <a:lightRig rig="threePt" dir="t"/>
          </a:scene3d>
          <a:sp3d>
            <a:bevelT w="152400" h="50800" prst="softRound"/>
          </a:sp3d>
        </p:spPr>
        <p:txBody>
          <a:bodyPr wrap="square">
            <a:spAutoFit/>
          </a:bodyPr>
          <a:lstStyle/>
          <a:p>
            <a:r>
              <a:rPr lang="en-US" sz="4000" b="1" dirty="0" err="1"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প্রভেদ</a:t>
            </a:r>
            <a:endParaRPr lang="en-US"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9671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anim calcmode="lin" valueType="num">
                                      <p:cBhvr>
                                        <p:cTn id="12" dur="1500" fill="hold"/>
                                        <p:tgtEl>
                                          <p:spTgt spid="6"/>
                                        </p:tgtEl>
                                        <p:attrNameLst>
                                          <p:attrName>ppt_x</p:attrName>
                                        </p:attrNameLst>
                                      </p:cBhvr>
                                      <p:tavLst>
                                        <p:tav tm="0">
                                          <p:val>
                                            <p:strVal val="#ppt_x"/>
                                          </p:val>
                                        </p:tav>
                                        <p:tav tm="100000">
                                          <p:val>
                                            <p:strVal val="#ppt_x"/>
                                          </p:val>
                                        </p:tav>
                                      </p:tavLst>
                                    </p:anim>
                                    <p:anim calcmode="lin" valueType="num">
                                      <p:cBhvr>
                                        <p:cTn id="13"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500"/>
                                        <p:tgtEl>
                                          <p:spTgt spid="9"/>
                                        </p:tgtEl>
                                      </p:cBhvr>
                                    </p:animEffect>
                                    <p:anim calcmode="lin" valueType="num">
                                      <p:cBhvr>
                                        <p:cTn id="19" dur="1500" fill="hold"/>
                                        <p:tgtEl>
                                          <p:spTgt spid="9"/>
                                        </p:tgtEl>
                                        <p:attrNameLst>
                                          <p:attrName>ppt_x</p:attrName>
                                        </p:attrNameLst>
                                      </p:cBhvr>
                                      <p:tavLst>
                                        <p:tav tm="0">
                                          <p:val>
                                            <p:strVal val="#ppt_x"/>
                                          </p:val>
                                        </p:tav>
                                        <p:tav tm="100000">
                                          <p:val>
                                            <p:strVal val="#ppt_x"/>
                                          </p:val>
                                        </p:tav>
                                      </p:tavLst>
                                    </p:anim>
                                    <p:anim calcmode="lin" valueType="num">
                                      <p:cBhvr>
                                        <p:cTn id="20" dur="15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500"/>
                                        <p:tgtEl>
                                          <p:spTgt spid="5"/>
                                        </p:tgtEl>
                                      </p:cBhvr>
                                    </p:animEffect>
                                    <p:anim calcmode="lin" valueType="num">
                                      <p:cBhvr>
                                        <p:cTn id="25" dur="1500" fill="hold"/>
                                        <p:tgtEl>
                                          <p:spTgt spid="5"/>
                                        </p:tgtEl>
                                        <p:attrNameLst>
                                          <p:attrName>ppt_x</p:attrName>
                                        </p:attrNameLst>
                                      </p:cBhvr>
                                      <p:tavLst>
                                        <p:tav tm="0">
                                          <p:val>
                                            <p:strVal val="#ppt_x"/>
                                          </p:val>
                                        </p:tav>
                                        <p:tav tm="100000">
                                          <p:val>
                                            <p:strVal val="#ppt_x"/>
                                          </p:val>
                                        </p:tav>
                                      </p:tavLst>
                                    </p:anim>
                                    <p:anim calcmode="lin" valueType="num">
                                      <p:cBhvr>
                                        <p:cTn id="26" dur="1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500"/>
                                        <p:tgtEl>
                                          <p:spTgt spid="8"/>
                                        </p:tgtEl>
                                      </p:cBhvr>
                                    </p:animEffect>
                                    <p:anim calcmode="lin" valueType="num">
                                      <p:cBhvr>
                                        <p:cTn id="32" dur="1500" fill="hold"/>
                                        <p:tgtEl>
                                          <p:spTgt spid="8"/>
                                        </p:tgtEl>
                                        <p:attrNameLst>
                                          <p:attrName>ppt_x</p:attrName>
                                        </p:attrNameLst>
                                      </p:cBhvr>
                                      <p:tavLst>
                                        <p:tav tm="0">
                                          <p:val>
                                            <p:strVal val="#ppt_x"/>
                                          </p:val>
                                        </p:tav>
                                        <p:tav tm="100000">
                                          <p:val>
                                            <p:strVal val="#ppt_x"/>
                                          </p:val>
                                        </p:tav>
                                      </p:tavLst>
                                    </p:anim>
                                    <p:anim calcmode="lin" valueType="num">
                                      <p:cBhvr>
                                        <p:cTn id="33" dur="1500" fill="hold"/>
                                        <p:tgtEl>
                                          <p:spTgt spid="8"/>
                                        </p:tgtEl>
                                        <p:attrNameLst>
                                          <p:attrName>ppt_y</p:attrName>
                                        </p:attrNameLst>
                                      </p:cBhvr>
                                      <p:tavLst>
                                        <p:tav tm="0">
                                          <p:val>
                                            <p:strVal val="#ppt_y+.1"/>
                                          </p:val>
                                        </p:tav>
                                        <p:tav tm="100000">
                                          <p:val>
                                            <p:strVal val="#ppt_y"/>
                                          </p:val>
                                        </p:tav>
                                      </p:tavLst>
                                    </p:anim>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500"/>
                                        <p:tgtEl>
                                          <p:spTgt spid="11"/>
                                        </p:tgtEl>
                                      </p:cBhvr>
                                    </p:animEffect>
                                    <p:anim calcmode="lin" valueType="num">
                                      <p:cBhvr>
                                        <p:cTn id="43" dur="1500" fill="hold"/>
                                        <p:tgtEl>
                                          <p:spTgt spid="11"/>
                                        </p:tgtEl>
                                        <p:attrNameLst>
                                          <p:attrName>ppt_x</p:attrName>
                                        </p:attrNameLst>
                                      </p:cBhvr>
                                      <p:tavLst>
                                        <p:tav tm="0">
                                          <p:val>
                                            <p:strVal val="#ppt_x"/>
                                          </p:val>
                                        </p:tav>
                                        <p:tav tm="100000">
                                          <p:val>
                                            <p:strVal val="#ppt_x"/>
                                          </p:val>
                                        </p:tav>
                                      </p:tavLst>
                                    </p:anim>
                                    <p:anim calcmode="lin" valueType="num">
                                      <p:cBhvr>
                                        <p:cTn id="44" dur="1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1203"/>
          </a:xfrm>
          <a:prstGeom prst="rect">
            <a:avLst/>
          </a:prstGeom>
        </p:spPr>
      </p:pic>
      <p:sp>
        <p:nvSpPr>
          <p:cNvPr id="3" name="TextBox 2"/>
          <p:cNvSpPr txBox="1"/>
          <p:nvPr/>
        </p:nvSpPr>
        <p:spPr>
          <a:xfrm>
            <a:off x="921535" y="987257"/>
            <a:ext cx="10354614"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যুক্তবর্ণগুলো</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দেখি</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যুক্তবর্ণ</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দিয়ে</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গঠিত</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শব্দগুলো</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পড়ি</a:t>
            </a:r>
            <a:r>
              <a:rPr lang="en-US" sz="4000" b="1" dirty="0" smtClean="0">
                <a:latin typeface="NikoshBAN" panose="02000000000000000000" pitchFamily="2" charset="0"/>
                <a:cs typeface="NikoshBAN" pitchFamily="2" charset="0"/>
              </a:rPr>
              <a:t> ও </a:t>
            </a:r>
            <a:r>
              <a:rPr lang="en-US" sz="4000" b="1" dirty="0" err="1" smtClean="0">
                <a:latin typeface="NikoshBAN" panose="02000000000000000000" pitchFamily="2" charset="0"/>
                <a:cs typeface="NikoshBAN" pitchFamily="2" charset="0"/>
              </a:rPr>
              <a:t>লিখি</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4" name="TextBox 3"/>
          <p:cNvSpPr txBox="1"/>
          <p:nvPr/>
        </p:nvSpPr>
        <p:spPr>
          <a:xfrm>
            <a:off x="921535" y="2520430"/>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যুদ্ধ</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5" name="TextBox 4"/>
          <p:cNvSpPr txBox="1"/>
          <p:nvPr/>
        </p:nvSpPr>
        <p:spPr>
          <a:xfrm>
            <a:off x="921536" y="3602255"/>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আন্দোলন</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6" name="Right Arrow 5"/>
          <p:cNvSpPr/>
          <p:nvPr/>
        </p:nvSpPr>
        <p:spPr>
          <a:xfrm>
            <a:off x="3213975" y="2642406"/>
            <a:ext cx="1455312" cy="541654"/>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7" name="Right Arrow 6"/>
          <p:cNvSpPr/>
          <p:nvPr/>
        </p:nvSpPr>
        <p:spPr>
          <a:xfrm>
            <a:off x="3278370" y="3707613"/>
            <a:ext cx="1481070" cy="558723"/>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8" name="Right Arrow 7"/>
          <p:cNvSpPr/>
          <p:nvPr/>
        </p:nvSpPr>
        <p:spPr>
          <a:xfrm>
            <a:off x="3236512" y="4933573"/>
            <a:ext cx="1455312" cy="502276"/>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9" name="TextBox 8"/>
          <p:cNvSpPr txBox="1"/>
          <p:nvPr/>
        </p:nvSpPr>
        <p:spPr>
          <a:xfrm>
            <a:off x="4939742" y="2519222"/>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দ্ধ</a:t>
            </a:r>
            <a:endParaRPr lang="en-US" sz="4000" b="1" dirty="0">
              <a:latin typeface="NikoshBAN" panose="02000000000000000000" pitchFamily="2" charset="0"/>
              <a:cs typeface="NikoshBAN" panose="02000000000000000000" pitchFamily="2" charset="0"/>
            </a:endParaRPr>
          </a:p>
        </p:txBody>
      </p:sp>
      <p:sp>
        <p:nvSpPr>
          <p:cNvPr id="10" name="TextBox 9"/>
          <p:cNvSpPr txBox="1"/>
          <p:nvPr/>
        </p:nvSpPr>
        <p:spPr>
          <a:xfrm>
            <a:off x="6395056" y="2519222"/>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দ</a:t>
            </a:r>
          </a:p>
        </p:txBody>
      </p:sp>
      <p:sp>
        <p:nvSpPr>
          <p:cNvPr id="11" name="TextBox 10"/>
          <p:cNvSpPr txBox="1"/>
          <p:nvPr/>
        </p:nvSpPr>
        <p:spPr>
          <a:xfrm>
            <a:off x="7682943" y="2492256"/>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smtClean="0">
                <a:latin typeface="NikoshBAN" panose="02000000000000000000" pitchFamily="2" charset="0"/>
                <a:cs typeface="NikoshBAN" panose="02000000000000000000" pitchFamily="2" charset="0"/>
              </a:rPr>
              <a:t>ধ</a:t>
            </a:r>
            <a:endParaRPr lang="en-US" sz="4000" b="1" dirty="0">
              <a:latin typeface="NikoshBAN" panose="02000000000000000000" pitchFamily="2" charset="0"/>
              <a:cs typeface="NikoshBAN" panose="02000000000000000000" pitchFamily="2" charset="0"/>
            </a:endParaRPr>
          </a:p>
        </p:txBody>
      </p:sp>
      <p:sp>
        <p:nvSpPr>
          <p:cNvPr id="12" name="TextBox 11"/>
          <p:cNvSpPr txBox="1"/>
          <p:nvPr/>
        </p:nvSpPr>
        <p:spPr>
          <a:xfrm>
            <a:off x="4939742" y="3633031"/>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ন্দ</a:t>
            </a:r>
            <a:r>
              <a:rPr lang="en-US" sz="4000" b="1" dirty="0" smtClean="0">
                <a:latin typeface="NikoshBAN" panose="02000000000000000000" pitchFamily="2" charset="0"/>
                <a:cs typeface="NikoshBAN" panose="02000000000000000000" pitchFamily="2" charset="0"/>
              </a:rPr>
              <a:t> </a:t>
            </a:r>
            <a:endParaRPr lang="en-US" sz="4000" b="1" dirty="0">
              <a:latin typeface="NikoshBAN" panose="02000000000000000000" pitchFamily="2" charset="0"/>
              <a:cs typeface="NikoshBAN" panose="02000000000000000000" pitchFamily="2" charset="0"/>
            </a:endParaRPr>
          </a:p>
        </p:txBody>
      </p:sp>
      <p:sp>
        <p:nvSpPr>
          <p:cNvPr id="13" name="TextBox 12"/>
          <p:cNvSpPr txBox="1"/>
          <p:nvPr/>
        </p:nvSpPr>
        <p:spPr>
          <a:xfrm>
            <a:off x="6407935" y="3602255"/>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smtClean="0">
                <a:latin typeface="NikoshBAN" panose="02000000000000000000" pitchFamily="2" charset="0"/>
                <a:cs typeface="NikoshBAN" panose="02000000000000000000" pitchFamily="2" charset="0"/>
              </a:rPr>
              <a:t>ন</a:t>
            </a:r>
            <a:endParaRPr lang="en-US" sz="4000" b="1" dirty="0">
              <a:latin typeface="NikoshBAN" panose="02000000000000000000" pitchFamily="2" charset="0"/>
              <a:cs typeface="NikoshBAN" panose="02000000000000000000" pitchFamily="2" charset="0"/>
            </a:endParaRPr>
          </a:p>
        </p:txBody>
      </p:sp>
      <p:sp>
        <p:nvSpPr>
          <p:cNvPr id="14" name="TextBox 13"/>
          <p:cNvSpPr txBox="1"/>
          <p:nvPr/>
        </p:nvSpPr>
        <p:spPr>
          <a:xfrm>
            <a:off x="7682943" y="3602255"/>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smtClean="0">
                <a:latin typeface="NikoshBAN" panose="02000000000000000000" pitchFamily="2" charset="0"/>
                <a:cs typeface="NikoshBAN" panose="02000000000000000000" pitchFamily="2" charset="0"/>
              </a:rPr>
              <a:t>দ</a:t>
            </a:r>
            <a:endParaRPr lang="en-US" sz="4000" b="1" dirty="0">
              <a:latin typeface="NikoshBAN" panose="02000000000000000000" pitchFamily="2" charset="0"/>
              <a:cs typeface="NikoshBAN" panose="02000000000000000000" pitchFamily="2" charset="0"/>
            </a:endParaRPr>
          </a:p>
        </p:txBody>
      </p:sp>
      <p:sp>
        <p:nvSpPr>
          <p:cNvPr id="15" name="TextBox 14"/>
          <p:cNvSpPr txBox="1"/>
          <p:nvPr/>
        </p:nvSpPr>
        <p:spPr>
          <a:xfrm>
            <a:off x="4978382" y="4838627"/>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স্ব</a:t>
            </a:r>
            <a:r>
              <a:rPr lang="en-US" sz="4000" b="1" dirty="0" smtClean="0">
                <a:latin typeface="NikoshBAN" panose="02000000000000000000" pitchFamily="2" charset="0"/>
                <a:cs typeface="NikoshBAN" panose="02000000000000000000" pitchFamily="2" charset="0"/>
              </a:rPr>
              <a:t> </a:t>
            </a:r>
            <a:endParaRPr lang="en-US" sz="4000" b="1" dirty="0">
              <a:latin typeface="NikoshBAN" panose="02000000000000000000" pitchFamily="2" charset="0"/>
              <a:cs typeface="NikoshBAN" panose="02000000000000000000" pitchFamily="2" charset="0"/>
            </a:endParaRPr>
          </a:p>
        </p:txBody>
      </p:sp>
      <p:sp>
        <p:nvSpPr>
          <p:cNvPr id="16" name="TextBox 15"/>
          <p:cNvSpPr txBox="1"/>
          <p:nvPr/>
        </p:nvSpPr>
        <p:spPr>
          <a:xfrm>
            <a:off x="6407934" y="4827401"/>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স</a:t>
            </a:r>
          </a:p>
        </p:txBody>
      </p:sp>
      <p:sp>
        <p:nvSpPr>
          <p:cNvPr id="17" name="TextBox 16"/>
          <p:cNvSpPr txBox="1"/>
          <p:nvPr/>
        </p:nvSpPr>
        <p:spPr>
          <a:xfrm>
            <a:off x="7682943" y="4799991"/>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ব</a:t>
            </a:r>
            <a:endParaRPr lang="en-US" sz="4000" b="1" dirty="0">
              <a:latin typeface="NikoshBAN" panose="02000000000000000000" pitchFamily="2" charset="0"/>
              <a:cs typeface="NikoshBAN" panose="02000000000000000000" pitchFamily="2" charset="0"/>
            </a:endParaRPr>
          </a:p>
        </p:txBody>
      </p:sp>
      <p:sp>
        <p:nvSpPr>
          <p:cNvPr id="18" name="TextBox 17"/>
          <p:cNvSpPr txBox="1"/>
          <p:nvPr/>
        </p:nvSpPr>
        <p:spPr>
          <a:xfrm>
            <a:off x="928796" y="4785169"/>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স্বাধীন</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19" name="TextBox 18"/>
          <p:cNvSpPr txBox="1"/>
          <p:nvPr/>
        </p:nvSpPr>
        <p:spPr>
          <a:xfrm>
            <a:off x="9408709" y="2476174"/>
            <a:ext cx="1380744"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বদ্ধ</a:t>
            </a:r>
            <a:endParaRPr lang="en-US" sz="4000" b="1" dirty="0">
              <a:latin typeface="NikoshBAN" panose="02000000000000000000" pitchFamily="2" charset="0"/>
              <a:cs typeface="NikoshBAN" pitchFamily="2" charset="0"/>
            </a:endParaRPr>
          </a:p>
        </p:txBody>
      </p:sp>
      <p:sp>
        <p:nvSpPr>
          <p:cNvPr id="20" name="TextBox 19"/>
          <p:cNvSpPr txBox="1"/>
          <p:nvPr/>
        </p:nvSpPr>
        <p:spPr>
          <a:xfrm>
            <a:off x="9408709" y="3558450"/>
            <a:ext cx="1378039"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itchFamily="2" charset="0"/>
              </a:rPr>
              <a:t>আনন্দ</a:t>
            </a:r>
            <a:endParaRPr lang="en-US" sz="4000" b="1" dirty="0">
              <a:latin typeface="NikoshBAN" panose="02000000000000000000" pitchFamily="2" charset="0"/>
              <a:cs typeface="NikoshBAN" pitchFamily="2" charset="0"/>
            </a:endParaRPr>
          </a:p>
        </p:txBody>
      </p:sp>
      <p:sp>
        <p:nvSpPr>
          <p:cNvPr id="21" name="TextBox 20"/>
          <p:cNvSpPr txBox="1"/>
          <p:nvPr/>
        </p:nvSpPr>
        <p:spPr>
          <a:xfrm>
            <a:off x="9408708" y="4773595"/>
            <a:ext cx="1572255"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anose="02000000000000000000" pitchFamily="2" charset="0"/>
              </a:rPr>
              <a:t>স্বাদ</a:t>
            </a:r>
            <a:r>
              <a:rPr lang="en-US" sz="4000" b="1" dirty="0" smtClean="0">
                <a:latin typeface="NikoshBAN" panose="02000000000000000000" pitchFamily="2" charset="0"/>
                <a:cs typeface="NikoshBAN" panose="02000000000000000000" pitchFamily="2" charset="0"/>
              </a:rPr>
              <a:t>  </a:t>
            </a:r>
            <a:endParaRPr lang="en-US" sz="4000" b="1" dirty="0">
              <a:latin typeface="NikoshBAN" pitchFamily="2" charset="0"/>
              <a:cs typeface="NikoshBAN" pitchFamily="2" charset="0"/>
            </a:endParaRPr>
          </a:p>
        </p:txBody>
      </p:sp>
    </p:spTree>
    <p:extLst>
      <p:ext uri="{BB962C8B-B14F-4D97-AF65-F5344CB8AC3E}">
        <p14:creationId xmlns:p14="http://schemas.microsoft.com/office/powerpoint/2010/main" val="368505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1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1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1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1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1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arn(inVertical)">
                                      <p:cBhvr>
                                        <p:cTn id="42" dur="1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1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1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1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barn(inVertical)">
                                      <p:cBhvr>
                                        <p:cTn id="62" dur="1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arn(inVertical)">
                                      <p:cBhvr>
                                        <p:cTn id="67" dur="1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barn(inVertical)">
                                      <p:cBhvr>
                                        <p:cTn id="72" dur="1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barn(inVertical)">
                                      <p:cBhvr>
                                        <p:cTn id="77" dur="1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barn(inVertical)">
                                      <p:cBhvr>
                                        <p:cTn id="82" dur="1500"/>
                                        <p:tgtEl>
                                          <p:spTgt spid="15"/>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barn(inVertical)">
                                      <p:cBhvr>
                                        <p:cTn id="87" dur="1500"/>
                                        <p:tgtEl>
                                          <p:spTgt spid="16"/>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barn(inVertical)">
                                      <p:cBhvr>
                                        <p:cTn id="92" dur="1500"/>
                                        <p:tgtEl>
                                          <p:spTgt spid="17"/>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barn(inVertical)">
                                      <p:cBhvr>
                                        <p:cTn id="97" dur="1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18" y="16797"/>
            <a:ext cx="12192000" cy="6841203"/>
          </a:xfrm>
          <a:prstGeom prst="rect">
            <a:avLst/>
          </a:prstGeom>
        </p:spPr>
      </p:pic>
      <p:sp>
        <p:nvSpPr>
          <p:cNvPr id="3" name="TextBox 2"/>
          <p:cNvSpPr txBox="1"/>
          <p:nvPr/>
        </p:nvSpPr>
        <p:spPr>
          <a:xfrm>
            <a:off x="3899973" y="2037513"/>
            <a:ext cx="5219534" cy="707886"/>
          </a:xfrm>
          <a:prstGeom prst="rect">
            <a:avLst/>
          </a:prstGeom>
          <a:solidFill>
            <a:schemeClr val="accent5">
              <a:lumMod val="40000"/>
              <a:lumOff val="60000"/>
            </a:schemeClr>
          </a:solidFill>
          <a:ln w="38100">
            <a:noFill/>
          </a:ln>
          <a:scene3d>
            <a:camera prst="orthographicFront"/>
            <a:lightRig rig="threePt" dir="t"/>
          </a:scene3d>
          <a:sp3d>
            <a:bevelT w="152400" h="50800" prst="softRound"/>
          </a:sp3d>
        </p:spPr>
        <p:txBody>
          <a:bodyPr wrap="square" rtlCol="0">
            <a:spAutoFit/>
          </a:bodyPr>
          <a:lstStyle/>
          <a:p>
            <a:r>
              <a:rPr lang="en-US" sz="4000" dirty="0" err="1" smtClean="0">
                <a:ln w="19050">
                  <a:solidFill>
                    <a:schemeClr val="tx1"/>
                  </a:solidFill>
                </a:ln>
                <a:latin typeface="NikoshBAN" panose="02000000000000000000" pitchFamily="2" charset="0"/>
                <a:cs typeface="NikoshBAN" panose="02000000000000000000" pitchFamily="2" charset="0"/>
              </a:rPr>
              <a:t>নির্মম</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শব্দের</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অর্থ</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কি</a:t>
            </a:r>
            <a:r>
              <a:rPr lang="bn-BD" sz="4000" dirty="0" smtClean="0">
                <a:ln w="19050">
                  <a:solidFill>
                    <a:schemeClr val="tx1"/>
                  </a:solidFill>
                </a:ln>
                <a:latin typeface="NikoshBAN" panose="02000000000000000000" pitchFamily="2" charset="0"/>
                <a:cs typeface="NikoshBAN" panose="02000000000000000000" pitchFamily="2" charset="0"/>
              </a:rPr>
              <a:t> লেখ।</a:t>
            </a:r>
            <a:endParaRPr lang="en-US" sz="4000" dirty="0">
              <a:ln w="19050">
                <a:solidFill>
                  <a:schemeClr val="tx1"/>
                </a:solidFill>
              </a:ln>
              <a:latin typeface="NikoshBAN" panose="02000000000000000000" pitchFamily="2" charset="0"/>
              <a:cs typeface="NikoshBAN" panose="02000000000000000000" pitchFamily="2" charset="0"/>
            </a:endParaRPr>
          </a:p>
        </p:txBody>
      </p:sp>
      <p:sp>
        <p:nvSpPr>
          <p:cNvPr id="4" name="TextBox 3"/>
          <p:cNvSpPr txBox="1"/>
          <p:nvPr/>
        </p:nvSpPr>
        <p:spPr>
          <a:xfrm>
            <a:off x="3899974" y="4162527"/>
            <a:ext cx="5219533" cy="707886"/>
          </a:xfrm>
          <a:prstGeom prst="rect">
            <a:avLst/>
          </a:prstGeom>
          <a:solidFill>
            <a:schemeClr val="accent2">
              <a:lumMod val="40000"/>
              <a:lumOff val="60000"/>
            </a:schemeClr>
          </a:solidFill>
          <a:ln w="38100">
            <a:noFill/>
          </a:ln>
          <a:scene3d>
            <a:camera prst="orthographicFront"/>
            <a:lightRig rig="threePt" dir="t"/>
          </a:scene3d>
          <a:sp3d>
            <a:bevelT w="152400" h="50800" prst="softRound"/>
          </a:sp3d>
        </p:spPr>
        <p:txBody>
          <a:bodyPr wrap="square" rtlCol="0">
            <a:spAutoFit/>
          </a:bodyPr>
          <a:lstStyle/>
          <a:p>
            <a:r>
              <a:rPr lang="en-US" sz="4000" dirty="0" err="1" smtClean="0">
                <a:ln w="19050">
                  <a:solidFill>
                    <a:schemeClr val="tx1"/>
                  </a:solidFill>
                </a:ln>
                <a:latin typeface="NikoshBAN" panose="02000000000000000000" pitchFamily="2" charset="0"/>
                <a:cs typeface="NikoshBAN" panose="02000000000000000000" pitchFamily="2" charset="0"/>
              </a:rPr>
              <a:t>বৈষম্য</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শব্দের</a:t>
            </a:r>
            <a:r>
              <a:rPr lang="en-US" sz="4000" dirty="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অর্থ</a:t>
            </a:r>
            <a:r>
              <a:rPr lang="en-US" sz="4000" dirty="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কি</a:t>
            </a:r>
            <a:r>
              <a:rPr lang="bn-BD" sz="4000" dirty="0">
                <a:ln w="19050">
                  <a:solidFill>
                    <a:schemeClr val="tx1"/>
                  </a:solidFill>
                </a:ln>
                <a:latin typeface="NikoshBAN" panose="02000000000000000000" pitchFamily="2" charset="0"/>
                <a:cs typeface="NikoshBAN" panose="02000000000000000000" pitchFamily="2" charset="0"/>
              </a:rPr>
              <a:t> লেখ</a:t>
            </a:r>
            <a:r>
              <a:rPr lang="bn-BD" sz="4000" dirty="0" smtClean="0">
                <a:ln w="19050">
                  <a:solidFill>
                    <a:schemeClr val="tx1"/>
                  </a:solidFill>
                </a:ln>
                <a:latin typeface="NikoshBAN" panose="02000000000000000000" pitchFamily="2" charset="0"/>
                <a:cs typeface="NikoshBAN" panose="02000000000000000000" pitchFamily="2" charset="0"/>
              </a:rPr>
              <a:t>।</a:t>
            </a:r>
            <a:r>
              <a:rPr lang="en-US" sz="4000" dirty="0" smtClean="0">
                <a:ln w="19050">
                  <a:solidFill>
                    <a:schemeClr val="tx1"/>
                  </a:solidFill>
                </a:ln>
                <a:latin typeface="NikoshBAN" panose="02000000000000000000" pitchFamily="2" charset="0"/>
                <a:cs typeface="NikoshBAN" panose="02000000000000000000" pitchFamily="2" charset="0"/>
              </a:rPr>
              <a:t>? </a:t>
            </a:r>
            <a:endParaRPr lang="en-US" sz="4000" dirty="0">
              <a:ln w="19050">
                <a:solidFill>
                  <a:schemeClr val="tx1"/>
                </a:solidFill>
              </a:ln>
              <a:latin typeface="NikoshBAN" panose="02000000000000000000" pitchFamily="2" charset="0"/>
              <a:cs typeface="NikoshBAN" panose="02000000000000000000" pitchFamily="2" charset="0"/>
            </a:endParaRPr>
          </a:p>
        </p:txBody>
      </p:sp>
      <p:sp>
        <p:nvSpPr>
          <p:cNvPr id="5" name="TextBox 4"/>
          <p:cNvSpPr txBox="1"/>
          <p:nvPr/>
        </p:nvSpPr>
        <p:spPr>
          <a:xfrm>
            <a:off x="4336458" y="620385"/>
            <a:ext cx="2167374" cy="769441"/>
          </a:xfrm>
          <a:prstGeom prst="rect">
            <a:avLst/>
          </a:prstGeom>
          <a:solidFill>
            <a:srgbClr val="FFFF00"/>
          </a:solidFill>
          <a:scene3d>
            <a:camera prst="orthographicFront"/>
            <a:lightRig rig="threePt" dir="t"/>
          </a:scene3d>
          <a:sp3d>
            <a:bevelT w="152400" h="50800" prst="softRound"/>
          </a:sp3d>
        </p:spPr>
        <p:txBody>
          <a:bodyPr wrap="square" rtlCol="0">
            <a:spAutoFit/>
          </a:bodyPr>
          <a:lstStyle/>
          <a:p>
            <a:pPr lvl="0"/>
            <a:r>
              <a:rPr lang="en-US" sz="44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দলীয়</a:t>
            </a:r>
            <a:r>
              <a:rPr lang="en-US" sz="44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কাজ</a:t>
            </a:r>
            <a:endParaRPr lang="en-US" sz="44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1171978" y="2037513"/>
            <a:ext cx="2176530" cy="707886"/>
          </a:xfrm>
          <a:prstGeom prst="rect">
            <a:avLst/>
          </a:prstGeom>
          <a:solidFill>
            <a:schemeClr val="accent5">
              <a:lumMod val="40000"/>
              <a:lumOff val="60000"/>
            </a:schemeClr>
          </a:solidFill>
          <a:scene3d>
            <a:camera prst="orthographicFront"/>
            <a:lightRig rig="threePt" dir="t"/>
          </a:scene3d>
          <a:sp3d>
            <a:bevelT w="152400" h="50800" prst="softRound"/>
          </a:sp3d>
        </p:spPr>
        <p:txBody>
          <a:bodyPr wrap="square" rtlCol="0">
            <a:spAutoFit/>
          </a:bodyPr>
          <a:lstStyle/>
          <a:p>
            <a:pPr lvl="0"/>
            <a:r>
              <a:rPr lang="en-US" sz="40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১</a:t>
            </a:r>
            <a:r>
              <a:rPr lang="en-US" sz="40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1171977" y="4162527"/>
            <a:ext cx="217653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lvl="0"/>
            <a:r>
              <a:rPr lang="en-US" sz="40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a:t>
            </a:r>
            <a:r>
              <a:rPr lang="en-US" sz="4000" b="1" dirty="0">
                <a:solidFill>
                  <a:prstClr val="black"/>
                </a:solidFill>
                <a:latin typeface="NikoshBAN" panose="02000000000000000000" pitchFamily="2" charset="0"/>
                <a:cs typeface="NikoshBAN" panose="02000000000000000000" pitchFamily="2" charset="0"/>
              </a:rPr>
              <a:t> - </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২</a:t>
            </a:r>
            <a:r>
              <a:rPr lang="en-US" sz="4000" b="1" dirty="0" smtClean="0">
                <a:solidFill>
                  <a:prstClr val="black"/>
                </a:solidFill>
                <a:latin typeface="NikoshBAN" panose="02000000000000000000" pitchFamily="2" charset="0"/>
                <a:cs typeface="NikoshBAN" panose="02000000000000000000" pitchFamily="2" charset="0"/>
              </a:rPr>
              <a:t> </a:t>
            </a:r>
            <a:endParaRPr lang="en-US" sz="40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44981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1250"/>
                                        <p:tgtEl>
                                          <p:spTgt spid="6"/>
                                        </p:tgtEl>
                                      </p:cBhvr>
                                    </p:animEffect>
                                  </p:childTnLst>
                                </p:cTn>
                              </p:par>
                            </p:childTnLst>
                          </p:cTn>
                        </p:par>
                        <p:par>
                          <p:cTn id="12" fill="hold">
                            <p:stCondLst>
                              <p:cond delay="1250"/>
                            </p:stCondLst>
                            <p:childTnLst>
                              <p:par>
                                <p:cTn id="13" presetID="22" presetClass="entr" presetSubtype="4"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125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1250"/>
                                        <p:tgtEl>
                                          <p:spTgt spid="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950"/>
            <a:ext cx="12192000" cy="6841203"/>
          </a:xfrm>
          <a:prstGeom prst="rect">
            <a:avLst/>
          </a:prstGeom>
        </p:spPr>
      </p:pic>
      <p:sp>
        <p:nvSpPr>
          <p:cNvPr id="3" name="TextBox 2"/>
          <p:cNvSpPr txBox="1"/>
          <p:nvPr/>
        </p:nvSpPr>
        <p:spPr>
          <a:xfrm>
            <a:off x="4237597" y="576491"/>
            <a:ext cx="2369711" cy="707886"/>
          </a:xfrm>
          <a:prstGeom prst="rect">
            <a:avLst/>
          </a:prstGeom>
          <a:solidFill>
            <a:schemeClr val="accent2">
              <a:lumMod val="60000"/>
              <a:lumOff val="40000"/>
            </a:schemeClr>
          </a:solidFill>
          <a:scene3d>
            <a:camera prst="orthographicFront"/>
            <a:lightRig rig="threePt" dir="t"/>
          </a:scene3d>
          <a:sp3d>
            <a:bevelT w="101600" prst="riblet"/>
          </a:sp3d>
        </p:spPr>
        <p:txBody>
          <a:bodyPr wrap="square" rtlCol="0">
            <a:spAutoFit/>
          </a:bodyPr>
          <a:lstStyle/>
          <a:p>
            <a:r>
              <a:rPr lang="en-US" sz="4000" b="1" smtClean="0">
                <a:latin typeface="NikoshBAN" panose="02000000000000000000" pitchFamily="2" charset="0"/>
                <a:cs typeface="NikoshBAN" panose="02000000000000000000" pitchFamily="2" charset="0"/>
              </a:rPr>
              <a:t>একক কাজ</a:t>
            </a:r>
            <a:endParaRPr lang="en-US" sz="4000" b="1">
              <a:latin typeface="NikoshBAN" panose="02000000000000000000" pitchFamily="2" charset="0"/>
              <a:cs typeface="NikoshBAN" panose="02000000000000000000" pitchFamily="2" charset="0"/>
            </a:endParaRPr>
          </a:p>
        </p:txBody>
      </p:sp>
      <p:sp>
        <p:nvSpPr>
          <p:cNvPr id="4" name="TextBox 3"/>
          <p:cNvSpPr txBox="1"/>
          <p:nvPr/>
        </p:nvSpPr>
        <p:spPr>
          <a:xfrm>
            <a:off x="3589355" y="1284377"/>
            <a:ext cx="6035906" cy="584775"/>
          </a:xfrm>
          <a:prstGeom prst="rect">
            <a:avLst/>
          </a:prstGeom>
          <a:noFill/>
        </p:spPr>
        <p:txBody>
          <a:bodyPr wrap="square" rtlCol="0">
            <a:spAutoFit/>
          </a:bodyPr>
          <a:lstStyle/>
          <a:p>
            <a:r>
              <a:rPr lang="en-US" sz="3200" b="1" dirty="0" err="1" smtClean="0">
                <a:latin typeface="NikoshBAN" panose="02000000000000000000" pitchFamily="2" charset="0"/>
                <a:cs typeface="NikoshBAN" panose="02000000000000000000" pitchFamily="2" charset="0"/>
              </a:rPr>
              <a:t>সঠিক</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উত্তরটিতে</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টিক</a:t>
            </a:r>
            <a:r>
              <a:rPr lang="en-US" sz="3200" b="1" dirty="0" smtClean="0">
                <a:latin typeface="NikoshBAN" panose="02000000000000000000" pitchFamily="2" charset="0"/>
                <a:cs typeface="NikoshBAN" panose="02000000000000000000" pitchFamily="2" charset="0"/>
              </a:rPr>
              <a:t>(    ) </a:t>
            </a:r>
            <a:r>
              <a:rPr lang="en-US" sz="3200" b="1" dirty="0" err="1" smtClean="0">
                <a:latin typeface="NikoshBAN" panose="02000000000000000000" pitchFamily="2" charset="0"/>
                <a:cs typeface="NikoshBAN" panose="02000000000000000000" pitchFamily="2" charset="0"/>
              </a:rPr>
              <a:t>চিন্হ</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দাও</a:t>
            </a:r>
            <a:r>
              <a:rPr lang="en-US" sz="3200" b="1" dirty="0" smtClean="0">
                <a:latin typeface="NikoshBAN" panose="02000000000000000000" pitchFamily="2" charset="0"/>
                <a:cs typeface="NikoshBAN" panose="02000000000000000000" pitchFamily="2" charset="0"/>
              </a:rPr>
              <a:t>।</a:t>
            </a:r>
            <a:endParaRPr lang="en-US" sz="3200" b="1" dirty="0">
              <a:latin typeface="NikoshBAN" panose="02000000000000000000" pitchFamily="2" charset="0"/>
              <a:cs typeface="NikoshBAN" panose="02000000000000000000" pitchFamily="2" charset="0"/>
            </a:endParaRPr>
          </a:p>
        </p:txBody>
      </p:sp>
      <p:grpSp>
        <p:nvGrpSpPr>
          <p:cNvPr id="15" name="Group 14"/>
          <p:cNvGrpSpPr/>
          <p:nvPr/>
        </p:nvGrpSpPr>
        <p:grpSpPr>
          <a:xfrm>
            <a:off x="6384869" y="1304330"/>
            <a:ext cx="444878" cy="393871"/>
            <a:chOff x="2498501" y="2137893"/>
            <a:chExt cx="476519" cy="425003"/>
          </a:xfrm>
        </p:grpSpPr>
        <p:cxnSp>
          <p:nvCxnSpPr>
            <p:cNvPr id="16" name="Straight Connector 15"/>
            <p:cNvCxnSpPr/>
            <p:nvPr/>
          </p:nvCxnSpPr>
          <p:spPr>
            <a:xfrm>
              <a:off x="2498501" y="2318197"/>
              <a:ext cx="128789" cy="244699"/>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Straight Connector 16"/>
            <p:cNvCxnSpPr/>
            <p:nvPr/>
          </p:nvCxnSpPr>
          <p:spPr>
            <a:xfrm flipV="1">
              <a:off x="2627290" y="2137893"/>
              <a:ext cx="347730" cy="412125"/>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2321" y="1767499"/>
            <a:ext cx="5627868" cy="3128181"/>
          </a:xfrm>
          <a:prstGeom prst="rect">
            <a:avLst/>
          </a:prstGeom>
        </p:spPr>
      </p:pic>
      <p:grpSp>
        <p:nvGrpSpPr>
          <p:cNvPr id="38" name="Group 37"/>
          <p:cNvGrpSpPr/>
          <p:nvPr/>
        </p:nvGrpSpPr>
        <p:grpSpPr>
          <a:xfrm>
            <a:off x="3579225" y="2183167"/>
            <a:ext cx="444878" cy="393871"/>
            <a:chOff x="2498501" y="2137893"/>
            <a:chExt cx="476519" cy="425003"/>
          </a:xfrm>
        </p:grpSpPr>
        <p:cxnSp>
          <p:nvCxnSpPr>
            <p:cNvPr id="39" name="Straight Connector 38"/>
            <p:cNvCxnSpPr/>
            <p:nvPr/>
          </p:nvCxnSpPr>
          <p:spPr>
            <a:xfrm>
              <a:off x="2498501" y="2318197"/>
              <a:ext cx="128789" cy="244699"/>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0" name="Straight Connector 39"/>
            <p:cNvCxnSpPr/>
            <p:nvPr/>
          </p:nvCxnSpPr>
          <p:spPr>
            <a:xfrm flipV="1">
              <a:off x="2627290" y="2137893"/>
              <a:ext cx="347730" cy="412125"/>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41" name="Group 40"/>
          <p:cNvGrpSpPr/>
          <p:nvPr/>
        </p:nvGrpSpPr>
        <p:grpSpPr>
          <a:xfrm>
            <a:off x="3540103" y="3735152"/>
            <a:ext cx="444878" cy="393871"/>
            <a:chOff x="2498501" y="2137893"/>
            <a:chExt cx="476519" cy="425003"/>
          </a:xfrm>
        </p:grpSpPr>
        <p:cxnSp>
          <p:nvCxnSpPr>
            <p:cNvPr id="42" name="Straight Connector 41"/>
            <p:cNvCxnSpPr/>
            <p:nvPr/>
          </p:nvCxnSpPr>
          <p:spPr>
            <a:xfrm>
              <a:off x="2498501" y="2318197"/>
              <a:ext cx="128789" cy="244699"/>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3" name="Straight Connector 42"/>
            <p:cNvCxnSpPr/>
            <p:nvPr/>
          </p:nvCxnSpPr>
          <p:spPr>
            <a:xfrm flipV="1">
              <a:off x="2627290" y="2137893"/>
              <a:ext cx="347730" cy="412125"/>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8376" y="4824974"/>
            <a:ext cx="4648152" cy="1467074"/>
          </a:xfrm>
          <a:prstGeom prst="rect">
            <a:avLst/>
          </a:prstGeom>
        </p:spPr>
      </p:pic>
      <p:grpSp>
        <p:nvGrpSpPr>
          <p:cNvPr id="47" name="Group 46"/>
          <p:cNvGrpSpPr/>
          <p:nvPr/>
        </p:nvGrpSpPr>
        <p:grpSpPr>
          <a:xfrm>
            <a:off x="3699462" y="5164414"/>
            <a:ext cx="444878" cy="393871"/>
            <a:chOff x="2498501" y="2137893"/>
            <a:chExt cx="476519" cy="425003"/>
          </a:xfrm>
        </p:grpSpPr>
        <p:cxnSp>
          <p:nvCxnSpPr>
            <p:cNvPr id="48" name="Straight Connector 47"/>
            <p:cNvCxnSpPr/>
            <p:nvPr/>
          </p:nvCxnSpPr>
          <p:spPr>
            <a:xfrm>
              <a:off x="2498501" y="2318197"/>
              <a:ext cx="128789" cy="244699"/>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9" name="Straight Connector 48"/>
            <p:cNvCxnSpPr/>
            <p:nvPr/>
          </p:nvCxnSpPr>
          <p:spPr>
            <a:xfrm flipV="1">
              <a:off x="2627290" y="2137893"/>
              <a:ext cx="347730" cy="412125"/>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364113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125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1250" fill="hold"/>
                                        <p:tgtEl>
                                          <p:spTgt spid="15"/>
                                        </p:tgtEl>
                                        <p:attrNameLst>
                                          <p:attrName>ppt_x</p:attrName>
                                        </p:attrNameLst>
                                      </p:cBhvr>
                                      <p:tavLst>
                                        <p:tav tm="0">
                                          <p:val>
                                            <p:strVal val="#ppt_x"/>
                                          </p:val>
                                        </p:tav>
                                        <p:tav tm="100000">
                                          <p:val>
                                            <p:strVal val="#ppt_x"/>
                                          </p:val>
                                        </p:tav>
                                      </p:tavLst>
                                    </p:anim>
                                    <p:anim calcmode="lin" valueType="num">
                                      <p:cBhvr additive="base">
                                        <p:cTn id="20" dur="125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1250" fill="hold"/>
                                        <p:tgtEl>
                                          <p:spTgt spid="38"/>
                                        </p:tgtEl>
                                        <p:attrNameLst>
                                          <p:attrName>ppt_x</p:attrName>
                                        </p:attrNameLst>
                                      </p:cBhvr>
                                      <p:tavLst>
                                        <p:tav tm="0">
                                          <p:val>
                                            <p:strVal val="#ppt_x"/>
                                          </p:val>
                                        </p:tav>
                                        <p:tav tm="100000">
                                          <p:val>
                                            <p:strVal val="#ppt_x"/>
                                          </p:val>
                                        </p:tav>
                                      </p:tavLst>
                                    </p:anim>
                                    <p:anim calcmode="lin" valueType="num">
                                      <p:cBhvr additive="base">
                                        <p:cTn id="26" dur="125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1250" fill="hold"/>
                                        <p:tgtEl>
                                          <p:spTgt spid="41"/>
                                        </p:tgtEl>
                                        <p:attrNameLst>
                                          <p:attrName>ppt_x</p:attrName>
                                        </p:attrNameLst>
                                      </p:cBhvr>
                                      <p:tavLst>
                                        <p:tav tm="0">
                                          <p:val>
                                            <p:strVal val="#ppt_x"/>
                                          </p:val>
                                        </p:tav>
                                        <p:tav tm="100000">
                                          <p:val>
                                            <p:strVal val="#ppt_x"/>
                                          </p:val>
                                        </p:tav>
                                      </p:tavLst>
                                    </p:anim>
                                    <p:anim calcmode="lin" valueType="num">
                                      <p:cBhvr additive="base">
                                        <p:cTn id="32" dur="125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additive="base">
                                        <p:cTn id="37" dur="1250" fill="hold"/>
                                        <p:tgtEl>
                                          <p:spTgt spid="47"/>
                                        </p:tgtEl>
                                        <p:attrNameLst>
                                          <p:attrName>ppt_x</p:attrName>
                                        </p:attrNameLst>
                                      </p:cBhvr>
                                      <p:tavLst>
                                        <p:tav tm="0">
                                          <p:val>
                                            <p:strVal val="#ppt_x"/>
                                          </p:val>
                                        </p:tav>
                                        <p:tav tm="100000">
                                          <p:val>
                                            <p:strVal val="#ppt_x"/>
                                          </p:val>
                                        </p:tav>
                                      </p:tavLst>
                                    </p:anim>
                                    <p:anim calcmode="lin" valueType="num">
                                      <p:cBhvr additive="base">
                                        <p:cTn id="38" dur="125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97" y="0"/>
            <a:ext cx="12192000" cy="6841203"/>
          </a:xfrm>
          <a:prstGeom prst="rect">
            <a:avLst/>
          </a:prstGeom>
        </p:spPr>
      </p:pic>
      <p:sp>
        <p:nvSpPr>
          <p:cNvPr id="3" name="TextBox 2"/>
          <p:cNvSpPr txBox="1"/>
          <p:nvPr/>
        </p:nvSpPr>
        <p:spPr>
          <a:xfrm>
            <a:off x="1657937" y="2314880"/>
            <a:ext cx="7548906" cy="769441"/>
          </a:xfrm>
          <a:prstGeom prst="rect">
            <a:avLst/>
          </a:prstGeom>
          <a:noFill/>
          <a:ln w="28575">
            <a:noFill/>
          </a:ln>
          <a:effectLst/>
          <a:scene3d>
            <a:camera prst="orthographicFront">
              <a:rot lat="0" lon="0" rev="0"/>
            </a:camera>
            <a:lightRig rig="chilly" dir="t">
              <a:rot lat="0" lon="0" rev="18480000"/>
            </a:lightRig>
          </a:scene3d>
          <a:sp3d prstMaterial="clear"/>
        </p:spPr>
        <p:txBody>
          <a:bodyPr wrap="square" rtlCol="0">
            <a:spAutoFit/>
          </a:bodyPr>
          <a:lstStyle/>
          <a:p>
            <a:pPr algn="ctr"/>
            <a:r>
              <a:rPr lang="bn-BD" sz="4400" b="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নিচের </a:t>
            </a:r>
            <a:r>
              <a:rPr lang="en-US" sz="4400" b="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যুক্তবর্ণগুলো ভেঙে লিখো</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4" name="TextBox 3"/>
          <p:cNvSpPr txBox="1"/>
          <p:nvPr/>
        </p:nvSpPr>
        <p:spPr>
          <a:xfrm>
            <a:off x="4820020" y="3677444"/>
            <a:ext cx="833805"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দ্ধ</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3201132" y="3654643"/>
            <a:ext cx="842732"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ন্দ</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6429981" y="3661608"/>
            <a:ext cx="885117"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স্ব</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4043864" y="1106389"/>
            <a:ext cx="3271234" cy="923330"/>
          </a:xfrm>
          <a:prstGeom prst="rect">
            <a:avLst/>
          </a:prstGeom>
          <a:solidFill>
            <a:schemeClr val="accent4">
              <a:lumMod val="40000"/>
              <a:lumOff val="60000"/>
            </a:schemeClr>
          </a:solidFill>
          <a:scene3d>
            <a:camera prst="orthographicFront"/>
            <a:lightRig rig="threePt" dir="t"/>
          </a:scene3d>
          <a:sp3d>
            <a:bevelT w="165100" prst="coolSlant"/>
          </a:sp3d>
        </p:spPr>
        <p:txBody>
          <a:bodyPr wrap="square" rtlCol="0">
            <a:spAutoFit/>
          </a:bodyPr>
          <a:lstStyle/>
          <a:p>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জোড়ায়</a:t>
            </a:r>
            <a:r>
              <a:rPr lang="en-US" sz="5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কাজ</a:t>
            </a:r>
            <a:endParaRPr lang="en-US" sz="5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12163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2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250"/>
                                        <p:tgtEl>
                                          <p:spTgt spid="5"/>
                                        </p:tgtEl>
                                      </p:cBhvr>
                                    </p:animEffect>
                                    <p:anim calcmode="lin" valueType="num">
                                      <p:cBhvr>
                                        <p:cTn id="14" dur="1250" fill="hold"/>
                                        <p:tgtEl>
                                          <p:spTgt spid="5"/>
                                        </p:tgtEl>
                                        <p:attrNameLst>
                                          <p:attrName>ppt_x</p:attrName>
                                        </p:attrNameLst>
                                      </p:cBhvr>
                                      <p:tavLst>
                                        <p:tav tm="0">
                                          <p:val>
                                            <p:strVal val="#ppt_x"/>
                                          </p:val>
                                        </p:tav>
                                        <p:tav tm="100000">
                                          <p:val>
                                            <p:strVal val="#ppt_x"/>
                                          </p:val>
                                        </p:tav>
                                      </p:tavLst>
                                    </p:anim>
                                    <p:anim calcmode="lin" valueType="num">
                                      <p:cBhvr>
                                        <p:cTn id="15" dur="125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250"/>
                                        <p:tgtEl>
                                          <p:spTgt spid="6"/>
                                        </p:tgtEl>
                                      </p:cBhvr>
                                    </p:animEffect>
                                    <p:anim calcmode="lin" valueType="num">
                                      <p:cBhvr>
                                        <p:cTn id="20" dur="1250" fill="hold"/>
                                        <p:tgtEl>
                                          <p:spTgt spid="6"/>
                                        </p:tgtEl>
                                        <p:attrNameLst>
                                          <p:attrName>ppt_x</p:attrName>
                                        </p:attrNameLst>
                                      </p:cBhvr>
                                      <p:tavLst>
                                        <p:tav tm="0">
                                          <p:val>
                                            <p:strVal val="#ppt_x"/>
                                          </p:val>
                                        </p:tav>
                                        <p:tav tm="100000">
                                          <p:val>
                                            <p:strVal val="#ppt_x"/>
                                          </p:val>
                                        </p:tav>
                                      </p:tavLst>
                                    </p:anim>
                                    <p:anim calcmode="lin" valueType="num">
                                      <p:cBhvr>
                                        <p:cTn id="21" dur="12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Flowchart: Process 2"/>
          <p:cNvSpPr/>
          <p:nvPr/>
        </p:nvSpPr>
        <p:spPr>
          <a:xfrm>
            <a:off x="2930661" y="2242165"/>
            <a:ext cx="5782615" cy="496921"/>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000" b="1"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নিচে </a:t>
            </a:r>
            <a:r>
              <a:rPr lang="bn-IN" sz="4000" b="1"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প্রশ্নগুলোর উত্তর দাও</a:t>
            </a:r>
            <a:endParaRPr lang="en-US" sz="40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4750510" y="1140092"/>
            <a:ext cx="2142916" cy="923330"/>
          </a:xfrm>
          <a:prstGeom prst="rect">
            <a:avLst/>
          </a:prstGeom>
          <a:solidFill>
            <a:schemeClr val="bg2"/>
          </a:solidFill>
          <a:scene3d>
            <a:camera prst="orthographicFront"/>
            <a:lightRig rig="threePt" dir="t"/>
          </a:scene3d>
          <a:sp3d>
            <a:bevelT/>
          </a:sp3d>
        </p:spPr>
        <p:txBody>
          <a:bodyPr wrap="square" rtlCol="0">
            <a:spAutoFit/>
          </a:bodyPr>
          <a:lstStyle/>
          <a:p>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মূল্যায়ন</a:t>
            </a:r>
            <a:endParaRPr lang="en-US" sz="5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8495" y="3255916"/>
            <a:ext cx="8885203" cy="2065748"/>
          </a:xfrm>
          <a:prstGeom prst="rect">
            <a:avLst/>
          </a:prstGeom>
        </p:spPr>
      </p:pic>
    </p:spTree>
    <p:extLst>
      <p:ext uri="{BB962C8B-B14F-4D97-AF65-F5344CB8AC3E}">
        <p14:creationId xmlns:p14="http://schemas.microsoft.com/office/powerpoint/2010/main" val="400055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443" y="563336"/>
            <a:ext cx="10572749" cy="5641521"/>
          </a:xfrm>
          <a:prstGeom prst="roundRect">
            <a:avLst/>
          </a:prstGeom>
        </p:spPr>
      </p:pic>
      <p:sp>
        <p:nvSpPr>
          <p:cNvPr id="6" name="TextBox 5"/>
          <p:cNvSpPr txBox="1"/>
          <p:nvPr/>
        </p:nvSpPr>
        <p:spPr>
          <a:xfrm>
            <a:off x="3040836" y="456615"/>
            <a:ext cx="5857129" cy="1446550"/>
          </a:xfrm>
          <a:prstGeom prst="rect">
            <a:avLst/>
          </a:prstGeom>
          <a:solidFill>
            <a:schemeClr val="accent4">
              <a:lumMod val="20000"/>
              <a:lumOff val="80000"/>
            </a:schemeClr>
          </a:solidFill>
          <a:scene3d>
            <a:camera prst="orthographicFront"/>
            <a:lightRig rig="threePt" dir="t"/>
          </a:scene3d>
          <a:sp3d>
            <a:bevelT w="114300" prst="artDeco"/>
          </a:sp3d>
        </p:spPr>
        <p:txBody>
          <a:bodyPr wrap="square" rtlCol="0">
            <a:spAutoFit/>
          </a:bodyPr>
          <a:lstStyle/>
          <a:p>
            <a:pPr lvl="0"/>
            <a:r>
              <a:rPr lang="en-US" sz="8800" dirty="0" err="1"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সবাইকে</a:t>
            </a:r>
            <a:r>
              <a:rPr lang="en-US" sz="8800" dirty="0"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 </a:t>
            </a:r>
            <a:r>
              <a:rPr lang="en-US" sz="8800" dirty="0" err="1"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ধন্যবাদ</a:t>
            </a:r>
            <a:endParaRPr lang="en-US" sz="8800" dirty="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7373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455" fill="hold">
                                          <p:stCondLst>
                                            <p:cond delay="0"/>
                                          </p:stCondLst>
                                        </p:cTn>
                                        <p:tgtEl>
                                          <p:spTgt spid="6"/>
                                        </p:tgtEl>
                                        <p:attrNameLst>
                                          <p:attrName>style.rotation</p:attrName>
                                        </p:attrNameLst>
                                      </p:cBhvr>
                                      <p:to>
                                        <p:strVal val="-45.0"/>
                                      </p:to>
                                    </p:set>
                                    <p:anim calcmode="lin" valueType="num">
                                      <p:cBhvr>
                                        <p:cTn id="8"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34" y="0"/>
            <a:ext cx="12087660" cy="6784848"/>
          </a:xfrm>
          <a:prstGeom prst="rect">
            <a:avLst/>
          </a:prstGeom>
        </p:spPr>
      </p:pic>
      <p:sp>
        <p:nvSpPr>
          <p:cNvPr id="4" name="Oval 3"/>
          <p:cNvSpPr/>
          <p:nvPr/>
        </p:nvSpPr>
        <p:spPr>
          <a:xfrm>
            <a:off x="3255817" y="632587"/>
            <a:ext cx="4447309" cy="1076188"/>
          </a:xfrm>
          <a:prstGeom prst="ellipse">
            <a:avLst/>
          </a:prstGeom>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t>শিক্ষক</a:t>
            </a:r>
            <a:r>
              <a:rPr lang="en-US" sz="3200" dirty="0" smtClean="0"/>
              <a:t> </a:t>
            </a:r>
            <a:r>
              <a:rPr lang="en-US" sz="3200" dirty="0" err="1" smtClean="0"/>
              <a:t>পরিচিতি</a:t>
            </a:r>
            <a:endParaRPr lang="en-US" sz="32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8223" y="2142203"/>
            <a:ext cx="2558311" cy="3203310"/>
          </a:xfrm>
          <a:prstGeom prst="roundRect">
            <a:avLst/>
          </a:prstGeom>
        </p:spPr>
      </p:pic>
      <p:sp>
        <p:nvSpPr>
          <p:cNvPr id="6" name="Rounded Rectangle 5"/>
          <p:cNvSpPr/>
          <p:nvPr/>
        </p:nvSpPr>
        <p:spPr>
          <a:xfrm>
            <a:off x="1947685" y="1969953"/>
            <a:ext cx="2618849" cy="337556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5805054" y="2292308"/>
            <a:ext cx="5043055" cy="3036687"/>
          </a:xfrm>
          <a:prstGeom prst="round2DiagRect">
            <a:avLst/>
          </a:prstGeom>
          <a:solidFill>
            <a:srgbClr val="FFC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5881837" y="3982684"/>
            <a:ext cx="4793673" cy="677108"/>
          </a:xfrm>
          <a:prstGeom prst="rect">
            <a:avLst/>
          </a:prstGeom>
          <a:noFill/>
        </p:spPr>
        <p:txBody>
          <a:bodyPr wrap="square" rtlCol="0">
            <a:spAutoFit/>
          </a:bodyPr>
          <a:lstStyle/>
          <a:p>
            <a:pPr algn="ctr"/>
            <a:r>
              <a:rPr lang="en-US" dirty="0" err="1" smtClean="0"/>
              <a:t>বিদ্যালয়ের</a:t>
            </a:r>
            <a:r>
              <a:rPr lang="en-US" dirty="0" smtClean="0"/>
              <a:t> </a:t>
            </a:r>
            <a:r>
              <a:rPr lang="en-US" sz="2000" dirty="0" err="1" smtClean="0"/>
              <a:t>নামঃ</a:t>
            </a:r>
            <a:endParaRPr lang="en-US" sz="2000" dirty="0" smtClean="0"/>
          </a:p>
          <a:p>
            <a:pPr algn="ctr"/>
            <a:r>
              <a:rPr lang="en-US" dirty="0" smtClean="0"/>
              <a:t> </a:t>
            </a:r>
            <a:r>
              <a:rPr lang="en-US" dirty="0" err="1" smtClean="0"/>
              <a:t>আটক</a:t>
            </a:r>
            <a:r>
              <a:rPr lang="en-US" dirty="0" smtClean="0"/>
              <a:t> </a:t>
            </a:r>
            <a:r>
              <a:rPr lang="en-US" dirty="0" err="1" smtClean="0"/>
              <a:t>দামোদরকাঠী</a:t>
            </a:r>
            <a:r>
              <a:rPr lang="en-US" dirty="0" smtClean="0"/>
              <a:t> </a:t>
            </a:r>
            <a:r>
              <a:rPr lang="en-US" dirty="0" err="1" smtClean="0"/>
              <a:t>সঃ</a:t>
            </a:r>
            <a:r>
              <a:rPr lang="en-US" dirty="0" smtClean="0"/>
              <a:t> </a:t>
            </a:r>
            <a:r>
              <a:rPr lang="en-US" dirty="0" err="1" smtClean="0"/>
              <a:t>প্রাঃ</a:t>
            </a:r>
            <a:r>
              <a:rPr lang="en-US" dirty="0" smtClean="0"/>
              <a:t> </a:t>
            </a:r>
            <a:r>
              <a:rPr lang="en-US" dirty="0" err="1" smtClean="0"/>
              <a:t>বিদ্যালয়</a:t>
            </a:r>
            <a:r>
              <a:rPr lang="en-US" dirty="0" smtClean="0"/>
              <a:t>।</a:t>
            </a:r>
            <a:endParaRPr lang="en-US" dirty="0"/>
          </a:p>
        </p:txBody>
      </p:sp>
      <p:sp>
        <p:nvSpPr>
          <p:cNvPr id="9" name="TextBox 8"/>
          <p:cNvSpPr txBox="1"/>
          <p:nvPr/>
        </p:nvSpPr>
        <p:spPr>
          <a:xfrm>
            <a:off x="6096000" y="3051871"/>
            <a:ext cx="4225639" cy="523220"/>
          </a:xfrm>
          <a:prstGeom prst="rect">
            <a:avLst/>
          </a:prstGeom>
          <a:noFill/>
        </p:spPr>
        <p:txBody>
          <a:bodyPr wrap="square" rtlCol="0">
            <a:spAutoFit/>
          </a:bodyPr>
          <a:lstStyle/>
          <a:p>
            <a:r>
              <a:rPr lang="en-US" sz="2800" dirty="0" err="1" smtClean="0"/>
              <a:t>নামঃ</a:t>
            </a:r>
            <a:r>
              <a:rPr lang="en-US" sz="2800" dirty="0" smtClean="0"/>
              <a:t> </a:t>
            </a:r>
            <a:r>
              <a:rPr lang="en-US" sz="2800" dirty="0" err="1" smtClean="0"/>
              <a:t>শেখ</a:t>
            </a:r>
            <a:r>
              <a:rPr lang="en-US" sz="2800" dirty="0" smtClean="0"/>
              <a:t> </a:t>
            </a:r>
            <a:r>
              <a:rPr lang="en-US" sz="2800" dirty="0" err="1" smtClean="0"/>
              <a:t>খালিলুর</a:t>
            </a:r>
            <a:r>
              <a:rPr lang="en-US" sz="2800" dirty="0" smtClean="0"/>
              <a:t> </a:t>
            </a:r>
            <a:r>
              <a:rPr lang="en-US" sz="2800" dirty="0" err="1" smtClean="0"/>
              <a:t>রাহমান</a:t>
            </a:r>
            <a:endParaRPr lang="en-US" sz="2800" dirty="0" smtClean="0"/>
          </a:p>
        </p:txBody>
      </p:sp>
      <p:sp>
        <p:nvSpPr>
          <p:cNvPr id="10" name="TextBox 9"/>
          <p:cNvSpPr txBox="1"/>
          <p:nvPr/>
        </p:nvSpPr>
        <p:spPr>
          <a:xfrm>
            <a:off x="6613813" y="3597156"/>
            <a:ext cx="3329722" cy="461665"/>
          </a:xfrm>
          <a:prstGeom prst="rect">
            <a:avLst/>
          </a:prstGeom>
          <a:noFill/>
        </p:spPr>
        <p:txBody>
          <a:bodyPr wrap="square" rtlCol="0">
            <a:spAutoFit/>
          </a:bodyPr>
          <a:lstStyle/>
          <a:p>
            <a:r>
              <a:rPr lang="en-US" sz="2400" dirty="0" err="1" smtClean="0"/>
              <a:t>পদবীঃ</a:t>
            </a:r>
            <a:r>
              <a:rPr lang="en-US" sz="2400" dirty="0" smtClean="0"/>
              <a:t> </a:t>
            </a:r>
            <a:r>
              <a:rPr lang="en-US" sz="2400" dirty="0" err="1" smtClean="0"/>
              <a:t>সহকারী</a:t>
            </a:r>
            <a:r>
              <a:rPr lang="en-US" sz="2400" dirty="0" smtClean="0"/>
              <a:t> </a:t>
            </a:r>
            <a:r>
              <a:rPr lang="en-US" sz="2400" dirty="0" err="1" smtClean="0"/>
              <a:t>শিক্ষক</a:t>
            </a:r>
            <a:endParaRPr lang="en-US" sz="2400" dirty="0" smtClean="0"/>
          </a:p>
        </p:txBody>
      </p:sp>
    </p:spTree>
    <p:extLst>
      <p:ext uri="{BB962C8B-B14F-4D97-AF65-F5344CB8AC3E}">
        <p14:creationId xmlns:p14="http://schemas.microsoft.com/office/powerpoint/2010/main" val="262820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34" y="0"/>
            <a:ext cx="12087660" cy="6784848"/>
          </a:xfrm>
          <a:prstGeom prst="rect">
            <a:avLst/>
          </a:prstGeom>
        </p:spPr>
      </p:pic>
      <p:sp>
        <p:nvSpPr>
          <p:cNvPr id="4" name="Horizontal Scroll 3"/>
          <p:cNvSpPr/>
          <p:nvPr/>
        </p:nvSpPr>
        <p:spPr>
          <a:xfrm>
            <a:off x="4065554" y="444662"/>
            <a:ext cx="3768437" cy="1468582"/>
          </a:xfrm>
          <a:prstGeom prst="horizontalScroll">
            <a:avLst/>
          </a:prstGeom>
          <a:solidFill>
            <a:schemeClr val="accent4">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FF0000"/>
                </a:solidFill>
              </a:rPr>
              <a:t>পাঠ</a:t>
            </a:r>
            <a:r>
              <a:rPr lang="en-US" sz="3600" dirty="0" smtClean="0">
                <a:solidFill>
                  <a:srgbClr val="FF0000"/>
                </a:solidFill>
              </a:rPr>
              <a:t> </a:t>
            </a:r>
            <a:r>
              <a:rPr lang="en-US" sz="3600" dirty="0" err="1" smtClean="0">
                <a:solidFill>
                  <a:srgbClr val="FF0000"/>
                </a:solidFill>
              </a:rPr>
              <a:t>পরিচিতি</a:t>
            </a:r>
            <a:r>
              <a:rPr lang="en-US" sz="3600" dirty="0" smtClean="0">
                <a:solidFill>
                  <a:srgbClr val="FF0000"/>
                </a:solidFill>
              </a:rPr>
              <a:t> </a:t>
            </a:r>
            <a:endParaRPr lang="en-US" sz="3600" dirty="0">
              <a:solidFill>
                <a:srgbClr val="FF0000"/>
              </a:solidFill>
            </a:endParaRPr>
          </a:p>
        </p:txBody>
      </p:sp>
      <p:sp>
        <p:nvSpPr>
          <p:cNvPr id="5" name="Round Diagonal Corner Rectangle 4"/>
          <p:cNvSpPr/>
          <p:nvPr/>
        </p:nvSpPr>
        <p:spPr>
          <a:xfrm>
            <a:off x="942392" y="1954536"/>
            <a:ext cx="6771191" cy="3910025"/>
          </a:xfrm>
          <a:prstGeom prst="round2DiagRect">
            <a:avLst/>
          </a:prstGeom>
          <a:solidFill>
            <a:srgbClr val="00B0F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বিষয়ঃ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বাংলা</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p>
          <a:p>
            <a:pPr algn="ctr">
              <a:buNone/>
            </a:pPr>
            <a:r>
              <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rPr>
              <a:t>শ্রেণিঃ</a:t>
            </a:r>
            <a:r>
              <a:rPr lang="en-US" sz="4000" dirty="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পঞ্চম</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endPar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endParaRPr>
          </a:p>
          <a:p>
            <a:pPr lvl="0" algn="ctr"/>
            <a:r>
              <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rPr>
              <a:t>পা</a:t>
            </a:r>
            <a:r>
              <a:rPr lang="bn-IN" sz="4000" dirty="0" smtClean="0">
                <a:ln w="0"/>
                <a:effectLst>
                  <a:outerShdw blurRad="38100" dist="19050" dir="2700000" algn="tl" rotWithShape="0">
                    <a:schemeClr val="dk1">
                      <a:alpha val="40000"/>
                    </a:schemeClr>
                  </a:outerShdw>
                </a:effectLst>
                <a:latin typeface="RinkiyMJ" pitchFamily="2" charset="0"/>
                <a:cs typeface="NikoshBAN" pitchFamily="2" charset="0"/>
              </a:rPr>
              <a:t>ঠের বিষয়ঃ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আমরা</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তোমাদের</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ভুলব</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না</a:t>
            </a:r>
            <a:r>
              <a:rPr lang="en-US" sz="4000" b="1" dirty="0" smtClean="0">
                <a:solidFill>
                  <a:schemeClr val="bg1"/>
                </a:solidFill>
                <a:latin typeface="NikoshBAN" panose="02000000000000000000" pitchFamily="2" charset="0"/>
                <a:cs typeface="NikoshBAN" panose="02000000000000000000" pitchFamily="2" charset="0"/>
              </a:rPr>
              <a:t> </a:t>
            </a:r>
            <a:endPar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endParaRPr>
          </a:p>
          <a:p>
            <a:pPr algn="ctr">
              <a:buNone/>
            </a:pP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অধ্যায়ঃ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২২</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endPar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endParaRPr>
          </a:p>
        </p:txBody>
      </p:sp>
      <p:pic>
        <p:nvPicPr>
          <p:cNvPr id="6" name="Picture 5"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8225" y="1913243"/>
            <a:ext cx="3074974" cy="3992613"/>
          </a:xfrm>
          <a:prstGeom prst="rect">
            <a:avLst/>
          </a:prstGeom>
        </p:spPr>
      </p:pic>
    </p:spTree>
    <p:extLst>
      <p:ext uri="{BB962C8B-B14F-4D97-AF65-F5344CB8AC3E}">
        <p14:creationId xmlns:p14="http://schemas.microsoft.com/office/powerpoint/2010/main" val="421001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Pentagon 2"/>
          <p:cNvSpPr/>
          <p:nvPr/>
        </p:nvSpPr>
        <p:spPr>
          <a:xfrm>
            <a:off x="1197653" y="1713425"/>
            <a:ext cx="1353969" cy="609600"/>
          </a:xfrm>
          <a:prstGeom prst="homePlate">
            <a:avLst/>
          </a:prstGeom>
          <a:noFill/>
          <a:ln w="9525"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w="1905"/>
                <a:effectLst>
                  <a:innerShdw blurRad="69850" dist="43180" dir="5400000">
                    <a:srgbClr val="000000">
                      <a:alpha val="65000"/>
                    </a:srgbClr>
                  </a:innerShdw>
                </a:effectLst>
                <a:uLnTx/>
                <a:uFillTx/>
                <a:latin typeface="NikoshBAN" pitchFamily="2" charset="0"/>
                <a:ea typeface="+mn-ea"/>
                <a:cs typeface="NikoshBAN" pitchFamily="2" charset="0"/>
              </a:rPr>
              <a:t>শোনা</a:t>
            </a:r>
            <a:r>
              <a:rPr kumimoji="0" lang="en-US" sz="3600" b="1" i="0" u="none" strike="noStrike" kern="0" cap="none" spc="0" normalizeH="0" baseline="0" noProof="0" dirty="0">
                <a:ln w="1905"/>
                <a:effectLst>
                  <a:innerShdw blurRad="69850" dist="43180" dir="5400000">
                    <a:srgbClr val="000000">
                      <a:alpha val="65000"/>
                    </a:srgbClr>
                  </a:innerShdw>
                </a:effectLst>
                <a:uLnTx/>
                <a:uFillTx/>
                <a:latin typeface="NikoshBAN" pitchFamily="2" charset="0"/>
                <a:ea typeface="+mn-ea"/>
                <a:cs typeface="NikoshBAN" pitchFamily="2" charset="0"/>
              </a:rPr>
              <a:t> </a:t>
            </a:r>
          </a:p>
        </p:txBody>
      </p:sp>
      <p:sp>
        <p:nvSpPr>
          <p:cNvPr id="4" name="Rectangle 3"/>
          <p:cNvSpPr/>
          <p:nvPr/>
        </p:nvSpPr>
        <p:spPr>
          <a:xfrm>
            <a:off x="2595139" y="1643956"/>
            <a:ext cx="7313612" cy="685800"/>
          </a:xfrm>
          <a:prstGeom prst="rect">
            <a:avLst/>
          </a:prstGeom>
          <a:noFill/>
          <a:ln w="9525"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smtClean="0">
                <a:latin typeface="NikoshBAN" panose="02000000000000000000" pitchFamily="2" charset="0"/>
                <a:cs typeface="NikoshBAN" panose="02000000000000000000" pitchFamily="2" charset="0"/>
              </a:rPr>
              <a:t>৩.১.২-</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বর্ণনা </a:t>
            </a:r>
            <a:r>
              <a:rPr kumimoji="0" lang="en-US" sz="3600" b="1" i="0" u="none" strike="noStrike" kern="0" cap="none" spc="0" normalizeH="0" baseline="0" noProof="0" err="1">
                <a:ln>
                  <a:noFill/>
                </a:ln>
                <a:uLnTx/>
                <a:uFillTx/>
                <a:latin typeface="NikoshBAN" panose="02000000000000000000" pitchFamily="2" charset="0"/>
                <a:ea typeface="+mn-ea"/>
                <a:cs typeface="NikoshBAN" panose="02000000000000000000" pitchFamily="2" charset="0"/>
              </a:rPr>
              <a:t>শুনে</a:t>
            </a:r>
            <a:r>
              <a:rPr kumimoji="0" lang="en-US" sz="3600" b="1" i="0" u="none" strike="noStrike" kern="0" cap="none" spc="0" normalizeH="0" baseline="0" noProof="0">
                <a:ln>
                  <a:noFill/>
                </a:ln>
                <a:uLnTx/>
                <a:uFillTx/>
                <a:latin typeface="NikoshBAN" panose="02000000000000000000" pitchFamily="2" charset="0"/>
                <a:ea typeface="+mn-ea"/>
                <a:cs typeface="NikoshBAN" panose="02000000000000000000" pitchFamily="2" charset="0"/>
              </a:rPr>
              <a:t> </a:t>
            </a:r>
            <a:r>
              <a:rPr lang="en-US" sz="3600" b="1" kern="0" smtClean="0">
                <a:latin typeface="NikoshBAN" panose="02000000000000000000" pitchFamily="2" charset="0"/>
                <a:cs typeface="NikoshBAN" panose="02000000000000000000" pitchFamily="2" charset="0"/>
              </a:rPr>
              <a:t>বুঝতে পারবে</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endParaRPr kumimoji="0" lang="en-US" sz="3600" b="1" i="0" u="none" strike="noStrike" kern="0" cap="none" spc="0" normalizeH="0" baseline="0" noProof="0" dirty="0">
              <a:ln>
                <a:noFill/>
              </a:ln>
              <a:uLnTx/>
              <a:uFillTx/>
              <a:latin typeface="Calibri"/>
              <a:ea typeface="+mn-ea"/>
            </a:endParaRPr>
          </a:p>
        </p:txBody>
      </p:sp>
      <p:sp>
        <p:nvSpPr>
          <p:cNvPr id="5" name="Pentagon 2">
            <a:extLst>
              <a:ext uri="{FF2B5EF4-FFF2-40B4-BE49-F238E27FC236}">
                <a16:creationId xmlns:a16="http://schemas.microsoft.com/office/drawing/2014/main" xmlns="" id="{E9390AE8-01F9-4E27-9BDD-4E679597E306}"/>
              </a:ext>
            </a:extLst>
          </p:cNvPr>
          <p:cNvSpPr/>
          <p:nvPr/>
        </p:nvSpPr>
        <p:spPr>
          <a:xfrm>
            <a:off x="1197653" y="2519479"/>
            <a:ext cx="1066799" cy="609600"/>
          </a:xfrm>
          <a:prstGeom prst="homePlate">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বলা</a:t>
            </a:r>
            <a:r>
              <a:rPr kumimoji="0" lang="en-US" sz="3600" b="0" i="0" u="none" strike="noStrike" kern="0" cap="none" spc="0" normalizeH="0" baseline="0" noProof="0" dirty="0">
                <a:ln>
                  <a:noFill/>
                </a:ln>
                <a:effectLst/>
                <a:uLnTx/>
                <a:uFillTx/>
                <a:latin typeface="NikoshBAN" pitchFamily="2" charset="0"/>
                <a:ea typeface="+mn-ea"/>
                <a:cs typeface="NikoshBAN" pitchFamily="2" charset="0"/>
              </a:rPr>
              <a:t> </a:t>
            </a:r>
          </a:p>
        </p:txBody>
      </p:sp>
      <p:sp>
        <p:nvSpPr>
          <p:cNvPr id="6" name="TextBox 5">
            <a:extLst>
              <a:ext uri="{FF2B5EF4-FFF2-40B4-BE49-F238E27FC236}">
                <a16:creationId xmlns:a16="http://schemas.microsoft.com/office/drawing/2014/main" xmlns="" id="{92D6EAEA-F660-415D-8573-549AC0F83DAB}"/>
              </a:ext>
            </a:extLst>
          </p:cNvPr>
          <p:cNvSpPr txBox="1"/>
          <p:nvPr/>
        </p:nvSpPr>
        <p:spPr>
          <a:xfrm>
            <a:off x="2595139" y="2405600"/>
            <a:ext cx="8937425" cy="1200329"/>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latin typeface="NikoshBAN" pitchFamily="2" charset="0"/>
                <a:cs typeface="NikoshBAN" pitchFamily="2" charset="0"/>
              </a:rPr>
              <a:t>১.১.১- </a:t>
            </a:r>
            <a:r>
              <a:rPr lang="en-US" sz="3600" b="1" kern="0" dirty="0" err="1" smtClean="0">
                <a:latin typeface="NikoshBAN" pitchFamily="2" charset="0"/>
                <a:cs typeface="NikoshBAN" pitchFamily="2" charset="0"/>
              </a:rPr>
              <a:t>যুক্তবর্ণ</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সহযোগে</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তৈরি</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শব্দ</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স্পষ্ট</a:t>
            </a:r>
            <a:r>
              <a:rPr lang="en-US" sz="3600" b="1" kern="0" dirty="0" smtClean="0">
                <a:latin typeface="NikoshBAN" pitchFamily="2" charset="0"/>
                <a:cs typeface="NikoshBAN" pitchFamily="2" charset="0"/>
              </a:rPr>
              <a:t> ও </a:t>
            </a:r>
            <a:r>
              <a:rPr lang="en-US" sz="3600" b="1" kern="0" dirty="0" err="1" smtClean="0">
                <a:latin typeface="NikoshBAN" pitchFamily="2" charset="0"/>
                <a:cs typeface="NikoshBAN" pitchFamily="2" charset="0"/>
              </a:rPr>
              <a:t>শুদ্ধভাবে</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বলতে</a:t>
            </a:r>
            <a:r>
              <a:rPr kumimoji="0" lang="en-US" sz="3600" b="1" i="0" u="none" kern="0" cap="none" spc="0" normalizeH="0" baseline="0" noProof="0" dirty="0" smtClean="0">
                <a:ln>
                  <a:noFill/>
                </a:ln>
                <a:uLnTx/>
                <a:uFillTx/>
                <a:latin typeface="NikoshBAN" pitchFamily="2" charset="0"/>
                <a:ea typeface="+mn-ea"/>
                <a:cs typeface="NikoshBAN" pitchFamily="2" charset="0"/>
              </a:rPr>
              <a:t> </a:t>
            </a:r>
            <a:r>
              <a:rPr kumimoji="0" lang="en-US" sz="3600" b="1" i="0" u="none" kern="0" cap="none" spc="0" normalizeH="0" baseline="0" noProof="0" dirty="0" err="1">
                <a:ln>
                  <a:noFill/>
                </a:ln>
                <a:uLnTx/>
                <a:uFillTx/>
                <a:latin typeface="NikoshBAN" pitchFamily="2" charset="0"/>
                <a:ea typeface="+mn-ea"/>
                <a:cs typeface="NikoshBAN" pitchFamily="2" charset="0"/>
              </a:rPr>
              <a:t>পারবে</a:t>
            </a:r>
            <a:r>
              <a:rPr kumimoji="0" lang="en-US" sz="3600" b="1" i="0" u="none" kern="0" cap="none" spc="0" normalizeH="0" baseline="0" noProof="0" dirty="0">
                <a:ln>
                  <a:noFill/>
                </a:ln>
                <a:uLnTx/>
                <a:uFillTx/>
                <a:latin typeface="NikoshBAN" pitchFamily="2" charset="0"/>
                <a:ea typeface="+mn-ea"/>
                <a:cs typeface="NikoshBAN" pitchFamily="2" charset="0"/>
              </a:rPr>
              <a:t> ।  </a:t>
            </a:r>
          </a:p>
        </p:txBody>
      </p:sp>
      <p:sp>
        <p:nvSpPr>
          <p:cNvPr id="7" name="Pentagon 2">
            <a:extLst>
              <a:ext uri="{FF2B5EF4-FFF2-40B4-BE49-F238E27FC236}">
                <a16:creationId xmlns:a16="http://schemas.microsoft.com/office/drawing/2014/main" xmlns="" id="{16DBEEDD-6EE8-41FD-B970-9926017E9CDE}"/>
              </a:ext>
            </a:extLst>
          </p:cNvPr>
          <p:cNvSpPr/>
          <p:nvPr/>
        </p:nvSpPr>
        <p:spPr>
          <a:xfrm>
            <a:off x="1197652" y="3605929"/>
            <a:ext cx="1066800" cy="609600"/>
          </a:xfrm>
          <a:prstGeom prst="homePlate">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পড়া</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itchFamily="2" charset="0"/>
                <a:ea typeface="+mn-ea"/>
                <a:cs typeface="NikoshBAN" pitchFamily="2" charset="0"/>
              </a:rPr>
              <a:t> </a:t>
            </a:r>
          </a:p>
        </p:txBody>
      </p:sp>
      <p:sp>
        <p:nvSpPr>
          <p:cNvPr id="8" name="Rectangle 7"/>
          <p:cNvSpPr/>
          <p:nvPr/>
        </p:nvSpPr>
        <p:spPr>
          <a:xfrm>
            <a:off x="2595139" y="3681773"/>
            <a:ext cx="7315200" cy="972908"/>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bn-BD"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১.</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৩</a:t>
            </a:r>
            <a:r>
              <a:rPr kumimoji="0" lang="bn-BD" sz="3600" b="1" i="0" u="none" strike="noStrike" kern="0" cap="none" spc="0" normalizeH="0" baseline="0" noProof="0">
                <a:ln>
                  <a:noFill/>
                </a:ln>
                <a:uLnTx/>
                <a:uFillTx/>
                <a:latin typeface="NikoshBAN" panose="02000000000000000000" pitchFamily="2" charset="0"/>
                <a:ea typeface="+mn-ea"/>
                <a:cs typeface="NikoshBAN" panose="02000000000000000000" pitchFamily="2" charset="0"/>
              </a:rPr>
              <a:t>.</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১-</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পাঠে</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ব্যবহৃত</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যুক্তব্যঞ্জন</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সংবলিত</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শব্দ</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শুদ্ধ</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উচ্চারণে</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bn-BD"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পড়তে পারবে।</a:t>
            </a:r>
          </a:p>
        </p:txBody>
      </p:sp>
      <p:sp>
        <p:nvSpPr>
          <p:cNvPr id="9" name="Pentagon 8"/>
          <p:cNvSpPr/>
          <p:nvPr/>
        </p:nvSpPr>
        <p:spPr>
          <a:xfrm>
            <a:off x="1197652" y="4736433"/>
            <a:ext cx="1066800" cy="762000"/>
          </a:xfrm>
          <a:prstGeom prst="homePlate">
            <a:avLst/>
          </a:prstGeom>
          <a:no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লেখা</a:t>
            </a:r>
            <a:r>
              <a:rPr kumimoji="0" lang="en-US" sz="3600" b="0" i="0" u="none" strike="noStrike" kern="0" cap="none" spc="0" normalizeH="0" baseline="0" noProof="0" dirty="0">
                <a:ln>
                  <a:noFill/>
                </a:ln>
                <a:effectLst/>
                <a:uLnTx/>
                <a:uFillTx/>
                <a:latin typeface="NikoshBAN" pitchFamily="2" charset="0"/>
                <a:ea typeface="+mn-ea"/>
                <a:cs typeface="NikoshBAN" pitchFamily="2" charset="0"/>
              </a:rPr>
              <a:t> </a:t>
            </a:r>
          </a:p>
        </p:txBody>
      </p:sp>
      <p:sp>
        <p:nvSpPr>
          <p:cNvPr id="10" name="Rectangle 9"/>
          <p:cNvSpPr/>
          <p:nvPr/>
        </p:nvSpPr>
        <p:spPr>
          <a:xfrm>
            <a:off x="2595139" y="4879243"/>
            <a:ext cx="7313612" cy="914400"/>
          </a:xfrm>
          <a:prstGeom prst="rect">
            <a:avLst/>
          </a:prstGeom>
          <a:noFill/>
          <a:ln w="25400" cap="flat" cmpd="sng" algn="ctr">
            <a:noFill/>
            <a:prstDash val="solid"/>
          </a:ln>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১.৪.১-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যুক্তবর্ণ</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ভেঙে</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লিখতে</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২.৩.১২-</a:t>
            </a:r>
            <a:r>
              <a:rPr kumimoji="0" lang="en-US" sz="3600" b="1" i="0" u="none" strike="noStrike" kern="0" cap="none" spc="0" normalizeH="0" baseline="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পাঠ</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সংশ্লিষ্ট</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প্রশ্নের</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উত্তর</a:t>
            </a:r>
            <a:r>
              <a:rPr kumimoji="0" lang="en-US" sz="3600" b="1" i="0" u="none" strike="noStrike" kern="0" cap="none" spc="0" normalizeH="0" baseline="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লিখতে</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পারবে</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 </a:t>
            </a:r>
            <a:endParaRPr kumimoji="0" lang="bn-BD"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endParaRPr>
          </a:p>
        </p:txBody>
      </p:sp>
      <p:sp>
        <p:nvSpPr>
          <p:cNvPr id="11" name="TextBox 10"/>
          <p:cNvSpPr txBox="1"/>
          <p:nvPr/>
        </p:nvSpPr>
        <p:spPr>
          <a:xfrm>
            <a:off x="4810049" y="588397"/>
            <a:ext cx="2253802" cy="830997"/>
          </a:xfrm>
          <a:prstGeom prst="rect">
            <a:avLst/>
          </a:prstGeom>
          <a:solidFill>
            <a:srgbClr val="CCFF99"/>
          </a:solidFill>
          <a:ln>
            <a:noFill/>
          </a:ln>
          <a:scene3d>
            <a:camera prst="orthographicFront"/>
            <a:lightRig rig="threePt" dir="t"/>
          </a:scene3d>
          <a:sp3d>
            <a:bevelT prst="angle"/>
          </a:sp3d>
        </p:spPr>
        <p:txBody>
          <a:bodyPr wrap="square" rtlCol="0">
            <a:spAutoFit/>
          </a:bodyPr>
          <a:lstStyle/>
          <a:p>
            <a:pPr>
              <a:defRPr/>
            </a:pPr>
            <a:r>
              <a:rPr lang="en-US" sz="4800" b="1" smtClean="0">
                <a:latin typeface="NikoshBAN" panose="02000000000000000000" pitchFamily="2" charset="0"/>
                <a:cs typeface="NikoshBAN" panose="02000000000000000000" pitchFamily="2" charset="0"/>
              </a:rPr>
              <a:t> শিখনফল</a:t>
            </a:r>
            <a:endParaRPr lang="en-US" sz="4800" b="1">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74530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p:tgtEl>
                                          <p:spTgt spid="9"/>
                                        </p:tgtEl>
                                        <p:attrNameLst>
                                          <p:attrName>ppt_y</p:attrName>
                                        </p:attrNameLst>
                                      </p:cBhvr>
                                      <p:tavLst>
                                        <p:tav tm="0">
                                          <p:val>
                                            <p:strVal val="#ppt_y+#ppt_h*1.125000"/>
                                          </p:val>
                                        </p:tav>
                                        <p:tav tm="100000">
                                          <p:val>
                                            <p:strVal val="#ppt_y"/>
                                          </p:val>
                                        </p:tav>
                                      </p:tavLst>
                                    </p:anim>
                                    <p:animEffect transition="in" filter="wipe(up)">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circle(in)">
                                      <p:cBhvr>
                                        <p:cTn id="5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942195" y="1152291"/>
            <a:ext cx="3772250" cy="757627"/>
          </a:xfrm>
          <a:prstGeom prst="rect">
            <a:avLst/>
          </a:prstGeom>
          <a:solidFill>
            <a:srgbClr val="FFCCCC"/>
          </a:solidFill>
          <a:scene3d>
            <a:camera prst="orthographicFront"/>
            <a:lightRig rig="threePt" dir="t"/>
          </a:scene3d>
          <a:sp3d>
            <a:bevelT w="139700" h="139700" prst="divot"/>
          </a:sp3d>
        </p:spPr>
        <p:txBody>
          <a:bodyPr wrap="square" lIns="79738" tIns="39870" rIns="79738" bIns="39870" rtlCol="0">
            <a:spAutoFit/>
          </a:bodyPr>
          <a:lstStyle/>
          <a:p>
            <a:pPr algn="ctr"/>
            <a:r>
              <a:rPr lang="en-US" sz="4400" b="1" dirty="0" err="1" smtClean="0">
                <a:latin typeface="Kalpurush" pitchFamily="2" charset="0"/>
                <a:cs typeface="Kalpurush" pitchFamily="2" charset="0"/>
              </a:rPr>
              <a:t>পূর্ব</a:t>
            </a:r>
            <a:r>
              <a:rPr lang="bn-IN" sz="4400" b="1" dirty="0" smtClean="0">
                <a:latin typeface="Kalpurush" pitchFamily="2" charset="0"/>
                <a:cs typeface="Kalpurush" pitchFamily="2" charset="0"/>
              </a:rPr>
              <a:t>জ্ঞান যাচাই</a:t>
            </a:r>
            <a:endParaRPr lang="en-US" sz="4400" b="1" dirty="0">
              <a:latin typeface="Kalpurush" pitchFamily="2" charset="0"/>
              <a:cs typeface="Kalpurush" pitchFamily="2" charset="0"/>
            </a:endParaRPr>
          </a:p>
        </p:txBody>
      </p:sp>
      <p:sp>
        <p:nvSpPr>
          <p:cNvPr id="4" name="TextBox 3"/>
          <p:cNvSpPr txBox="1"/>
          <p:nvPr/>
        </p:nvSpPr>
        <p:spPr>
          <a:xfrm>
            <a:off x="2939335" y="2515325"/>
            <a:ext cx="6158171" cy="646331"/>
          </a:xfrm>
          <a:prstGeom prst="rect">
            <a:avLst/>
          </a:prstGeom>
          <a:noFill/>
        </p:spPr>
        <p:txBody>
          <a:bodyPr wrap="square" rtlCol="0">
            <a:spAutoFit/>
          </a:bodyPr>
          <a:lstStyle/>
          <a:p>
            <a:r>
              <a:rPr lang="en-US" sz="3600" b="1" dirty="0" smtClean="0">
                <a:latin typeface="NikoshBAN" panose="02000000000000000000" pitchFamily="2" charset="0"/>
                <a:cs typeface="NikoshBAN" panose="02000000000000000000" pitchFamily="2" charset="0"/>
              </a:rPr>
              <a:t>১। </a:t>
            </a:r>
            <a:r>
              <a:rPr lang="en-US" sz="3600" b="1" dirty="0" err="1" smtClean="0">
                <a:latin typeface="NikoshBAN" panose="02000000000000000000" pitchFamily="2" charset="0"/>
                <a:cs typeface="NikoshBAN" panose="02000000000000000000" pitchFamily="2" charset="0"/>
              </a:rPr>
              <a:t>তোমরা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জানো</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মুক্তিযুদ্ধ</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a:t>
            </a:r>
            <a:r>
              <a:rPr lang="en-US" sz="3600" b="1" dirty="0" smtClean="0">
                <a:latin typeface="NikoshBAN" panose="02000000000000000000" pitchFamily="2" charset="0"/>
                <a:cs typeface="NikoshBAN" panose="02000000000000000000" pitchFamily="2" charset="0"/>
              </a:rPr>
              <a:t>?</a:t>
            </a:r>
          </a:p>
        </p:txBody>
      </p:sp>
      <p:sp>
        <p:nvSpPr>
          <p:cNvPr id="5" name="TextBox 4"/>
          <p:cNvSpPr txBox="1"/>
          <p:nvPr/>
        </p:nvSpPr>
        <p:spPr>
          <a:xfrm>
            <a:off x="2939335" y="3590568"/>
            <a:ext cx="6864439" cy="646331"/>
          </a:xfrm>
          <a:prstGeom prst="rect">
            <a:avLst/>
          </a:prstGeom>
          <a:noFill/>
        </p:spPr>
        <p:txBody>
          <a:bodyPr wrap="square" rtlCol="0">
            <a:spAutoFit/>
          </a:bodyPr>
          <a:lstStyle/>
          <a:p>
            <a:pPr lvl="0"/>
            <a:r>
              <a:rPr lang="en-US" sz="3600" b="1" dirty="0">
                <a:solidFill>
                  <a:prstClr val="black"/>
                </a:solidFill>
                <a:latin typeface="NikoshBAN" panose="02000000000000000000" pitchFamily="2" charset="0"/>
                <a:cs typeface="NikoshBAN" panose="02000000000000000000" pitchFamily="2" charset="0"/>
              </a:rPr>
              <a:t>২</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মুক্তিযুদ্ধে</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কারা</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শহীদ</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হয়েছিল</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smtClean="0">
                <a:solidFill>
                  <a:prstClr val="black"/>
                </a:solidFill>
                <a:latin typeface="NikoshBAN" panose="02000000000000000000" pitchFamily="2" charset="0"/>
                <a:cs typeface="NikoshBAN" panose="02000000000000000000" pitchFamily="2" charset="0"/>
              </a:rPr>
              <a:t> </a:t>
            </a:r>
            <a:endParaRPr lang="en-US" sz="36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3529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arn(inVertical)">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79" y="498003"/>
            <a:ext cx="10790705" cy="5799664"/>
          </a:xfrm>
          <a:prstGeom prst="roundRect">
            <a:avLst/>
          </a:prstGeom>
        </p:spPr>
      </p:pic>
      <p:sp>
        <p:nvSpPr>
          <p:cNvPr id="4" name="TextBox 3"/>
          <p:cNvSpPr txBox="1"/>
          <p:nvPr/>
        </p:nvSpPr>
        <p:spPr>
          <a:xfrm>
            <a:off x="5126876" y="2631097"/>
            <a:ext cx="2549548" cy="461665"/>
          </a:xfrm>
          <a:prstGeom prst="rect">
            <a:avLst/>
          </a:prstGeom>
          <a:noFill/>
        </p:spPr>
        <p:txBody>
          <a:bodyPr wrap="square" rtlCol="0">
            <a:spAutoFit/>
          </a:bodyPr>
          <a:lstStyle/>
          <a:p>
            <a:r>
              <a:rPr lang="en-US" sz="2400" dirty="0" smtClean="0">
                <a:solidFill>
                  <a:schemeClr val="bg1"/>
                </a:solidFill>
              </a:rPr>
              <a:t> </a:t>
            </a:r>
            <a:endParaRPr lang="en-US" sz="2400" dirty="0">
              <a:solidFill>
                <a:schemeClr val="bg1"/>
              </a:solidFill>
            </a:endParaRPr>
          </a:p>
        </p:txBody>
      </p:sp>
      <p:sp>
        <p:nvSpPr>
          <p:cNvPr id="5" name="TextBox 4"/>
          <p:cNvSpPr txBox="1"/>
          <p:nvPr/>
        </p:nvSpPr>
        <p:spPr>
          <a:xfrm>
            <a:off x="4408810" y="2338709"/>
            <a:ext cx="3374379" cy="584775"/>
          </a:xfrm>
          <a:prstGeom prst="rect">
            <a:avLst/>
          </a:prstGeom>
          <a:noFill/>
        </p:spPr>
        <p:txBody>
          <a:bodyPr wrap="square" rtlCol="0">
            <a:spAutoFit/>
          </a:bodyPr>
          <a:lstStyle/>
          <a:p>
            <a:pPr lvl="0" algn="ctr"/>
            <a:r>
              <a:rPr lang="en-US" sz="3200" b="1" dirty="0" err="1" smtClean="0">
                <a:solidFill>
                  <a:schemeClr val="bg1"/>
                </a:solidFill>
                <a:latin typeface="NikoshBAN" panose="02000000000000000000" pitchFamily="2" charset="0"/>
                <a:cs typeface="NikoshBAN" panose="02000000000000000000" pitchFamily="2" charset="0"/>
              </a:rPr>
              <a:t>আমরা</a:t>
            </a:r>
            <a:r>
              <a:rPr lang="en-US" sz="3200" b="1" dirty="0" smtClean="0">
                <a:solidFill>
                  <a:schemeClr val="bg1"/>
                </a:solidFill>
                <a:latin typeface="NikoshBAN" panose="02000000000000000000" pitchFamily="2" charset="0"/>
                <a:cs typeface="NikoshBAN" panose="02000000000000000000" pitchFamily="2" charset="0"/>
              </a:rPr>
              <a:t> </a:t>
            </a:r>
            <a:r>
              <a:rPr lang="en-US" sz="3200" b="1" dirty="0" err="1" smtClean="0">
                <a:solidFill>
                  <a:schemeClr val="bg1"/>
                </a:solidFill>
                <a:latin typeface="NikoshBAN" panose="02000000000000000000" pitchFamily="2" charset="0"/>
                <a:cs typeface="NikoshBAN" panose="02000000000000000000" pitchFamily="2" charset="0"/>
              </a:rPr>
              <a:t>তোমাদের</a:t>
            </a:r>
            <a:r>
              <a:rPr lang="en-US" sz="3200" b="1" dirty="0" smtClean="0">
                <a:solidFill>
                  <a:schemeClr val="bg1"/>
                </a:solidFill>
                <a:latin typeface="NikoshBAN" panose="02000000000000000000" pitchFamily="2" charset="0"/>
                <a:cs typeface="NikoshBAN" panose="02000000000000000000" pitchFamily="2" charset="0"/>
              </a:rPr>
              <a:t> </a:t>
            </a:r>
            <a:r>
              <a:rPr lang="en-US" sz="3200" b="1" dirty="0" err="1" smtClean="0">
                <a:solidFill>
                  <a:schemeClr val="bg1"/>
                </a:solidFill>
                <a:latin typeface="NikoshBAN" panose="02000000000000000000" pitchFamily="2" charset="0"/>
                <a:cs typeface="NikoshBAN" panose="02000000000000000000" pitchFamily="2" charset="0"/>
              </a:rPr>
              <a:t>ভুলব</a:t>
            </a:r>
            <a:r>
              <a:rPr lang="en-US" sz="3200" b="1" dirty="0" smtClean="0">
                <a:solidFill>
                  <a:schemeClr val="bg1"/>
                </a:solidFill>
                <a:latin typeface="NikoshBAN" panose="02000000000000000000" pitchFamily="2" charset="0"/>
                <a:cs typeface="NikoshBAN" panose="02000000000000000000" pitchFamily="2" charset="0"/>
              </a:rPr>
              <a:t> </a:t>
            </a:r>
            <a:r>
              <a:rPr lang="en-US" sz="3200" b="1" dirty="0" err="1" smtClean="0">
                <a:solidFill>
                  <a:schemeClr val="bg1"/>
                </a:solidFill>
                <a:latin typeface="NikoshBAN" panose="02000000000000000000" pitchFamily="2" charset="0"/>
                <a:cs typeface="NikoshBAN" panose="02000000000000000000" pitchFamily="2" charset="0"/>
              </a:rPr>
              <a:t>না</a:t>
            </a:r>
            <a:r>
              <a:rPr lang="en-US" sz="3200" b="1" dirty="0" smtClean="0">
                <a:solidFill>
                  <a:schemeClr val="bg1"/>
                </a:solidFill>
                <a:latin typeface="NikoshBAN" panose="02000000000000000000" pitchFamily="2" charset="0"/>
                <a:cs typeface="NikoshBAN" panose="02000000000000000000" pitchFamily="2" charset="0"/>
              </a:rPr>
              <a:t> </a:t>
            </a:r>
            <a:r>
              <a:rPr lang="en-US" sz="3200" b="1" dirty="0" smtClean="0">
                <a:solidFill>
                  <a:schemeClr val="bg1"/>
                </a:solidFill>
                <a:latin typeface="NikoshBAN" panose="02000000000000000000" pitchFamily="2" charset="0"/>
                <a:cs typeface="NikoshBAN" panose="02000000000000000000" pitchFamily="2" charset="0"/>
              </a:rPr>
              <a:t> </a:t>
            </a:r>
            <a:endParaRPr lang="en-US" sz="3200" b="1" dirty="0">
              <a:solidFill>
                <a:schemeClr val="bg1"/>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1000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846286" y="885371"/>
            <a:ext cx="5094514" cy="830997"/>
          </a:xfrm>
          <a:prstGeom prst="rect">
            <a:avLst/>
          </a:prstGeom>
          <a:solidFill>
            <a:schemeClr val="bg2"/>
          </a:solidFill>
          <a:scene3d>
            <a:camera prst="orthographicFront"/>
            <a:lightRig rig="threePt" dir="t"/>
          </a:scene3d>
          <a:sp3d>
            <a:bevelT/>
          </a:sp3d>
        </p:spPr>
        <p:txBody>
          <a:bodyPr wrap="square" rtlCol="0">
            <a:spAutoFit/>
          </a:bodyPr>
          <a:lstStyle/>
          <a:p>
            <a:r>
              <a:rPr lang="en-US" sz="4800" b="1" dirty="0" err="1" smtClean="0">
                <a:latin typeface="NikoshBAN" panose="02000000000000000000" pitchFamily="2" charset="0"/>
                <a:cs typeface="NikoshBAN" panose="02000000000000000000" pitchFamily="2" charset="0"/>
              </a:rPr>
              <a:t>পাঠ্যবইয়ের</a:t>
            </a:r>
            <a:r>
              <a:rPr lang="en-US" sz="4800" b="1" dirty="0" smtClean="0">
                <a:latin typeface="NikoshBAN" panose="02000000000000000000" pitchFamily="2" charset="0"/>
                <a:cs typeface="NikoshBAN" panose="02000000000000000000" pitchFamily="2" charset="0"/>
              </a:rPr>
              <a:t> </a:t>
            </a:r>
            <a:r>
              <a:rPr lang="en-US" sz="4800" b="1" dirty="0" err="1" smtClean="0">
                <a:latin typeface="NikoshBAN" panose="02000000000000000000" pitchFamily="2" charset="0"/>
                <a:cs typeface="NikoshBAN" panose="02000000000000000000" pitchFamily="2" charset="0"/>
              </a:rPr>
              <a:t>সাথে</a:t>
            </a:r>
            <a:r>
              <a:rPr lang="en-US" sz="4800" b="1" dirty="0" smtClean="0">
                <a:latin typeface="NikoshBAN" panose="02000000000000000000" pitchFamily="2" charset="0"/>
                <a:cs typeface="NikoshBAN" panose="02000000000000000000" pitchFamily="2" charset="0"/>
              </a:rPr>
              <a:t> </a:t>
            </a:r>
            <a:r>
              <a:rPr lang="en-US" sz="4800" b="1" dirty="0" err="1" smtClean="0">
                <a:latin typeface="NikoshBAN" panose="02000000000000000000" pitchFamily="2" charset="0"/>
                <a:cs typeface="NikoshBAN" panose="02000000000000000000" pitchFamily="2" charset="0"/>
              </a:rPr>
              <a:t>সংযোগ</a:t>
            </a:r>
            <a:endParaRPr lang="en-US" sz="4800" b="1" dirty="0">
              <a:latin typeface="NikoshBAN" panose="02000000000000000000" pitchFamily="2" charset="0"/>
              <a:cs typeface="NikoshBAN" panose="02000000000000000000" pitchFamily="2" charset="0"/>
            </a:endParaRPr>
          </a:p>
        </p:txBody>
      </p:sp>
      <p:sp>
        <p:nvSpPr>
          <p:cNvPr id="4" name="TextBox 3"/>
          <p:cNvSpPr txBox="1"/>
          <p:nvPr/>
        </p:nvSpPr>
        <p:spPr>
          <a:xfrm>
            <a:off x="1565088" y="2714123"/>
            <a:ext cx="3947886" cy="1446550"/>
          </a:xfrm>
          <a:prstGeom prst="rect">
            <a:avLst/>
          </a:prstGeom>
          <a:noFill/>
        </p:spPr>
        <p:txBody>
          <a:bodyPr wrap="square" rtlCol="0">
            <a:spAutoFit/>
          </a:bodyPr>
          <a:lstStyle/>
          <a:p>
            <a:r>
              <a:rPr lang="en-US" sz="4400" b="1" dirty="0" err="1" smtClean="0">
                <a:latin typeface="NikoshBAN" panose="02000000000000000000" pitchFamily="2" charset="0"/>
                <a:cs typeface="NikoshBAN" panose="02000000000000000000" pitchFamily="2" charset="0"/>
              </a:rPr>
              <a:t>পাঠ্যবইয়ের</a:t>
            </a:r>
            <a:r>
              <a:rPr lang="en-US" sz="4400" b="1" dirty="0" smtClean="0">
                <a:latin typeface="NikoshBAN" panose="02000000000000000000" pitchFamily="2" charset="0"/>
                <a:cs typeface="NikoshBAN" panose="02000000000000000000" pitchFamily="2" charset="0"/>
              </a:rPr>
              <a:t> </a:t>
            </a:r>
            <a:r>
              <a:rPr lang="en-US" sz="4400" b="1" dirty="0" err="1" smtClean="0">
                <a:latin typeface="NikoshBAN" panose="02000000000000000000" pitchFamily="2" charset="0"/>
                <a:cs typeface="NikoshBAN" panose="02000000000000000000" pitchFamily="2" charset="0"/>
              </a:rPr>
              <a:t>পৃষ্ঠা</a:t>
            </a:r>
            <a:r>
              <a:rPr lang="en-US" sz="4400" b="1" dirty="0" smtClean="0">
                <a:latin typeface="NikoshBAN" panose="02000000000000000000" pitchFamily="2" charset="0"/>
                <a:cs typeface="NikoshBAN" panose="02000000000000000000" pitchFamily="2" charset="0"/>
              </a:rPr>
              <a:t> </a:t>
            </a:r>
            <a:r>
              <a:rPr lang="en-US" sz="4400" b="1" dirty="0" err="1" smtClean="0">
                <a:latin typeface="NikoshBAN" panose="02000000000000000000" pitchFamily="2" charset="0"/>
                <a:cs typeface="NikoshBAN" panose="02000000000000000000" pitchFamily="2" charset="0"/>
              </a:rPr>
              <a:t>নং</a:t>
            </a:r>
            <a:r>
              <a:rPr lang="en-US" sz="4400" b="1" dirty="0" smtClean="0">
                <a:latin typeface="NikoshBAN" panose="02000000000000000000" pitchFamily="2" charset="0"/>
                <a:cs typeface="NikoshBAN" panose="02000000000000000000" pitchFamily="2" charset="0"/>
              </a:rPr>
              <a:t> </a:t>
            </a:r>
            <a:r>
              <a:rPr lang="en-US" sz="4400" b="1" dirty="0" smtClean="0">
                <a:latin typeface="NikoshBAN" panose="02000000000000000000" pitchFamily="2" charset="0"/>
                <a:cs typeface="NikoshBAN" panose="02000000000000000000" pitchFamily="2" charset="0"/>
              </a:rPr>
              <a:t>১২৪</a:t>
            </a:r>
            <a:r>
              <a:rPr lang="en-US" sz="4400" b="1" dirty="0" smtClean="0">
                <a:latin typeface="NikoshBAN" panose="02000000000000000000" pitchFamily="2" charset="0"/>
                <a:cs typeface="NikoshBAN" panose="02000000000000000000" pitchFamily="2" charset="0"/>
              </a:rPr>
              <a:t>   </a:t>
            </a:r>
            <a:r>
              <a:rPr lang="en-US" sz="4400" b="1" dirty="0" err="1" smtClean="0">
                <a:latin typeface="NikoshBAN" panose="02000000000000000000" pitchFamily="2" charset="0"/>
                <a:cs typeface="NikoshBAN" panose="02000000000000000000" pitchFamily="2" charset="0"/>
              </a:rPr>
              <a:t>খোলো</a:t>
            </a:r>
            <a:endParaRPr lang="en-US" sz="4400" b="1" dirty="0">
              <a:latin typeface="NikoshBAN" panose="02000000000000000000" pitchFamily="2" charset="0"/>
              <a:cs typeface="NikoshBAN" panose="02000000000000000000" pitchFamily="2" charset="0"/>
            </a:endParaRPr>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8061" y="1904833"/>
            <a:ext cx="3201961" cy="4134055"/>
          </a:xfrm>
          <a:prstGeom prst="rect">
            <a:avLst/>
          </a:prstGeom>
        </p:spPr>
      </p:pic>
    </p:spTree>
    <p:extLst>
      <p:ext uri="{BB962C8B-B14F-4D97-AF65-F5344CB8AC3E}">
        <p14:creationId xmlns:p14="http://schemas.microsoft.com/office/powerpoint/2010/main" val="141387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5" name="TextBox 4"/>
          <p:cNvSpPr txBox="1"/>
          <p:nvPr/>
        </p:nvSpPr>
        <p:spPr>
          <a:xfrm>
            <a:off x="4582157" y="154032"/>
            <a:ext cx="2433659" cy="584775"/>
          </a:xfrm>
          <a:prstGeom prst="rect">
            <a:avLst/>
          </a:prstGeom>
          <a:solidFill>
            <a:schemeClr val="accent4">
              <a:lumMod val="20000"/>
              <a:lumOff val="80000"/>
            </a:schemeClr>
          </a:solidFill>
          <a:scene3d>
            <a:camera prst="orthographicFront"/>
            <a:lightRig rig="threePt" dir="t"/>
          </a:scene3d>
          <a:sp3d>
            <a:bevelT prst="angle"/>
          </a:sp3d>
        </p:spPr>
        <p:txBody>
          <a:bodyPr wrap="square" rtlCol="0">
            <a:spAutoFit/>
          </a:bodyPr>
          <a:lstStyle/>
          <a:p>
            <a:r>
              <a:rPr lang="en-US" sz="3200" b="1" dirty="0" err="1" smtClean="0">
                <a:latin typeface="NikoshBAN" panose="02000000000000000000" pitchFamily="2" charset="0"/>
                <a:cs typeface="NikoshBAN" panose="02000000000000000000" pitchFamily="2" charset="0"/>
              </a:rPr>
              <a:t>ছবির</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মাধ্যমে</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পাঠ</a:t>
            </a:r>
            <a:endParaRPr lang="en-US" sz="3200" b="1" dirty="0">
              <a:latin typeface="NikoshBAN" panose="02000000000000000000" pitchFamily="2" charset="0"/>
              <a:cs typeface="NikoshBAN" panose="02000000000000000000" pitchFamily="2" charset="0"/>
            </a:endParaRPr>
          </a:p>
        </p:txBody>
      </p:sp>
      <p:sp>
        <p:nvSpPr>
          <p:cNvPr id="3" name="TextBox 2"/>
          <p:cNvSpPr txBox="1"/>
          <p:nvPr/>
        </p:nvSpPr>
        <p:spPr>
          <a:xfrm>
            <a:off x="777551" y="3890865"/>
            <a:ext cx="10636898" cy="2862322"/>
          </a:xfrm>
          <a:prstGeom prst="rect">
            <a:avLst/>
          </a:prstGeom>
          <a:noFill/>
        </p:spPr>
        <p:txBody>
          <a:bodyPr wrap="square" rtlCol="0">
            <a:spAutoFit/>
          </a:bodyPr>
          <a:lstStyle/>
          <a:p>
            <a:r>
              <a:rPr lang="as-IN" dirty="0"/>
              <a:t>যাঁরা ন্যায়ের পথে যুদ্ধ করতে গিয়ে মারা যান, আমরা তাঁদের শহিদ বলি। এ দেশ আর এ দেশের মানুষের জন্য বহুকাল ধরে বহু মানুষ প্রাণ দিয়েছেন, তাঁরা শহিদ হয়েছেন</a:t>
            </a:r>
            <a:r>
              <a:rPr lang="as-IN" dirty="0" smtClean="0"/>
              <a:t>।</a:t>
            </a:r>
            <a:endParaRPr lang="as-IN" dirty="0"/>
          </a:p>
          <a:p>
            <a:r>
              <a:rPr lang="as-IN" dirty="0"/>
              <a:t>আজ থেকে প্রায় দুশো বছর আগে ইংরেজদের নির্যাতন থেকে এ দেশের কৃষকদের রক্ষা করতে জীবন দিয়েছিলেন তিতুমীর। আমরা তাঁকে কখনো ভুলব না</a:t>
            </a:r>
            <a:r>
              <a:rPr lang="as-IN" dirty="0" smtClean="0"/>
              <a:t>।</a:t>
            </a:r>
            <a:endParaRPr lang="as-IN" dirty="0"/>
          </a:p>
          <a:p>
            <a:r>
              <a:rPr lang="as-IN" dirty="0"/>
              <a:t>শহিদ মীর নিসার আলী </a:t>
            </a:r>
            <a:r>
              <a:rPr lang="as-IN" dirty="0" smtClean="0"/>
              <a:t>তিতুমীর</a:t>
            </a:r>
            <a:endParaRPr lang="as-IN" dirty="0"/>
          </a:p>
          <a:p>
            <a:r>
              <a:rPr lang="as-IN" dirty="0"/>
              <a:t>প্রায় শত বছর আগে ইংরেজ শাসন থেকে এ দেশকে মুক্ত করতে যুদ্ধ করেছিলেন সূর্য সেন। যুদ্ধ করেছিলেন প্রীতিলতাসহ অনেকে। সূর্য সেনকে আটক করার পর তাঁকে ফাঁসিতে ঝুলিয়ে হত্যা করা হয়। প্রীতিলতা আত্মাহুতি দেন। আমরা তাঁদের চিরদিন স্মরণ করব।</a:t>
            </a:r>
          </a:p>
          <a:p>
            <a:r>
              <a:rPr lang="as-IN" dirty="0"/>
              <a:t/>
            </a:r>
            <a:br>
              <a:rPr lang="as-IN" dirty="0"/>
            </a:br>
            <a:endParaRPr lang="en-US" dirty="0"/>
          </a:p>
        </p:txBody>
      </p:sp>
      <p:pic>
        <p:nvPicPr>
          <p:cNvPr id="1026" name="Picture 2" descr="https://teachers.gov.bd/shared/contents/2023/October/21/photo/image_82038_169787938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301" y="738807"/>
            <a:ext cx="6665103" cy="2865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668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5" name="TextBox 4"/>
          <p:cNvSpPr txBox="1"/>
          <p:nvPr/>
        </p:nvSpPr>
        <p:spPr>
          <a:xfrm>
            <a:off x="4403533" y="330363"/>
            <a:ext cx="2910625" cy="584775"/>
          </a:xfrm>
          <a:prstGeom prst="rect">
            <a:avLst/>
          </a:prstGeom>
          <a:solidFill>
            <a:schemeClr val="accent4">
              <a:lumMod val="20000"/>
              <a:lumOff val="80000"/>
            </a:schemeClr>
          </a:solidFill>
          <a:scene3d>
            <a:camera prst="orthographicFront"/>
            <a:lightRig rig="threePt" dir="t"/>
          </a:scene3d>
          <a:sp3d>
            <a:bevelT w="114300" prst="hardEdge"/>
          </a:sp3d>
        </p:spPr>
        <p:txBody>
          <a:bodyPr wrap="square" rtlCol="0">
            <a:spAutoFit/>
          </a:bodyPr>
          <a:lstStyle/>
          <a:p>
            <a:pPr lvl="0"/>
            <a:r>
              <a:rPr lang="en-US" sz="3200" b="1">
                <a:solidFill>
                  <a:prstClr val="black"/>
                </a:solidFill>
                <a:latin typeface="NikoshBAN" panose="02000000000000000000" pitchFamily="2" charset="0"/>
                <a:cs typeface="NikoshBAN" panose="02000000000000000000" pitchFamily="2" charset="0"/>
              </a:rPr>
              <a:t>ছবির মাধ্যমে পাঠ</a:t>
            </a: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1407" y="951242"/>
            <a:ext cx="5553857" cy="2792159"/>
          </a:xfrm>
          <a:prstGeom prst="rect">
            <a:avLst/>
          </a:prstGeom>
        </p:spPr>
      </p:pic>
      <p:sp>
        <p:nvSpPr>
          <p:cNvPr id="7" name="TextBox 6"/>
          <p:cNvSpPr txBox="1"/>
          <p:nvPr/>
        </p:nvSpPr>
        <p:spPr>
          <a:xfrm>
            <a:off x="802434" y="3779506"/>
            <a:ext cx="10356980" cy="2585323"/>
          </a:xfrm>
          <a:prstGeom prst="rect">
            <a:avLst/>
          </a:prstGeom>
          <a:noFill/>
        </p:spPr>
        <p:txBody>
          <a:bodyPr wrap="square" rtlCol="0">
            <a:spAutoFit/>
          </a:bodyPr>
          <a:lstStyle/>
          <a:p>
            <a:r>
              <a:rPr lang="as-IN" dirty="0"/>
              <a:t>শহিদ প্রীতিলতা </a:t>
            </a:r>
            <a:r>
              <a:rPr lang="as-IN" dirty="0" smtClean="0"/>
              <a:t>ওয়াদ্দেদার</a:t>
            </a:r>
            <a:endParaRPr lang="as-IN" dirty="0"/>
          </a:p>
          <a:p>
            <a:r>
              <a:rPr lang="as-IN" dirty="0"/>
              <a:t>বায়ান্নর ভাষা আন্দোলনের শহিদদের কথা আমরা সবাই জানি। বাংলাভাষাকে রাষ্ট্রভাষা করার দাবিতে প্রাণ দিয়েছিলেন সালাম, বরকত, রফিক, জব্বারসহ অনেকে। তাঁদের স্মরণ করেই আমাদের শহিদ মিনার তৈরি করা হয়েছে। প্রতিবছর ফেব্রুয়ারির ২১ তারিখে আমরা তাঁদের বিশেষভাবে স্মরণ করি</a:t>
            </a:r>
            <a:r>
              <a:rPr lang="as-IN" dirty="0" smtClean="0"/>
              <a:t>।</a:t>
            </a:r>
            <a:endParaRPr lang="as-IN" dirty="0"/>
          </a:p>
          <a:p>
            <a:r>
              <a:rPr lang="as-IN" dirty="0"/>
              <a:t>শহিদ আমানুল্লাহ মোঃ </a:t>
            </a:r>
            <a:r>
              <a:rPr lang="as-IN" dirty="0" smtClean="0"/>
              <a:t>আসাদুজ্জামান</a:t>
            </a:r>
            <a:endParaRPr lang="as-IN" dirty="0"/>
          </a:p>
          <a:p>
            <a:r>
              <a:rPr lang="as-IN" dirty="0"/>
              <a:t>বাংলাদেশ স্বাধীন হওয়ার আগে পাকিস্তানের শাসক ছিলেন আইয়ুব খান। তাঁর অত্যাচার ও নির্যাতনের বিরুদ্ধে ১৯৬৯ সালে একটি গণ-অভ্যুত্থান সংঘটিত হয়েছিল। সেই অভ্যুত্থানের একজন ছাত্রনেতা ছিলেন আসাদ। পুলিশ খুব কাছ থেকে তাঁকে গুলি করে হত্যা করেছিল। তাঁর স্মরণে ঢাকায় নির্মাণ করা হয়েছে আসাদ গেট। মতিয়ুর নামের নবম শ্রেণির</a:t>
            </a:r>
          </a:p>
        </p:txBody>
      </p:sp>
    </p:spTree>
    <p:extLst>
      <p:ext uri="{BB962C8B-B14F-4D97-AF65-F5344CB8AC3E}">
        <p14:creationId xmlns:p14="http://schemas.microsoft.com/office/powerpoint/2010/main" val="3908428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549</TotalTime>
  <Words>448</Words>
  <Application>Microsoft Office PowerPoint</Application>
  <PresentationFormat>Widescreen</PresentationFormat>
  <Paragraphs>82</Paragraphs>
  <Slides>17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Calibri Light</vt:lpstr>
      <vt:lpstr>Kalpurush</vt:lpstr>
      <vt:lpstr>NikoshBAN</vt:lpstr>
      <vt:lpstr>RinkiyMJ</vt:lpstr>
      <vt:lpstr>Vrinda</vt:lpstr>
      <vt:lpstr>Wide Latin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WALTON</dc:creator>
  <cp:lastModifiedBy>WALTON</cp:lastModifiedBy>
  <cp:revision>37</cp:revision>
  <dcterms:created xsi:type="dcterms:W3CDTF">2024-07-24T13:11:50Z</dcterms:created>
  <dcterms:modified xsi:type="dcterms:W3CDTF">2026-07-14T16:36:55Z</dcterms:modified>
</cp:coreProperties>
</file>