
<file path=[Content_Types].xml><?xml version="1.0" encoding="utf-8"?>
<Types xmlns="http://schemas.openxmlformats.org/package/2006/content-types">
  <Default Extension="tmp" ContentType="image/png"/>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66" r:id="rId2"/>
    <p:sldId id="267" r:id="rId3"/>
    <p:sldId id="268" r:id="rId4"/>
    <p:sldId id="269" r:id="rId5"/>
    <p:sldId id="270" r:id="rId6"/>
    <p:sldId id="271" r:id="rId7"/>
    <p:sldId id="272" r:id="rId8"/>
    <p:sldId id="273" r:id="rId9"/>
    <p:sldId id="277" r:id="rId10"/>
    <p:sldId id="278" r:id="rId11"/>
    <p:sldId id="280" r:id="rId12"/>
    <p:sldId id="281" r:id="rId13"/>
    <p:sldId id="282" r:id="rId14"/>
    <p:sldId id="283" r:id="rId15"/>
    <p:sldId id="284" r:id="rId16"/>
    <p:sldId id="28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11"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image" Target="../media/image1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D0B972-59C6-4D53-964F-4C40FA48F753}" type="doc">
      <dgm:prSet loTypeId="urn:microsoft.com/office/officeart/2005/8/layout/pList2" loCatId="list" qsTypeId="urn:microsoft.com/office/officeart/2005/8/quickstyle/simple1" qsCatId="simple" csTypeId="urn:microsoft.com/office/officeart/2005/8/colors/accent1_2" csCatId="accent1" phldr="1"/>
      <dgm:spPr/>
    </dgm:pt>
    <dgm:pt modelId="{FA37CC12-32C8-4941-A043-E75494540635}">
      <dgm:prSet phldrT="[Text]" custT="1"/>
      <dgm:spPr>
        <a:solidFill>
          <a:schemeClr val="accent1">
            <a:lumMod val="40000"/>
            <a:lumOff val="60000"/>
          </a:schemeClr>
        </a:solidFill>
      </dgm:spPr>
      <dgm:t>
        <a:bodyPr/>
        <a:lstStyle/>
        <a:p>
          <a:r>
            <a:rPr lang="en-US" sz="3600" dirty="0" err="1" smtClean="0">
              <a:solidFill>
                <a:srgbClr val="002060"/>
              </a:solidFill>
              <a:latin typeface="NikoshBAN" panose="02000000000000000000" pitchFamily="2" charset="0"/>
              <a:cs typeface="NikoshBAN" panose="02000000000000000000" pitchFamily="2" charset="0"/>
            </a:rPr>
            <a:t>গোলাপ</a:t>
          </a:r>
          <a:r>
            <a:rPr lang="en-US" sz="2400" dirty="0" smtClean="0">
              <a:solidFill>
                <a:srgbClr val="002060"/>
              </a:solidFill>
              <a:latin typeface="NikoshBAN" panose="02000000000000000000" pitchFamily="2" charset="0"/>
              <a:cs typeface="NikoshBAN" panose="02000000000000000000" pitchFamily="2" charset="0"/>
            </a:rPr>
            <a:t> </a:t>
          </a:r>
        </a:p>
        <a:p>
          <a:r>
            <a:rPr lang="en-US" sz="2400" dirty="0" smtClean="0">
              <a:solidFill>
                <a:srgbClr val="002060"/>
              </a:solidFill>
              <a:latin typeface="NikoshBAN" panose="02000000000000000000" pitchFamily="2" charset="0"/>
              <a:cs typeface="NikoshBAN" panose="02000000000000000000" pitchFamily="2" charset="0"/>
            </a:rPr>
            <a:t> </a:t>
          </a:r>
          <a:endParaRPr lang="en-US" sz="2400" dirty="0">
            <a:solidFill>
              <a:srgbClr val="002060"/>
            </a:solidFill>
            <a:latin typeface="NikoshBAN" panose="02000000000000000000" pitchFamily="2" charset="0"/>
            <a:cs typeface="NikoshBAN" panose="02000000000000000000" pitchFamily="2" charset="0"/>
          </a:endParaRPr>
        </a:p>
      </dgm:t>
    </dgm:pt>
    <dgm:pt modelId="{6D71828C-4C59-44F8-96CF-B587D14271FB}" type="parTrans" cxnId="{1D92E2AB-CF9A-4E73-B99A-B6B1DA03A4D6}">
      <dgm:prSet/>
      <dgm:spPr/>
      <dgm:t>
        <a:bodyPr/>
        <a:lstStyle/>
        <a:p>
          <a:endParaRPr lang="en-US" sz="1800">
            <a:latin typeface="NikoshBAN" panose="02000000000000000000" pitchFamily="2" charset="0"/>
            <a:cs typeface="NikoshBAN" panose="02000000000000000000" pitchFamily="2" charset="0"/>
          </a:endParaRPr>
        </a:p>
      </dgm:t>
    </dgm:pt>
    <dgm:pt modelId="{4FB4A35F-E6F4-4BED-964F-E6BE0C614859}" type="sibTrans" cxnId="{1D92E2AB-CF9A-4E73-B99A-B6B1DA03A4D6}">
      <dgm:prSet/>
      <dgm:spPr/>
      <dgm:t>
        <a:bodyPr/>
        <a:lstStyle/>
        <a:p>
          <a:endParaRPr lang="en-US" sz="1800">
            <a:latin typeface="NikoshBAN" panose="02000000000000000000" pitchFamily="2" charset="0"/>
            <a:cs typeface="NikoshBAN" panose="02000000000000000000" pitchFamily="2" charset="0"/>
          </a:endParaRPr>
        </a:p>
      </dgm:t>
    </dgm:pt>
    <dgm:pt modelId="{3ABA7EF0-0671-4758-BD04-E5B849430A46}">
      <dgm:prSet phldrT="[Text]" custT="1"/>
      <dgm:spPr>
        <a:solidFill>
          <a:schemeClr val="accent2">
            <a:lumMod val="40000"/>
            <a:lumOff val="60000"/>
          </a:schemeClr>
        </a:solidFill>
      </dgm:spPr>
      <dgm:t>
        <a:bodyPr/>
        <a:lstStyle/>
        <a:p>
          <a:r>
            <a:rPr lang="en-US" sz="4000" dirty="0" err="1" smtClean="0">
              <a:solidFill>
                <a:srgbClr val="FF0000"/>
              </a:solidFill>
              <a:latin typeface="NikoshBAN" panose="02000000000000000000" pitchFamily="2" charset="0"/>
              <a:cs typeface="NikoshBAN" panose="02000000000000000000" pitchFamily="2" charset="0"/>
            </a:rPr>
            <a:t>জবা</a:t>
          </a:r>
          <a:endParaRPr lang="en-US" sz="4000" dirty="0" smtClean="0">
            <a:solidFill>
              <a:srgbClr val="FF0000"/>
            </a:solidFill>
            <a:latin typeface="NikoshBAN" panose="02000000000000000000" pitchFamily="2" charset="0"/>
            <a:cs typeface="NikoshBAN" panose="02000000000000000000" pitchFamily="2" charset="0"/>
          </a:endParaRPr>
        </a:p>
      </dgm:t>
    </dgm:pt>
    <dgm:pt modelId="{47377B77-71BA-4D5A-B432-491FBC44ED7B}" type="sibTrans" cxnId="{937A1D8F-809E-40F3-97DE-103F7C26E467}">
      <dgm:prSet/>
      <dgm:spPr/>
      <dgm:t>
        <a:bodyPr/>
        <a:lstStyle/>
        <a:p>
          <a:endParaRPr lang="en-US" sz="1800">
            <a:latin typeface="NikoshBAN" panose="02000000000000000000" pitchFamily="2" charset="0"/>
            <a:cs typeface="NikoshBAN" panose="02000000000000000000" pitchFamily="2" charset="0"/>
          </a:endParaRPr>
        </a:p>
      </dgm:t>
    </dgm:pt>
    <dgm:pt modelId="{D1955A40-CA8E-4153-B7AF-CB88CBE76DF9}" type="parTrans" cxnId="{937A1D8F-809E-40F3-97DE-103F7C26E467}">
      <dgm:prSet/>
      <dgm:spPr/>
      <dgm:t>
        <a:bodyPr/>
        <a:lstStyle/>
        <a:p>
          <a:endParaRPr lang="en-US" sz="1800">
            <a:latin typeface="NikoshBAN" panose="02000000000000000000" pitchFamily="2" charset="0"/>
            <a:cs typeface="NikoshBAN" panose="02000000000000000000" pitchFamily="2" charset="0"/>
          </a:endParaRPr>
        </a:p>
      </dgm:t>
    </dgm:pt>
    <dgm:pt modelId="{3935410E-B96A-49AD-948D-528E3764F6B6}">
      <dgm:prSet phldrT="[Text]" custT="1"/>
      <dgm:spPr>
        <a:solidFill>
          <a:schemeClr val="accent6">
            <a:lumMod val="40000"/>
            <a:lumOff val="60000"/>
          </a:schemeClr>
        </a:solidFill>
      </dgm:spPr>
      <dgm:t>
        <a:bodyPr/>
        <a:lstStyle/>
        <a:p>
          <a:r>
            <a:rPr lang="en-US" sz="4000" dirty="0" err="1" smtClean="0">
              <a:solidFill>
                <a:srgbClr val="7030A0"/>
              </a:solidFill>
              <a:latin typeface="NikoshBAN" panose="02000000000000000000" pitchFamily="2" charset="0"/>
              <a:cs typeface="NikoshBAN" panose="02000000000000000000" pitchFamily="2" charset="0"/>
            </a:rPr>
            <a:t>শাপলা</a:t>
          </a:r>
          <a:r>
            <a:rPr lang="en-US" sz="4000" dirty="0" smtClean="0">
              <a:solidFill>
                <a:srgbClr val="7030A0"/>
              </a:solidFill>
              <a:latin typeface="NikoshBAN" panose="02000000000000000000" pitchFamily="2" charset="0"/>
              <a:cs typeface="NikoshBAN" panose="02000000000000000000" pitchFamily="2" charset="0"/>
            </a:rPr>
            <a:t>  </a:t>
          </a:r>
          <a:endParaRPr lang="en-US" sz="4000" dirty="0">
            <a:solidFill>
              <a:srgbClr val="7030A0"/>
            </a:solidFill>
            <a:latin typeface="NikoshBAN" panose="02000000000000000000" pitchFamily="2" charset="0"/>
            <a:cs typeface="NikoshBAN" panose="02000000000000000000" pitchFamily="2" charset="0"/>
          </a:endParaRPr>
        </a:p>
      </dgm:t>
    </dgm:pt>
    <dgm:pt modelId="{BE78C8ED-AAE0-43A7-8A20-6F3200711BB5}" type="sibTrans" cxnId="{A0B84C2A-97AC-4259-936A-E23E55B77D3E}">
      <dgm:prSet/>
      <dgm:spPr/>
      <dgm:t>
        <a:bodyPr/>
        <a:lstStyle/>
        <a:p>
          <a:endParaRPr lang="en-US" sz="1800">
            <a:latin typeface="NikoshBAN" panose="02000000000000000000" pitchFamily="2" charset="0"/>
            <a:cs typeface="NikoshBAN" panose="02000000000000000000" pitchFamily="2" charset="0"/>
          </a:endParaRPr>
        </a:p>
      </dgm:t>
    </dgm:pt>
    <dgm:pt modelId="{47F7A4CC-E4F8-4FD1-B122-494BCE731876}" type="parTrans" cxnId="{A0B84C2A-97AC-4259-936A-E23E55B77D3E}">
      <dgm:prSet/>
      <dgm:spPr/>
      <dgm:t>
        <a:bodyPr/>
        <a:lstStyle/>
        <a:p>
          <a:endParaRPr lang="en-US" sz="1800">
            <a:latin typeface="NikoshBAN" panose="02000000000000000000" pitchFamily="2" charset="0"/>
            <a:cs typeface="NikoshBAN" panose="02000000000000000000" pitchFamily="2" charset="0"/>
          </a:endParaRPr>
        </a:p>
      </dgm:t>
    </dgm:pt>
    <dgm:pt modelId="{5B402EA6-A1BF-4F8A-98C3-361BB5B7BD5D}" type="pres">
      <dgm:prSet presAssocID="{81D0B972-59C6-4D53-964F-4C40FA48F753}" presName="Name0" presStyleCnt="0">
        <dgm:presLayoutVars>
          <dgm:dir/>
          <dgm:resizeHandles val="exact"/>
        </dgm:presLayoutVars>
      </dgm:prSet>
      <dgm:spPr/>
    </dgm:pt>
    <dgm:pt modelId="{1DF8BE8A-795B-4F45-B837-FDC8AFAD2E14}" type="pres">
      <dgm:prSet presAssocID="{81D0B972-59C6-4D53-964F-4C40FA48F753}" presName="bkgdShp" presStyleLbl="alignAccFollowNode1" presStyleIdx="0" presStyleCnt="1" custScaleY="56009" custLinFactNeighborX="882" custLinFactNeighborY="-6158"/>
      <dgm:spPr/>
    </dgm:pt>
    <dgm:pt modelId="{3984E744-32D2-42DB-9759-734E38E81931}" type="pres">
      <dgm:prSet presAssocID="{81D0B972-59C6-4D53-964F-4C40FA48F753}" presName="linComp" presStyleCnt="0"/>
      <dgm:spPr/>
    </dgm:pt>
    <dgm:pt modelId="{A2977B9D-3B9A-4145-93E4-3F1FC5433DFC}" type="pres">
      <dgm:prSet presAssocID="{FA37CC12-32C8-4941-A043-E75494540635}" presName="compNode" presStyleCnt="0"/>
      <dgm:spPr/>
    </dgm:pt>
    <dgm:pt modelId="{29DF3D5D-5E3A-454C-A6D8-096C0F1250A5}" type="pres">
      <dgm:prSet presAssocID="{FA37CC12-32C8-4941-A043-E75494540635}" presName="node" presStyleLbl="node1" presStyleIdx="0" presStyleCnt="3" custScaleY="130395">
        <dgm:presLayoutVars>
          <dgm:bulletEnabled val="1"/>
        </dgm:presLayoutVars>
      </dgm:prSet>
      <dgm:spPr/>
      <dgm:t>
        <a:bodyPr/>
        <a:lstStyle/>
        <a:p>
          <a:endParaRPr lang="en-US"/>
        </a:p>
      </dgm:t>
    </dgm:pt>
    <dgm:pt modelId="{AB491F57-8E22-4197-AFBA-D8D86924E01D}" type="pres">
      <dgm:prSet presAssocID="{FA37CC12-32C8-4941-A043-E75494540635}" presName="invisiNode" presStyleLbl="node1" presStyleIdx="0" presStyleCnt="3"/>
      <dgm:spPr/>
    </dgm:pt>
    <dgm:pt modelId="{C9D64894-DD45-4CBC-9C85-1E5CD1AC16B3}" type="pres">
      <dgm:prSet presAssocID="{FA37CC12-32C8-4941-A043-E75494540635}" presName="imagNode" presStyleLbl="fgImgPlace1" presStyleIdx="0" presStyleCnt="3" custLinFactNeighborX="-2020" custLinFactNeighborY="-551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8000" b="-8000"/>
          </a:stretch>
        </a:blipFill>
      </dgm:spPr>
    </dgm:pt>
    <dgm:pt modelId="{B4B115A4-3181-4F74-8A2C-89ECC4E1EBB7}" type="pres">
      <dgm:prSet presAssocID="{4FB4A35F-E6F4-4BED-964F-E6BE0C614859}" presName="sibTrans" presStyleLbl="sibTrans2D1" presStyleIdx="0" presStyleCnt="0"/>
      <dgm:spPr/>
      <dgm:t>
        <a:bodyPr/>
        <a:lstStyle/>
        <a:p>
          <a:endParaRPr lang="en-US"/>
        </a:p>
      </dgm:t>
    </dgm:pt>
    <dgm:pt modelId="{95437468-DE1A-4998-9D76-0F27C99CC0A4}" type="pres">
      <dgm:prSet presAssocID="{3ABA7EF0-0671-4758-BD04-E5B849430A46}" presName="compNode" presStyleCnt="0"/>
      <dgm:spPr/>
    </dgm:pt>
    <dgm:pt modelId="{10878902-DA1C-43BB-9F62-1B14D33CEFB6}" type="pres">
      <dgm:prSet presAssocID="{3ABA7EF0-0671-4758-BD04-E5B849430A46}" presName="node" presStyleLbl="node1" presStyleIdx="1" presStyleCnt="3" custScaleY="123677" custLinFactNeighborX="3602" custLinFactNeighborY="-2240">
        <dgm:presLayoutVars>
          <dgm:bulletEnabled val="1"/>
        </dgm:presLayoutVars>
      </dgm:prSet>
      <dgm:spPr/>
      <dgm:t>
        <a:bodyPr/>
        <a:lstStyle/>
        <a:p>
          <a:endParaRPr lang="en-US"/>
        </a:p>
      </dgm:t>
    </dgm:pt>
    <dgm:pt modelId="{91EC4B27-58E9-447B-9720-12C6C240D778}" type="pres">
      <dgm:prSet presAssocID="{3ABA7EF0-0671-4758-BD04-E5B849430A46}" presName="invisiNode" presStyleLbl="node1" presStyleIdx="1" presStyleCnt="3"/>
      <dgm:spPr/>
    </dgm:pt>
    <dgm:pt modelId="{9578191B-B082-48EF-8841-27386169E217}" type="pres">
      <dgm:prSet presAssocID="{3ABA7EF0-0671-4758-BD04-E5B849430A46}" presName="imagNode"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dgm:spPr>
    </dgm:pt>
    <dgm:pt modelId="{B98B97D6-516D-47AE-8B74-208E39031B85}" type="pres">
      <dgm:prSet presAssocID="{47377B77-71BA-4D5A-B432-491FBC44ED7B}" presName="sibTrans" presStyleLbl="sibTrans2D1" presStyleIdx="0" presStyleCnt="0"/>
      <dgm:spPr/>
      <dgm:t>
        <a:bodyPr/>
        <a:lstStyle/>
        <a:p>
          <a:endParaRPr lang="en-US"/>
        </a:p>
      </dgm:t>
    </dgm:pt>
    <dgm:pt modelId="{B9E77FA6-4B20-412B-90FD-20D4FC1DC48F}" type="pres">
      <dgm:prSet presAssocID="{3935410E-B96A-49AD-948D-528E3764F6B6}" presName="compNode" presStyleCnt="0"/>
      <dgm:spPr/>
    </dgm:pt>
    <dgm:pt modelId="{705A6F4E-3981-42A1-8EA0-EAD6B7CA7592}" type="pres">
      <dgm:prSet presAssocID="{3935410E-B96A-49AD-948D-528E3764F6B6}" presName="node" presStyleLbl="node1" presStyleIdx="2" presStyleCnt="3" custScaleY="130395" custLinFactNeighborX="-610" custLinFactNeighborY="1137">
        <dgm:presLayoutVars>
          <dgm:bulletEnabled val="1"/>
        </dgm:presLayoutVars>
      </dgm:prSet>
      <dgm:spPr/>
      <dgm:t>
        <a:bodyPr/>
        <a:lstStyle/>
        <a:p>
          <a:endParaRPr lang="en-US"/>
        </a:p>
      </dgm:t>
    </dgm:pt>
    <dgm:pt modelId="{9FD61788-3A93-4987-90C7-8B288E99973B}" type="pres">
      <dgm:prSet presAssocID="{3935410E-B96A-49AD-948D-528E3764F6B6}" presName="invisiNode" presStyleLbl="node1" presStyleIdx="2" presStyleCnt="3"/>
      <dgm:spPr/>
    </dgm:pt>
    <dgm:pt modelId="{E51C35D7-BE4C-42F6-BADC-48DB178832B3}" type="pres">
      <dgm:prSet presAssocID="{3935410E-B96A-49AD-948D-528E3764F6B6}"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dgm:spPr>
    </dgm:pt>
  </dgm:ptLst>
  <dgm:cxnLst>
    <dgm:cxn modelId="{8AEAABD1-65B0-4298-B8DB-2B28498E1D76}" type="presOf" srcId="{FA37CC12-32C8-4941-A043-E75494540635}" destId="{29DF3D5D-5E3A-454C-A6D8-096C0F1250A5}" srcOrd="0" destOrd="0" presId="urn:microsoft.com/office/officeart/2005/8/layout/pList2"/>
    <dgm:cxn modelId="{C12BAE32-8893-490B-962C-D49CCBBFAC68}" type="presOf" srcId="{4FB4A35F-E6F4-4BED-964F-E6BE0C614859}" destId="{B4B115A4-3181-4F74-8A2C-89ECC4E1EBB7}" srcOrd="0" destOrd="0" presId="urn:microsoft.com/office/officeart/2005/8/layout/pList2"/>
    <dgm:cxn modelId="{1D92E2AB-CF9A-4E73-B99A-B6B1DA03A4D6}" srcId="{81D0B972-59C6-4D53-964F-4C40FA48F753}" destId="{FA37CC12-32C8-4941-A043-E75494540635}" srcOrd="0" destOrd="0" parTransId="{6D71828C-4C59-44F8-96CF-B587D14271FB}" sibTransId="{4FB4A35F-E6F4-4BED-964F-E6BE0C614859}"/>
    <dgm:cxn modelId="{930CF7EB-9524-4F91-9DFC-2E0A6138EA44}" type="presOf" srcId="{47377B77-71BA-4D5A-B432-491FBC44ED7B}" destId="{B98B97D6-516D-47AE-8B74-208E39031B85}" srcOrd="0" destOrd="0" presId="urn:microsoft.com/office/officeart/2005/8/layout/pList2"/>
    <dgm:cxn modelId="{A0B84C2A-97AC-4259-936A-E23E55B77D3E}" srcId="{81D0B972-59C6-4D53-964F-4C40FA48F753}" destId="{3935410E-B96A-49AD-948D-528E3764F6B6}" srcOrd="2" destOrd="0" parTransId="{47F7A4CC-E4F8-4FD1-B122-494BCE731876}" sibTransId="{BE78C8ED-AAE0-43A7-8A20-6F3200711BB5}"/>
    <dgm:cxn modelId="{0F3BAADC-1DBC-4FA8-ADDE-406288E38659}" type="presOf" srcId="{3935410E-B96A-49AD-948D-528E3764F6B6}" destId="{705A6F4E-3981-42A1-8EA0-EAD6B7CA7592}" srcOrd="0" destOrd="0" presId="urn:microsoft.com/office/officeart/2005/8/layout/pList2"/>
    <dgm:cxn modelId="{53A839BD-4BB8-4034-B3E9-986FEF29CEAA}" type="presOf" srcId="{81D0B972-59C6-4D53-964F-4C40FA48F753}" destId="{5B402EA6-A1BF-4F8A-98C3-361BB5B7BD5D}" srcOrd="0" destOrd="0" presId="urn:microsoft.com/office/officeart/2005/8/layout/pList2"/>
    <dgm:cxn modelId="{9771202C-B741-4742-B9B5-4F1475863241}" type="presOf" srcId="{3ABA7EF0-0671-4758-BD04-E5B849430A46}" destId="{10878902-DA1C-43BB-9F62-1B14D33CEFB6}" srcOrd="0" destOrd="0" presId="urn:microsoft.com/office/officeart/2005/8/layout/pList2"/>
    <dgm:cxn modelId="{937A1D8F-809E-40F3-97DE-103F7C26E467}" srcId="{81D0B972-59C6-4D53-964F-4C40FA48F753}" destId="{3ABA7EF0-0671-4758-BD04-E5B849430A46}" srcOrd="1" destOrd="0" parTransId="{D1955A40-CA8E-4153-B7AF-CB88CBE76DF9}" sibTransId="{47377B77-71BA-4D5A-B432-491FBC44ED7B}"/>
    <dgm:cxn modelId="{DFB04C02-4C07-46DE-94F4-9A527E89DB57}" type="presParOf" srcId="{5B402EA6-A1BF-4F8A-98C3-361BB5B7BD5D}" destId="{1DF8BE8A-795B-4F45-B837-FDC8AFAD2E14}" srcOrd="0" destOrd="0" presId="urn:microsoft.com/office/officeart/2005/8/layout/pList2"/>
    <dgm:cxn modelId="{ECFC771F-005F-40CB-9BB1-BF27B1525A91}" type="presParOf" srcId="{5B402EA6-A1BF-4F8A-98C3-361BB5B7BD5D}" destId="{3984E744-32D2-42DB-9759-734E38E81931}" srcOrd="1" destOrd="0" presId="urn:microsoft.com/office/officeart/2005/8/layout/pList2"/>
    <dgm:cxn modelId="{F1A165E7-5302-4B7B-BAA6-0573A43C14CD}" type="presParOf" srcId="{3984E744-32D2-42DB-9759-734E38E81931}" destId="{A2977B9D-3B9A-4145-93E4-3F1FC5433DFC}" srcOrd="0" destOrd="0" presId="urn:microsoft.com/office/officeart/2005/8/layout/pList2"/>
    <dgm:cxn modelId="{7AE38C94-49DD-4344-BC37-3EF1500A1663}" type="presParOf" srcId="{A2977B9D-3B9A-4145-93E4-3F1FC5433DFC}" destId="{29DF3D5D-5E3A-454C-A6D8-096C0F1250A5}" srcOrd="0" destOrd="0" presId="urn:microsoft.com/office/officeart/2005/8/layout/pList2"/>
    <dgm:cxn modelId="{7069BEBA-0575-465C-9587-3FE05EC92232}" type="presParOf" srcId="{A2977B9D-3B9A-4145-93E4-3F1FC5433DFC}" destId="{AB491F57-8E22-4197-AFBA-D8D86924E01D}" srcOrd="1" destOrd="0" presId="urn:microsoft.com/office/officeart/2005/8/layout/pList2"/>
    <dgm:cxn modelId="{1DC7090B-BC71-41DB-AE5E-02EB125407C4}" type="presParOf" srcId="{A2977B9D-3B9A-4145-93E4-3F1FC5433DFC}" destId="{C9D64894-DD45-4CBC-9C85-1E5CD1AC16B3}" srcOrd="2" destOrd="0" presId="urn:microsoft.com/office/officeart/2005/8/layout/pList2"/>
    <dgm:cxn modelId="{1B48A41D-AC96-47C9-8EBD-B800E9E0FECB}" type="presParOf" srcId="{3984E744-32D2-42DB-9759-734E38E81931}" destId="{B4B115A4-3181-4F74-8A2C-89ECC4E1EBB7}" srcOrd="1" destOrd="0" presId="urn:microsoft.com/office/officeart/2005/8/layout/pList2"/>
    <dgm:cxn modelId="{9835415B-3967-4A5C-811C-5B1D9DE33334}" type="presParOf" srcId="{3984E744-32D2-42DB-9759-734E38E81931}" destId="{95437468-DE1A-4998-9D76-0F27C99CC0A4}" srcOrd="2" destOrd="0" presId="urn:microsoft.com/office/officeart/2005/8/layout/pList2"/>
    <dgm:cxn modelId="{65B07FEE-1B52-42A2-BE6D-2A4BE3E6B030}" type="presParOf" srcId="{95437468-DE1A-4998-9D76-0F27C99CC0A4}" destId="{10878902-DA1C-43BB-9F62-1B14D33CEFB6}" srcOrd="0" destOrd="0" presId="urn:microsoft.com/office/officeart/2005/8/layout/pList2"/>
    <dgm:cxn modelId="{E585C2AB-949E-4036-9254-26FFF5C38882}" type="presParOf" srcId="{95437468-DE1A-4998-9D76-0F27C99CC0A4}" destId="{91EC4B27-58E9-447B-9720-12C6C240D778}" srcOrd="1" destOrd="0" presId="urn:microsoft.com/office/officeart/2005/8/layout/pList2"/>
    <dgm:cxn modelId="{63A94B42-7570-4745-9F6A-D72C4F8514C2}" type="presParOf" srcId="{95437468-DE1A-4998-9D76-0F27C99CC0A4}" destId="{9578191B-B082-48EF-8841-27386169E217}" srcOrd="2" destOrd="0" presId="urn:microsoft.com/office/officeart/2005/8/layout/pList2"/>
    <dgm:cxn modelId="{1B232A0D-0C23-4C8A-B42A-4A7E51FE7EF8}" type="presParOf" srcId="{3984E744-32D2-42DB-9759-734E38E81931}" destId="{B98B97D6-516D-47AE-8B74-208E39031B85}" srcOrd="3" destOrd="0" presId="urn:microsoft.com/office/officeart/2005/8/layout/pList2"/>
    <dgm:cxn modelId="{19416A83-980C-41AE-87C4-A8D63132FF8F}" type="presParOf" srcId="{3984E744-32D2-42DB-9759-734E38E81931}" destId="{B9E77FA6-4B20-412B-90FD-20D4FC1DC48F}" srcOrd="4" destOrd="0" presId="urn:microsoft.com/office/officeart/2005/8/layout/pList2"/>
    <dgm:cxn modelId="{E22C3E0A-94BB-42E8-A6D6-25433AD7D70C}" type="presParOf" srcId="{B9E77FA6-4B20-412B-90FD-20D4FC1DC48F}" destId="{705A6F4E-3981-42A1-8EA0-EAD6B7CA7592}" srcOrd="0" destOrd="0" presId="urn:microsoft.com/office/officeart/2005/8/layout/pList2"/>
    <dgm:cxn modelId="{36B25C01-C4D2-4AA1-A21F-8747B879818D}" type="presParOf" srcId="{B9E77FA6-4B20-412B-90FD-20D4FC1DC48F}" destId="{9FD61788-3A93-4987-90C7-8B288E99973B}" srcOrd="1" destOrd="0" presId="urn:microsoft.com/office/officeart/2005/8/layout/pList2"/>
    <dgm:cxn modelId="{DFA17F74-9C42-4FA3-B9C9-368EB12BD6BF}" type="presParOf" srcId="{B9E77FA6-4B20-412B-90FD-20D4FC1DC48F}" destId="{E51C35D7-BE4C-42F6-BADC-48DB178832B3}"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F8BE8A-795B-4F45-B837-FDC8AFAD2E14}">
      <dsp:nvSpPr>
        <dsp:cNvPr id="0" name=""/>
        <dsp:cNvSpPr/>
      </dsp:nvSpPr>
      <dsp:spPr>
        <a:xfrm>
          <a:off x="0" y="155901"/>
          <a:ext cx="7142253" cy="551340"/>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D64894-DD45-4CBC-9C85-1E5CD1AC16B3}">
      <dsp:nvSpPr>
        <dsp:cNvPr id="0" name=""/>
        <dsp:cNvSpPr/>
      </dsp:nvSpPr>
      <dsp:spPr>
        <a:xfrm>
          <a:off x="175206" y="1"/>
          <a:ext cx="2095987" cy="721877"/>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DF3D5D-5E3A-454C-A6D8-096C0F1250A5}">
      <dsp:nvSpPr>
        <dsp:cNvPr id="0" name=""/>
        <dsp:cNvSpPr/>
      </dsp:nvSpPr>
      <dsp:spPr>
        <a:xfrm rot="10800000">
          <a:off x="217545" y="710110"/>
          <a:ext cx="2095987" cy="1568821"/>
        </a:xfrm>
        <a:prstGeom prst="round2SameRect">
          <a:avLst>
            <a:gd name="adj1" fmla="val 10500"/>
            <a:gd name="adj2" fmla="val 0"/>
          </a:avLst>
        </a:prstGeom>
        <a:solidFill>
          <a:schemeClr val="accent1">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lvl="0" algn="ctr" defTabSz="1600200">
            <a:lnSpc>
              <a:spcPct val="90000"/>
            </a:lnSpc>
            <a:spcBef>
              <a:spcPct val="0"/>
            </a:spcBef>
            <a:spcAft>
              <a:spcPct val="35000"/>
            </a:spcAft>
          </a:pPr>
          <a:r>
            <a:rPr lang="en-US" sz="3600" kern="1200" dirty="0" err="1" smtClean="0">
              <a:solidFill>
                <a:srgbClr val="002060"/>
              </a:solidFill>
              <a:latin typeface="NikoshBAN" panose="02000000000000000000" pitchFamily="2" charset="0"/>
              <a:cs typeface="NikoshBAN" panose="02000000000000000000" pitchFamily="2" charset="0"/>
            </a:rPr>
            <a:t>গোলাপ</a:t>
          </a:r>
          <a:r>
            <a:rPr lang="en-US" sz="2400" kern="1200" dirty="0" smtClean="0">
              <a:solidFill>
                <a:srgbClr val="002060"/>
              </a:solidFill>
              <a:latin typeface="NikoshBAN" panose="02000000000000000000" pitchFamily="2" charset="0"/>
              <a:cs typeface="NikoshBAN" panose="02000000000000000000" pitchFamily="2" charset="0"/>
            </a:rPr>
            <a:t> </a:t>
          </a:r>
        </a:p>
        <a:p>
          <a:pPr lvl="0" algn="ctr" defTabSz="1600200">
            <a:lnSpc>
              <a:spcPct val="90000"/>
            </a:lnSpc>
            <a:spcBef>
              <a:spcPct val="0"/>
            </a:spcBef>
            <a:spcAft>
              <a:spcPct val="35000"/>
            </a:spcAft>
          </a:pPr>
          <a:r>
            <a:rPr lang="en-US" sz="2400" kern="1200" dirty="0" smtClean="0">
              <a:solidFill>
                <a:srgbClr val="002060"/>
              </a:solidFill>
              <a:latin typeface="NikoshBAN" panose="02000000000000000000" pitchFamily="2" charset="0"/>
              <a:cs typeface="NikoshBAN" panose="02000000000000000000" pitchFamily="2" charset="0"/>
            </a:rPr>
            <a:t> </a:t>
          </a:r>
          <a:endParaRPr lang="en-US" sz="2400" kern="1200" dirty="0">
            <a:solidFill>
              <a:srgbClr val="002060"/>
            </a:solidFill>
            <a:latin typeface="NikoshBAN" panose="02000000000000000000" pitchFamily="2" charset="0"/>
            <a:cs typeface="NikoshBAN" panose="02000000000000000000" pitchFamily="2" charset="0"/>
          </a:endParaRPr>
        </a:p>
      </dsp:txBody>
      <dsp:txXfrm rot="10800000">
        <a:off x="265792" y="710110"/>
        <a:ext cx="1999493" cy="1520574"/>
      </dsp:txXfrm>
    </dsp:sp>
    <dsp:sp modelId="{9578191B-B082-48EF-8841-27386169E217}">
      <dsp:nvSpPr>
        <dsp:cNvPr id="0" name=""/>
        <dsp:cNvSpPr/>
      </dsp:nvSpPr>
      <dsp:spPr>
        <a:xfrm>
          <a:off x="2523132" y="60034"/>
          <a:ext cx="2095987" cy="721877"/>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878902-DA1C-43BB-9F62-1B14D33CEFB6}">
      <dsp:nvSpPr>
        <dsp:cNvPr id="0" name=""/>
        <dsp:cNvSpPr/>
      </dsp:nvSpPr>
      <dsp:spPr>
        <a:xfrm rot="10800000">
          <a:off x="2598630" y="743780"/>
          <a:ext cx="2095987" cy="1487995"/>
        </a:xfrm>
        <a:prstGeom prst="round2SameRect">
          <a:avLst>
            <a:gd name="adj1" fmla="val 10500"/>
            <a:gd name="adj2" fmla="val 0"/>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en-US" sz="4000" kern="1200" dirty="0" err="1" smtClean="0">
              <a:solidFill>
                <a:srgbClr val="FF0000"/>
              </a:solidFill>
              <a:latin typeface="NikoshBAN" panose="02000000000000000000" pitchFamily="2" charset="0"/>
              <a:cs typeface="NikoshBAN" panose="02000000000000000000" pitchFamily="2" charset="0"/>
            </a:rPr>
            <a:t>জবা</a:t>
          </a:r>
          <a:endParaRPr lang="en-US" sz="4000" kern="1200" dirty="0" smtClean="0">
            <a:solidFill>
              <a:srgbClr val="FF0000"/>
            </a:solidFill>
            <a:latin typeface="NikoshBAN" panose="02000000000000000000" pitchFamily="2" charset="0"/>
            <a:cs typeface="NikoshBAN" panose="02000000000000000000" pitchFamily="2" charset="0"/>
          </a:endParaRPr>
        </a:p>
      </dsp:txBody>
      <dsp:txXfrm rot="10800000">
        <a:off x="2644391" y="743780"/>
        <a:ext cx="2004465" cy="1442234"/>
      </dsp:txXfrm>
    </dsp:sp>
    <dsp:sp modelId="{E51C35D7-BE4C-42F6-BADC-48DB178832B3}">
      <dsp:nvSpPr>
        <dsp:cNvPr id="0" name=""/>
        <dsp:cNvSpPr/>
      </dsp:nvSpPr>
      <dsp:spPr>
        <a:xfrm>
          <a:off x="4828719" y="39827"/>
          <a:ext cx="2095987" cy="721877"/>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5A6F4E-3981-42A1-8EA0-EAD6B7CA7592}">
      <dsp:nvSpPr>
        <dsp:cNvPr id="0" name=""/>
        <dsp:cNvSpPr/>
      </dsp:nvSpPr>
      <dsp:spPr>
        <a:xfrm rot="10800000">
          <a:off x="4815933" y="710110"/>
          <a:ext cx="2095987" cy="1568821"/>
        </a:xfrm>
        <a:prstGeom prst="round2SameRect">
          <a:avLst>
            <a:gd name="adj1" fmla="val 10500"/>
            <a:gd name="adj2" fmla="val 0"/>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t" anchorCtr="0">
          <a:noAutofit/>
        </a:bodyPr>
        <a:lstStyle/>
        <a:p>
          <a:pPr lvl="0" algn="ctr" defTabSz="1778000">
            <a:lnSpc>
              <a:spcPct val="90000"/>
            </a:lnSpc>
            <a:spcBef>
              <a:spcPct val="0"/>
            </a:spcBef>
            <a:spcAft>
              <a:spcPct val="35000"/>
            </a:spcAft>
          </a:pPr>
          <a:r>
            <a:rPr lang="en-US" sz="4000" kern="1200" dirty="0" err="1" smtClean="0">
              <a:solidFill>
                <a:srgbClr val="7030A0"/>
              </a:solidFill>
              <a:latin typeface="NikoshBAN" panose="02000000000000000000" pitchFamily="2" charset="0"/>
              <a:cs typeface="NikoshBAN" panose="02000000000000000000" pitchFamily="2" charset="0"/>
            </a:rPr>
            <a:t>শাপলা</a:t>
          </a:r>
          <a:r>
            <a:rPr lang="en-US" sz="4000" kern="1200" dirty="0" smtClean="0">
              <a:solidFill>
                <a:srgbClr val="7030A0"/>
              </a:solidFill>
              <a:latin typeface="NikoshBAN" panose="02000000000000000000" pitchFamily="2" charset="0"/>
              <a:cs typeface="NikoshBAN" panose="02000000000000000000" pitchFamily="2" charset="0"/>
            </a:rPr>
            <a:t>  </a:t>
          </a:r>
          <a:endParaRPr lang="en-US" sz="4000" kern="1200" dirty="0">
            <a:solidFill>
              <a:srgbClr val="7030A0"/>
            </a:solidFill>
            <a:latin typeface="NikoshBAN" panose="02000000000000000000" pitchFamily="2" charset="0"/>
            <a:cs typeface="NikoshBAN" panose="02000000000000000000" pitchFamily="2" charset="0"/>
          </a:endParaRPr>
        </a:p>
      </dsp:txBody>
      <dsp:txXfrm rot="10800000">
        <a:off x="4864180" y="710110"/>
        <a:ext cx="1999493" cy="1520574"/>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1AFD1-B41C-4978-AA88-D7B3DBEF9D4A}"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F64A4F-2F98-4470-8A74-3EE9C91FD848}" type="slidenum">
              <a:rPr lang="en-US" smtClean="0"/>
              <a:t>‹#›</a:t>
            </a:fld>
            <a:endParaRPr lang="en-US"/>
          </a:p>
        </p:txBody>
      </p:sp>
    </p:spTree>
    <p:extLst>
      <p:ext uri="{BB962C8B-B14F-4D97-AF65-F5344CB8AC3E}">
        <p14:creationId xmlns:p14="http://schemas.microsoft.com/office/powerpoint/2010/main" val="3962820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F64A4F-2F98-4470-8A74-3EE9C91FD848}" type="slidenum">
              <a:rPr lang="en-US" smtClean="0"/>
              <a:t>16</a:t>
            </a:fld>
            <a:endParaRPr lang="en-US"/>
          </a:p>
        </p:txBody>
      </p:sp>
    </p:spTree>
    <p:extLst>
      <p:ext uri="{BB962C8B-B14F-4D97-AF65-F5344CB8AC3E}">
        <p14:creationId xmlns:p14="http://schemas.microsoft.com/office/powerpoint/2010/main" val="2265484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AD3AF2-FD7E-4ADE-9C88-DA96C30B0EEE}"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4006915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D3AF2-FD7E-4ADE-9C88-DA96C30B0EEE}"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161927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D3AF2-FD7E-4ADE-9C88-DA96C30B0EEE}"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618868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AD3AF2-FD7E-4ADE-9C88-DA96C30B0EEE}"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567829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AD3AF2-FD7E-4ADE-9C88-DA96C30B0EEE}" type="datetimeFigureOut">
              <a:rPr lang="en-US" smtClean="0"/>
              <a:t>6/25/2026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277215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AD3AF2-FD7E-4ADE-9C88-DA96C30B0EEE}"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7785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AD3AF2-FD7E-4ADE-9C88-DA96C30B0EEE}" type="datetimeFigureOut">
              <a:rPr lang="en-US" smtClean="0"/>
              <a:t>6/25/2026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94082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AD3AF2-FD7E-4ADE-9C88-DA96C30B0EEE}" type="datetimeFigureOut">
              <a:rPr lang="en-US" smtClean="0"/>
              <a:t>6/25/2026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3056548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AD3AF2-FD7E-4ADE-9C88-DA96C30B0EEE}" type="datetimeFigureOut">
              <a:rPr lang="en-US" smtClean="0"/>
              <a:t>6/25/2026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850212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D3AF2-FD7E-4ADE-9C88-DA96C30B0EEE}"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2485533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AD3AF2-FD7E-4ADE-9C88-DA96C30B0EEE}" type="datetimeFigureOut">
              <a:rPr lang="en-US" smtClean="0"/>
              <a:t>6/25/2026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FF348E7-FD52-41BB-BD01-31AFF7694680}" type="slidenum">
              <a:rPr lang="en-US" smtClean="0"/>
              <a:t>‹#›</a:t>
            </a:fld>
            <a:endParaRPr lang="en-US"/>
          </a:p>
        </p:txBody>
      </p:sp>
    </p:spTree>
    <p:extLst>
      <p:ext uri="{BB962C8B-B14F-4D97-AF65-F5344CB8AC3E}">
        <p14:creationId xmlns:p14="http://schemas.microsoft.com/office/powerpoint/2010/main" val="67353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AD3AF2-FD7E-4ADE-9C88-DA96C30B0EEE}" type="datetimeFigureOut">
              <a:rPr lang="en-US" smtClean="0"/>
              <a:t>6/25/2026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F348E7-FD52-41BB-BD01-31AFF7694680}" type="slidenum">
              <a:rPr lang="en-US" smtClean="0"/>
              <a:t>‹#›</a:t>
            </a:fld>
            <a:endParaRPr lang="en-US"/>
          </a:p>
        </p:txBody>
      </p:sp>
    </p:spTree>
    <p:extLst>
      <p:ext uri="{BB962C8B-B14F-4D97-AF65-F5344CB8AC3E}">
        <p14:creationId xmlns:p14="http://schemas.microsoft.com/office/powerpoint/2010/main" val="3036780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tmp"/><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6.tmp"/></Relationships>
</file>

<file path=ppt/slides/_rels/slide6.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1" cy="6857554"/>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9366" y="396724"/>
            <a:ext cx="11313268" cy="5826259"/>
          </a:xfrm>
          <a:prstGeom prst="rect">
            <a:avLst/>
          </a:prstGeom>
        </p:spPr>
      </p:pic>
      <p:sp>
        <p:nvSpPr>
          <p:cNvPr id="4" name="TextBox 3"/>
          <p:cNvSpPr txBox="1"/>
          <p:nvPr/>
        </p:nvSpPr>
        <p:spPr>
          <a:xfrm>
            <a:off x="4166092" y="2082874"/>
            <a:ext cx="3131128" cy="707886"/>
          </a:xfrm>
          <a:prstGeom prst="rect">
            <a:avLst/>
          </a:prstGeom>
          <a:noFill/>
        </p:spPr>
        <p:txBody>
          <a:bodyPr wrap="square" rtlCol="0">
            <a:spAutoFit/>
          </a:bodyPr>
          <a:lstStyle/>
          <a:p>
            <a:r>
              <a:rPr lang="en-US" sz="4000" dirty="0" err="1" smtClean="0">
                <a:solidFill>
                  <a:schemeClr val="bg1"/>
                </a:solidFill>
              </a:rPr>
              <a:t>সবাইকে</a:t>
            </a:r>
            <a:endParaRPr lang="en-US" sz="4000" dirty="0">
              <a:solidFill>
                <a:schemeClr val="bg1"/>
              </a:solidFill>
            </a:endParaRPr>
          </a:p>
        </p:txBody>
      </p:sp>
      <p:sp>
        <p:nvSpPr>
          <p:cNvPr id="5" name="TextBox 4"/>
          <p:cNvSpPr txBox="1"/>
          <p:nvPr/>
        </p:nvSpPr>
        <p:spPr>
          <a:xfrm rot="10800000" flipH="1" flipV="1">
            <a:off x="4503920" y="3779784"/>
            <a:ext cx="3487190" cy="1323439"/>
          </a:xfrm>
          <a:prstGeom prst="rect">
            <a:avLst/>
          </a:prstGeom>
          <a:noFill/>
        </p:spPr>
        <p:txBody>
          <a:bodyPr wrap="square" rtlCol="0">
            <a:spAutoFit/>
          </a:bodyPr>
          <a:lstStyle/>
          <a:p>
            <a:r>
              <a:rPr lang="en-US" sz="8000" dirty="0" err="1" smtClean="0">
                <a:solidFill>
                  <a:srgbClr val="FFFF00"/>
                </a:solidFill>
                <a:latin typeface="Wide Latin" panose="020A0A07050505020404" pitchFamily="18" charset="0"/>
              </a:rPr>
              <a:t>স্বাগতম</a:t>
            </a:r>
            <a:r>
              <a:rPr lang="en-US" dirty="0" smtClean="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100244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4" name="TextBox 3"/>
          <p:cNvSpPr txBox="1"/>
          <p:nvPr/>
        </p:nvSpPr>
        <p:spPr>
          <a:xfrm>
            <a:off x="4465320" y="289560"/>
            <a:ext cx="3733800" cy="769441"/>
          </a:xfrm>
          <a:prstGeom prst="rect">
            <a:avLst/>
          </a:prstGeom>
          <a:noFill/>
        </p:spPr>
        <p:txBody>
          <a:bodyPr wrap="square" rtlCol="0">
            <a:spAutoFit/>
          </a:bodyPr>
          <a:lstStyle/>
          <a:p>
            <a:r>
              <a:rPr lang="en-US" sz="4400" dirty="0" err="1" smtClean="0">
                <a:latin typeface="NikoshBAN" panose="02000000000000000000"/>
              </a:rPr>
              <a:t>সরব</a:t>
            </a:r>
            <a:r>
              <a:rPr lang="en-US" sz="4400" dirty="0" smtClean="0">
                <a:latin typeface="NikoshBAN" panose="02000000000000000000"/>
              </a:rPr>
              <a:t> </a:t>
            </a:r>
            <a:r>
              <a:rPr lang="en-US" sz="4400" dirty="0" err="1" smtClean="0">
                <a:latin typeface="NikoshBAN" panose="02000000000000000000"/>
              </a:rPr>
              <a:t>পাঠ</a:t>
            </a:r>
            <a:endParaRPr lang="en-US" sz="4400" dirty="0">
              <a:latin typeface="NikoshBAN" panose="02000000000000000000"/>
            </a:endParaRPr>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8268" y="1348561"/>
            <a:ext cx="7049828" cy="3498739"/>
          </a:xfrm>
          <a:prstGeom prst="roundRect">
            <a:avLst/>
          </a:prstGeom>
        </p:spPr>
      </p:pic>
    </p:spTree>
    <p:extLst>
      <p:ext uri="{BB962C8B-B14F-4D97-AF65-F5344CB8AC3E}">
        <p14:creationId xmlns:p14="http://schemas.microsoft.com/office/powerpoint/2010/main" val="155681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3" name="TextBox 2"/>
          <p:cNvSpPr txBox="1"/>
          <p:nvPr/>
        </p:nvSpPr>
        <p:spPr>
          <a:xfrm>
            <a:off x="4303986" y="488731"/>
            <a:ext cx="5612524" cy="584775"/>
          </a:xfrm>
          <a:prstGeom prst="rect">
            <a:avLst/>
          </a:prstGeom>
          <a:noFill/>
        </p:spPr>
        <p:txBody>
          <a:bodyPr wrap="square" rtlCol="0">
            <a:spAutoFit/>
          </a:bodyPr>
          <a:lstStyle/>
          <a:p>
            <a:r>
              <a:rPr lang="en-US" sz="3200" dirty="0" err="1" smtClean="0">
                <a:latin typeface="NikoshBAN"/>
              </a:rPr>
              <a:t>শব্দের</a:t>
            </a:r>
            <a:r>
              <a:rPr lang="en-US" sz="3200" dirty="0" smtClean="0">
                <a:latin typeface="NikoshBAN"/>
              </a:rPr>
              <a:t> </a:t>
            </a:r>
            <a:r>
              <a:rPr lang="en-US" sz="3200" dirty="0" err="1" smtClean="0">
                <a:latin typeface="NikoshBAN"/>
              </a:rPr>
              <a:t>অর্থ</a:t>
            </a:r>
            <a:r>
              <a:rPr lang="en-US" sz="3200" dirty="0" smtClean="0">
                <a:latin typeface="NikoshBAN"/>
              </a:rPr>
              <a:t> ও </a:t>
            </a:r>
            <a:r>
              <a:rPr lang="en-US" sz="3200" dirty="0" err="1" smtClean="0">
                <a:latin typeface="NikoshBAN"/>
              </a:rPr>
              <a:t>বাক্য</a:t>
            </a:r>
            <a:r>
              <a:rPr lang="en-US" sz="3200" dirty="0" smtClean="0">
                <a:latin typeface="NikoshBAN"/>
              </a:rPr>
              <a:t> </a:t>
            </a:r>
            <a:r>
              <a:rPr lang="en-US" sz="3200" dirty="0" err="1" smtClean="0">
                <a:latin typeface="NikoshBAN"/>
              </a:rPr>
              <a:t>রচনা</a:t>
            </a:r>
            <a:r>
              <a:rPr lang="en-US" sz="3200" dirty="0" smtClean="0">
                <a:latin typeface="NikoshBAN"/>
              </a:rPr>
              <a:t> </a:t>
            </a:r>
            <a:endParaRPr lang="en-US" sz="3200" dirty="0">
              <a:latin typeface="NikoshBAN"/>
            </a:endParaRPr>
          </a:p>
        </p:txBody>
      </p:sp>
      <p:sp>
        <p:nvSpPr>
          <p:cNvPr id="4" name="TextBox 3"/>
          <p:cNvSpPr txBox="1"/>
          <p:nvPr/>
        </p:nvSpPr>
        <p:spPr>
          <a:xfrm>
            <a:off x="1072055" y="1812817"/>
            <a:ext cx="1418896" cy="646331"/>
          </a:xfrm>
          <a:prstGeom prst="rect">
            <a:avLst/>
          </a:prstGeom>
          <a:noFill/>
        </p:spPr>
        <p:txBody>
          <a:bodyPr wrap="square" rtlCol="0">
            <a:spAutoFit/>
          </a:bodyPr>
          <a:lstStyle/>
          <a:p>
            <a:r>
              <a:rPr lang="as-IN" sz="3600" dirty="0"/>
              <a:t>কুলা</a:t>
            </a:r>
            <a:r>
              <a:rPr lang="en-US" sz="3600" b="1" dirty="0" smtClean="0">
                <a:latin typeface="NikoshBAN"/>
              </a:rPr>
              <a:t> </a:t>
            </a:r>
            <a:endParaRPr lang="en-US" sz="3600" b="1" dirty="0">
              <a:latin typeface="NikoshBAN"/>
            </a:endParaRPr>
          </a:p>
        </p:txBody>
      </p:sp>
      <p:sp>
        <p:nvSpPr>
          <p:cNvPr id="5" name="Right Arrow 4"/>
          <p:cNvSpPr/>
          <p:nvPr/>
        </p:nvSpPr>
        <p:spPr>
          <a:xfrm>
            <a:off x="2987565" y="4461910"/>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solidFill>
                <a:schemeClr val="tx1">
                  <a:lumMod val="95000"/>
                  <a:lumOff val="5000"/>
                </a:schemeClr>
              </a:solidFill>
              <a:latin typeface="NikoshBAN" panose="02000000000000000000" pitchFamily="2" charset="0"/>
              <a:cs typeface="NikoshBAN" panose="02000000000000000000" pitchFamily="2" charset="0"/>
            </a:endParaRPr>
          </a:p>
        </p:txBody>
      </p:sp>
      <p:sp>
        <p:nvSpPr>
          <p:cNvPr id="6" name="TextBox 5"/>
          <p:cNvSpPr txBox="1"/>
          <p:nvPr/>
        </p:nvSpPr>
        <p:spPr>
          <a:xfrm>
            <a:off x="5778062" y="1889411"/>
            <a:ext cx="4523099" cy="523220"/>
          </a:xfrm>
          <a:prstGeom prst="rect">
            <a:avLst/>
          </a:prstGeom>
          <a:noFill/>
        </p:spPr>
        <p:txBody>
          <a:bodyPr wrap="square" rtlCol="0">
            <a:spAutoFit/>
          </a:bodyPr>
          <a:lstStyle/>
          <a:p>
            <a:r>
              <a:rPr lang="as-IN" sz="2800" dirty="0"/>
              <a:t>ধান, চাল </a:t>
            </a:r>
            <a:r>
              <a:rPr lang="as-IN" sz="2800" dirty="0" smtClean="0"/>
              <a:t>ইত্যাদি</a:t>
            </a:r>
            <a:r>
              <a:rPr lang="en-US" sz="2800" dirty="0"/>
              <a:t> </a:t>
            </a:r>
            <a:r>
              <a:rPr lang="as-IN" sz="2800" dirty="0" smtClean="0"/>
              <a:t>ঝাড়ার </a:t>
            </a:r>
            <a:r>
              <a:rPr lang="as-IN" sz="2800" dirty="0"/>
              <a:t>ডালা</a:t>
            </a:r>
            <a:r>
              <a:rPr lang="en-US" sz="2800" b="1" dirty="0" smtClean="0"/>
              <a:t> </a:t>
            </a:r>
            <a:endParaRPr lang="en-US" sz="2800" b="1" dirty="0"/>
          </a:p>
        </p:txBody>
      </p:sp>
      <p:sp>
        <p:nvSpPr>
          <p:cNvPr id="8" name="TextBox 7"/>
          <p:cNvSpPr txBox="1"/>
          <p:nvPr/>
        </p:nvSpPr>
        <p:spPr>
          <a:xfrm>
            <a:off x="1072056" y="4163530"/>
            <a:ext cx="1797268" cy="646331"/>
          </a:xfrm>
          <a:prstGeom prst="rect">
            <a:avLst/>
          </a:prstGeom>
          <a:noFill/>
        </p:spPr>
        <p:txBody>
          <a:bodyPr wrap="square" rtlCol="0">
            <a:spAutoFit/>
          </a:bodyPr>
          <a:lstStyle/>
          <a:p>
            <a:r>
              <a:rPr lang="as-IN" sz="3600" dirty="0"/>
              <a:t>শতরঞ্জি</a:t>
            </a:r>
            <a:endParaRPr lang="en-US" sz="3600" b="1" dirty="0">
              <a:latin typeface="NikoshBAN" panose="02000000000000000000"/>
            </a:endParaRPr>
          </a:p>
        </p:txBody>
      </p:sp>
      <p:sp>
        <p:nvSpPr>
          <p:cNvPr id="9" name="Right Arrow 8"/>
          <p:cNvSpPr/>
          <p:nvPr/>
        </p:nvSpPr>
        <p:spPr>
          <a:xfrm>
            <a:off x="2112578" y="2077600"/>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1" name="Right Arrow 10"/>
          <p:cNvSpPr/>
          <p:nvPr/>
        </p:nvSpPr>
        <p:spPr>
          <a:xfrm>
            <a:off x="6531253" y="4345147"/>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2" name="Right Arrow 11"/>
          <p:cNvSpPr/>
          <p:nvPr/>
        </p:nvSpPr>
        <p:spPr>
          <a:xfrm>
            <a:off x="4937850" y="2065402"/>
            <a:ext cx="756745" cy="116763"/>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solidFill>
                <a:schemeClr val="tx1">
                  <a:lumMod val="95000"/>
                  <a:lumOff val="5000"/>
                </a:schemeClr>
              </a:solidFill>
              <a:latin typeface="NikoshBAN" panose="02000000000000000000" pitchFamily="2" charset="0"/>
              <a:cs typeface="NikoshBAN" panose="02000000000000000000" pitchFamily="2" charset="0"/>
            </a:endParaRPr>
          </a:p>
        </p:txBody>
      </p:sp>
      <p:sp>
        <p:nvSpPr>
          <p:cNvPr id="13" name="TextBox 12"/>
          <p:cNvSpPr txBox="1"/>
          <p:nvPr/>
        </p:nvSpPr>
        <p:spPr>
          <a:xfrm>
            <a:off x="7395672" y="4168569"/>
            <a:ext cx="3453305" cy="584775"/>
          </a:xfrm>
          <a:prstGeom prst="rect">
            <a:avLst/>
          </a:prstGeom>
          <a:noFill/>
        </p:spPr>
        <p:txBody>
          <a:bodyPr wrap="square" rtlCol="0">
            <a:spAutoFit/>
          </a:bodyPr>
          <a:lstStyle/>
          <a:p>
            <a:r>
              <a:rPr lang="as-IN" sz="3200" dirty="0"/>
              <a:t>হাতে বোনা কার্পেট</a:t>
            </a:r>
            <a:endParaRPr lang="en-US" sz="3200" dirty="0"/>
          </a:p>
        </p:txBody>
      </p:sp>
      <p:sp>
        <p:nvSpPr>
          <p:cNvPr id="14" name="Right Arrow 13"/>
          <p:cNvSpPr/>
          <p:nvPr/>
        </p:nvSpPr>
        <p:spPr>
          <a:xfrm>
            <a:off x="10565198" y="2059363"/>
            <a:ext cx="567559" cy="116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
        <p:nvSpPr>
          <p:cNvPr id="15" name="TextBox 14"/>
          <p:cNvSpPr txBox="1"/>
          <p:nvPr/>
        </p:nvSpPr>
        <p:spPr>
          <a:xfrm>
            <a:off x="1525643" y="2788119"/>
            <a:ext cx="2778344" cy="523220"/>
          </a:xfrm>
          <a:prstGeom prst="rect">
            <a:avLst/>
          </a:prstGeom>
          <a:noFill/>
        </p:spPr>
        <p:txBody>
          <a:bodyPr wrap="square" rtlCol="0">
            <a:spAutoFit/>
          </a:bodyPr>
          <a:lstStyle/>
          <a:p>
            <a:r>
              <a:rPr lang="en-US" sz="2800" b="1" dirty="0" err="1" smtClean="0"/>
              <a:t>কুলা</a:t>
            </a:r>
            <a:r>
              <a:rPr lang="en-US" sz="2800" b="1" dirty="0" smtClean="0"/>
              <a:t> </a:t>
            </a:r>
            <a:r>
              <a:rPr lang="en-US" sz="2800" b="1" dirty="0" err="1" smtClean="0"/>
              <a:t>ভরা</a:t>
            </a:r>
            <a:r>
              <a:rPr lang="en-US" sz="2800" b="1" dirty="0" smtClean="0"/>
              <a:t> </a:t>
            </a:r>
            <a:r>
              <a:rPr lang="en-US" sz="2800" b="1" dirty="0" err="1" smtClean="0"/>
              <a:t>ধান</a:t>
            </a:r>
            <a:r>
              <a:rPr lang="en-US" sz="2800" b="1" dirty="0" smtClean="0"/>
              <a:t> </a:t>
            </a:r>
            <a:endParaRPr lang="en-US" sz="2800" b="1" dirty="0"/>
          </a:p>
        </p:txBody>
      </p:sp>
      <p:sp>
        <p:nvSpPr>
          <p:cNvPr id="16" name="TextBox 15"/>
          <p:cNvSpPr txBox="1"/>
          <p:nvPr/>
        </p:nvSpPr>
        <p:spPr>
          <a:xfrm>
            <a:off x="1891862" y="5502166"/>
            <a:ext cx="7520152" cy="584775"/>
          </a:xfrm>
          <a:prstGeom prst="rect">
            <a:avLst/>
          </a:prstGeom>
          <a:noFill/>
        </p:spPr>
        <p:txBody>
          <a:bodyPr wrap="square" rtlCol="0">
            <a:spAutoFit/>
          </a:bodyPr>
          <a:lstStyle/>
          <a:p>
            <a:r>
              <a:rPr lang="en-US" sz="3200" dirty="0" err="1" smtClean="0"/>
              <a:t>আমার</a:t>
            </a:r>
            <a:r>
              <a:rPr lang="en-US" sz="3200" dirty="0" smtClean="0"/>
              <a:t> </a:t>
            </a:r>
            <a:r>
              <a:rPr lang="en-US" sz="3200" dirty="0" err="1" smtClean="0"/>
              <a:t>মা</a:t>
            </a:r>
            <a:r>
              <a:rPr lang="en-US" sz="3200" dirty="0" smtClean="0"/>
              <a:t> </a:t>
            </a:r>
            <a:r>
              <a:rPr lang="as-IN" sz="3200" dirty="0" smtClean="0"/>
              <a:t>শতরঞ্জি</a:t>
            </a:r>
            <a:r>
              <a:rPr lang="en-US" sz="3200" dirty="0" smtClean="0"/>
              <a:t> </a:t>
            </a:r>
            <a:r>
              <a:rPr lang="en-US" sz="3200" dirty="0" err="1" smtClean="0"/>
              <a:t>বোনে</a:t>
            </a:r>
            <a:r>
              <a:rPr lang="en-US" sz="3200" dirty="0" smtClean="0"/>
              <a:t>। </a:t>
            </a:r>
            <a:endParaRPr lang="en-US" sz="3200" dirty="0"/>
          </a:p>
        </p:txBody>
      </p:sp>
      <p:pic>
        <p:nvPicPr>
          <p:cNvPr id="17" name="Picture 1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18673" y="3621945"/>
            <a:ext cx="1962032" cy="1304936"/>
          </a:xfrm>
          <a:prstGeom prst="rect">
            <a:avLst/>
          </a:prstGeom>
        </p:spPr>
      </p:pic>
      <p:pic>
        <p:nvPicPr>
          <p:cNvPr id="18" name="Picture 17"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3335113" y="1301244"/>
            <a:ext cx="1139328" cy="1834422"/>
          </a:xfrm>
          <a:prstGeom prst="rect">
            <a:avLst/>
          </a:prstGeom>
        </p:spPr>
      </p:pic>
      <p:sp>
        <p:nvSpPr>
          <p:cNvPr id="19" name="Right Arrow 18"/>
          <p:cNvSpPr/>
          <p:nvPr/>
        </p:nvSpPr>
        <p:spPr>
          <a:xfrm>
            <a:off x="10952929" y="4286765"/>
            <a:ext cx="567559" cy="1167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093293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plus(in)">
                                      <p:cBhvr>
                                        <p:cTn id="15" dur="2000"/>
                                        <p:tgtEl>
                                          <p:spTgt spid="4"/>
                                        </p:tgtEl>
                                      </p:cBhvr>
                                    </p:animEffect>
                                  </p:childTnLst>
                                </p:cTn>
                              </p:par>
                            </p:childTnLst>
                          </p:cTn>
                        </p:par>
                        <p:par>
                          <p:cTn id="16" fill="hold">
                            <p:stCondLst>
                              <p:cond delay="2000"/>
                            </p:stCondLst>
                            <p:childTnLst>
                              <p:par>
                                <p:cTn id="17" presetID="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0-#ppt_w/2"/>
                                          </p:val>
                                        </p:tav>
                                        <p:tav tm="100000">
                                          <p:val>
                                            <p:strVal val="#ppt_x"/>
                                          </p:val>
                                        </p:tav>
                                      </p:tavLst>
                                    </p:anim>
                                    <p:anim calcmode="lin" valueType="num">
                                      <p:cBhvr additive="base">
                                        <p:cTn id="20" dur="500" fill="hold"/>
                                        <p:tgtEl>
                                          <p:spTgt spid="9"/>
                                        </p:tgtEl>
                                        <p:attrNameLst>
                                          <p:attrName>ppt_y</p:attrName>
                                        </p:attrNameLst>
                                      </p:cBhvr>
                                      <p:tavLst>
                                        <p:tav tm="0">
                                          <p:val>
                                            <p:strVal val="#ppt_y"/>
                                          </p:val>
                                        </p:tav>
                                        <p:tav tm="100000">
                                          <p:val>
                                            <p:strVal val="#ppt_y"/>
                                          </p:val>
                                        </p:tav>
                                      </p:tavLst>
                                    </p:anim>
                                  </p:childTnLst>
                                </p:cTn>
                              </p:par>
                            </p:childTnLst>
                          </p:cTn>
                        </p:par>
                        <p:par>
                          <p:cTn id="21" fill="hold">
                            <p:stCondLst>
                              <p:cond delay="2500"/>
                            </p:stCondLst>
                            <p:childTnLst>
                              <p:par>
                                <p:cTn id="22" presetID="22" presetClass="entr" presetSubtype="8" fill="hold" grpId="0" nodeType="after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wipe(left)">
                                      <p:cBhvr>
                                        <p:cTn id="24" dur="500"/>
                                        <p:tgtEl>
                                          <p:spTgt spid="12"/>
                                        </p:tgtEl>
                                      </p:cBhvr>
                                    </p:animEffect>
                                  </p:childTnLst>
                                </p:cTn>
                              </p:par>
                            </p:childTnLst>
                          </p:cTn>
                        </p:par>
                        <p:par>
                          <p:cTn id="25" fill="hold">
                            <p:stCondLst>
                              <p:cond delay="3000"/>
                            </p:stCondLst>
                            <p:childTnLst>
                              <p:par>
                                <p:cTn id="26" presetID="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par>
                          <p:cTn id="30" fill="hold">
                            <p:stCondLst>
                              <p:cond delay="3500"/>
                            </p:stCondLst>
                            <p:childTnLst>
                              <p:par>
                                <p:cTn id="31" presetID="22" presetClass="entr" presetSubtype="8" fill="hold" grpId="0"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left)">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wipe(left)">
                                      <p:cBhvr>
                                        <p:cTn id="38" dur="500"/>
                                        <p:tgtEl>
                                          <p:spTgt spid="15"/>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circle(in)">
                                      <p:cBhvr>
                                        <p:cTn id="43" dur="2000"/>
                                        <p:tgtEl>
                                          <p:spTgt spid="8"/>
                                        </p:tgtEl>
                                      </p:cBhvr>
                                    </p:animEffect>
                                  </p:childTnLst>
                                </p:cTn>
                              </p:par>
                            </p:childTnLst>
                          </p:cTn>
                        </p:par>
                        <p:par>
                          <p:cTn id="44" fill="hold">
                            <p:stCondLst>
                              <p:cond delay="2000"/>
                            </p:stCondLst>
                            <p:childTnLst>
                              <p:par>
                                <p:cTn id="45" presetID="22" presetClass="entr" presetSubtype="8" fill="hold" grpId="0" nodeType="after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wipe(left)">
                                      <p:cBhvr>
                                        <p:cTn id="47" dur="500"/>
                                        <p:tgtEl>
                                          <p:spTgt spid="5"/>
                                        </p:tgtEl>
                                      </p:cBhvr>
                                    </p:animEffect>
                                  </p:childTnLst>
                                </p:cTn>
                              </p:par>
                            </p:childTnLst>
                          </p:cTn>
                        </p:par>
                        <p:par>
                          <p:cTn id="48" fill="hold">
                            <p:stCondLst>
                              <p:cond delay="2500"/>
                            </p:stCondLst>
                            <p:childTnLst>
                              <p:par>
                                <p:cTn id="49" presetID="16" presetClass="entr" presetSubtype="21" fill="hold" grpId="0" nodeType="afterEffect">
                                  <p:stCondLst>
                                    <p:cond delay="0"/>
                                  </p:stCondLst>
                                  <p:childTnLst>
                                    <p:set>
                                      <p:cBhvr>
                                        <p:cTn id="50" dur="1" fill="hold">
                                          <p:stCondLst>
                                            <p:cond delay="0"/>
                                          </p:stCondLst>
                                        </p:cTn>
                                        <p:tgtEl>
                                          <p:spTgt spid="11"/>
                                        </p:tgtEl>
                                        <p:attrNameLst>
                                          <p:attrName>style.visibility</p:attrName>
                                        </p:attrNameLst>
                                      </p:cBhvr>
                                      <p:to>
                                        <p:strVal val="visible"/>
                                      </p:to>
                                    </p:set>
                                    <p:animEffect transition="in" filter="barn(inVertical)">
                                      <p:cBhvr>
                                        <p:cTn id="51" dur="500"/>
                                        <p:tgtEl>
                                          <p:spTgt spid="11"/>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randombar(horizontal)">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down)">
                                      <p:cBhvr>
                                        <p:cTn id="61" dur="500"/>
                                        <p:tgtEl>
                                          <p:spTgt spid="16"/>
                                        </p:tgtEl>
                                      </p:cBhvr>
                                    </p:animEffect>
                                  </p:childTnLst>
                                </p:cTn>
                              </p:par>
                            </p:childTnLst>
                          </p:cTn>
                        </p:par>
                        <p:par>
                          <p:cTn id="62" fill="hold">
                            <p:stCondLst>
                              <p:cond delay="500"/>
                            </p:stCondLst>
                            <p:childTnLst>
                              <p:par>
                                <p:cTn id="63" presetID="22" presetClass="entr" presetSubtype="8" fill="hold" grpId="0"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animBg="1"/>
      <p:bldP spid="6" grpId="0"/>
      <p:bldP spid="8" grpId="0"/>
      <p:bldP spid="9" grpId="0" animBg="1"/>
      <p:bldP spid="11" grpId="0" animBg="1"/>
      <p:bldP spid="12" grpId="0" animBg="1"/>
      <p:bldP spid="13" grpId="0"/>
      <p:bldP spid="14" grpId="0" animBg="1"/>
      <p:bldP spid="15" grpId="0"/>
      <p:bldP spid="16" grpId="0"/>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3" name="TextBox 2"/>
          <p:cNvSpPr txBox="1"/>
          <p:nvPr/>
        </p:nvSpPr>
        <p:spPr>
          <a:xfrm>
            <a:off x="4480560" y="1036320"/>
            <a:ext cx="4145280" cy="584775"/>
          </a:xfrm>
          <a:prstGeom prst="rect">
            <a:avLst/>
          </a:prstGeom>
          <a:noFill/>
        </p:spPr>
        <p:txBody>
          <a:bodyPr wrap="square" rtlCol="0">
            <a:spAutoFit/>
          </a:bodyPr>
          <a:lstStyle/>
          <a:p>
            <a:r>
              <a:rPr lang="en-US" sz="3200" dirty="0" err="1" smtClean="0">
                <a:latin typeface="NikoshBAN" panose="02000000000000000000"/>
              </a:rPr>
              <a:t>যুক্তবর্ণের</a:t>
            </a:r>
            <a:r>
              <a:rPr lang="en-US" sz="3200" dirty="0" smtClean="0">
                <a:latin typeface="NikoshBAN" panose="02000000000000000000"/>
              </a:rPr>
              <a:t> </a:t>
            </a:r>
            <a:r>
              <a:rPr lang="en-US" sz="3200" dirty="0" err="1" smtClean="0">
                <a:latin typeface="NikoshBAN" panose="02000000000000000000"/>
              </a:rPr>
              <a:t>বিভাজন</a:t>
            </a:r>
            <a:r>
              <a:rPr lang="en-US" sz="3200" dirty="0" smtClean="0">
                <a:latin typeface="NikoshBAN" panose="02000000000000000000"/>
              </a:rPr>
              <a:t> </a:t>
            </a:r>
          </a:p>
        </p:txBody>
      </p:sp>
      <p:sp>
        <p:nvSpPr>
          <p:cNvPr id="4" name="TextBox 3"/>
          <p:cNvSpPr txBox="1"/>
          <p:nvPr/>
        </p:nvSpPr>
        <p:spPr>
          <a:xfrm>
            <a:off x="1592580" y="2286000"/>
            <a:ext cx="2545080" cy="707886"/>
          </a:xfrm>
          <a:prstGeom prst="rect">
            <a:avLst/>
          </a:prstGeom>
          <a:noFill/>
        </p:spPr>
        <p:txBody>
          <a:bodyPr wrap="square" rtlCol="0">
            <a:spAutoFit/>
          </a:bodyPr>
          <a:lstStyle/>
          <a:p>
            <a:r>
              <a:rPr lang="as-IN" sz="4000" dirty="0"/>
              <a:t>শতরঞ্জি</a:t>
            </a:r>
            <a:r>
              <a:rPr lang="en-US" sz="4000" dirty="0" smtClean="0">
                <a:latin typeface="NikoshBAN" panose="02000000000000000000"/>
              </a:rPr>
              <a:t> </a:t>
            </a:r>
            <a:endParaRPr lang="en-US" sz="4000" dirty="0">
              <a:latin typeface="NikoshBAN" panose="02000000000000000000"/>
            </a:endParaRPr>
          </a:p>
        </p:txBody>
      </p:sp>
      <p:sp>
        <p:nvSpPr>
          <p:cNvPr id="5" name="TextBox 4"/>
          <p:cNvSpPr txBox="1"/>
          <p:nvPr/>
        </p:nvSpPr>
        <p:spPr>
          <a:xfrm>
            <a:off x="1889322" y="4349978"/>
            <a:ext cx="2545080" cy="707886"/>
          </a:xfrm>
          <a:prstGeom prst="rect">
            <a:avLst/>
          </a:prstGeom>
          <a:noFill/>
        </p:spPr>
        <p:txBody>
          <a:bodyPr wrap="square" rtlCol="0">
            <a:spAutoFit/>
          </a:bodyPr>
          <a:lstStyle/>
          <a:p>
            <a:r>
              <a:rPr lang="as-IN" sz="4000" dirty="0">
                <a:latin typeface="NikoshBAN" panose="02000000000000000000"/>
              </a:rPr>
              <a:t>সমৃদ্ধ</a:t>
            </a:r>
            <a:r>
              <a:rPr lang="en-US" sz="4000" dirty="0" smtClean="0">
                <a:latin typeface="NikoshBAN" panose="02000000000000000000"/>
              </a:rPr>
              <a:t> </a:t>
            </a:r>
            <a:endParaRPr lang="en-US" sz="4000" dirty="0">
              <a:latin typeface="NikoshBAN" panose="02000000000000000000"/>
            </a:endParaRPr>
          </a:p>
        </p:txBody>
      </p:sp>
      <p:sp>
        <p:nvSpPr>
          <p:cNvPr id="6" name="Right Arrow 5"/>
          <p:cNvSpPr/>
          <p:nvPr/>
        </p:nvSpPr>
        <p:spPr>
          <a:xfrm>
            <a:off x="3566160" y="2639943"/>
            <a:ext cx="1143000" cy="13373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
        <p:nvSpPr>
          <p:cNvPr id="7" name="Right Arrow 6"/>
          <p:cNvSpPr/>
          <p:nvPr/>
        </p:nvSpPr>
        <p:spPr>
          <a:xfrm>
            <a:off x="3566160" y="4645714"/>
            <a:ext cx="1143000" cy="133737"/>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
        <p:nvSpPr>
          <p:cNvPr id="8" name="TextBox 7"/>
          <p:cNvSpPr txBox="1"/>
          <p:nvPr/>
        </p:nvSpPr>
        <p:spPr>
          <a:xfrm>
            <a:off x="2674620" y="2197671"/>
            <a:ext cx="1066800" cy="769441"/>
          </a:xfrm>
          <a:prstGeom prst="rect">
            <a:avLst/>
          </a:prstGeom>
          <a:noFill/>
        </p:spPr>
        <p:txBody>
          <a:bodyPr wrap="square" rtlCol="0">
            <a:spAutoFit/>
          </a:bodyPr>
          <a:lstStyle/>
          <a:p>
            <a:r>
              <a:rPr lang="en-US" sz="4400" dirty="0" smtClean="0">
                <a:latin typeface="NikoshBAN" panose="02000000000000000000"/>
              </a:rPr>
              <a:t>ঞ </a:t>
            </a:r>
            <a:endParaRPr lang="en-US" sz="4400" dirty="0">
              <a:latin typeface="NikoshBAN" panose="02000000000000000000"/>
            </a:endParaRPr>
          </a:p>
        </p:txBody>
      </p:sp>
      <p:sp>
        <p:nvSpPr>
          <p:cNvPr id="9" name="TextBox 8"/>
          <p:cNvSpPr txBox="1"/>
          <p:nvPr/>
        </p:nvSpPr>
        <p:spPr>
          <a:xfrm>
            <a:off x="2590362" y="2181165"/>
            <a:ext cx="1143000" cy="923330"/>
          </a:xfrm>
          <a:prstGeom prst="rect">
            <a:avLst/>
          </a:prstGeom>
          <a:noFill/>
        </p:spPr>
        <p:txBody>
          <a:bodyPr wrap="square" rtlCol="0">
            <a:spAutoFit/>
          </a:bodyPr>
          <a:lstStyle/>
          <a:p>
            <a:r>
              <a:rPr lang="en-US" sz="5400" dirty="0">
                <a:latin typeface="NikoshBAN" panose="02000000000000000000"/>
              </a:rPr>
              <a:t>জ</a:t>
            </a:r>
          </a:p>
        </p:txBody>
      </p:sp>
      <p:sp>
        <p:nvSpPr>
          <p:cNvPr id="10" name="TextBox 9"/>
          <p:cNvSpPr txBox="1"/>
          <p:nvPr/>
        </p:nvSpPr>
        <p:spPr>
          <a:xfrm>
            <a:off x="2643702" y="4319200"/>
            <a:ext cx="1036320" cy="769441"/>
          </a:xfrm>
          <a:prstGeom prst="rect">
            <a:avLst/>
          </a:prstGeom>
          <a:noFill/>
        </p:spPr>
        <p:txBody>
          <a:bodyPr wrap="square" rtlCol="0">
            <a:spAutoFit/>
          </a:bodyPr>
          <a:lstStyle/>
          <a:p>
            <a:r>
              <a:rPr lang="en-US" sz="4400" dirty="0">
                <a:latin typeface="NikoshBAN" panose="02000000000000000000"/>
              </a:rPr>
              <a:t>দ</a:t>
            </a:r>
            <a:r>
              <a:rPr lang="en-US" sz="4400" dirty="0" smtClean="0">
                <a:latin typeface="NikoshBAN" panose="02000000000000000000"/>
              </a:rPr>
              <a:t> </a:t>
            </a:r>
            <a:endParaRPr lang="en-US" sz="4400" dirty="0">
              <a:latin typeface="NikoshBAN" panose="02000000000000000000"/>
            </a:endParaRPr>
          </a:p>
        </p:txBody>
      </p:sp>
      <p:sp>
        <p:nvSpPr>
          <p:cNvPr id="11" name="TextBox 10"/>
          <p:cNvSpPr txBox="1"/>
          <p:nvPr/>
        </p:nvSpPr>
        <p:spPr>
          <a:xfrm>
            <a:off x="2702706" y="4349978"/>
            <a:ext cx="1036320" cy="769441"/>
          </a:xfrm>
          <a:prstGeom prst="rect">
            <a:avLst/>
          </a:prstGeom>
          <a:noFill/>
        </p:spPr>
        <p:txBody>
          <a:bodyPr wrap="square" rtlCol="0">
            <a:spAutoFit/>
          </a:bodyPr>
          <a:lstStyle/>
          <a:p>
            <a:r>
              <a:rPr lang="en-US" sz="4400" dirty="0">
                <a:latin typeface="NikoshBAN" panose="02000000000000000000"/>
              </a:rPr>
              <a:t>ধ</a:t>
            </a:r>
            <a:r>
              <a:rPr lang="en-US" sz="4400" dirty="0" smtClean="0">
                <a:latin typeface="NikoshBAN" panose="02000000000000000000"/>
              </a:rPr>
              <a:t> </a:t>
            </a:r>
            <a:endParaRPr lang="en-US" sz="4400" dirty="0">
              <a:latin typeface="NikoshBAN" panose="02000000000000000000"/>
            </a:endParaRPr>
          </a:p>
        </p:txBody>
      </p:sp>
    </p:spTree>
    <p:extLst>
      <p:ext uri="{BB962C8B-B14F-4D97-AF65-F5344CB8AC3E}">
        <p14:creationId xmlns:p14="http://schemas.microsoft.com/office/powerpoint/2010/main" val="1331321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1000" fill="hold"/>
                                        <p:tgtEl>
                                          <p:spTgt spid="8"/>
                                        </p:tgtEl>
                                        <p:attrNameLst>
                                          <p:attrName>ppt_w</p:attrName>
                                        </p:attrNameLst>
                                      </p:cBhvr>
                                      <p:tavLst>
                                        <p:tav tm="0">
                                          <p:val>
                                            <p:strVal val="#ppt_w*0.70"/>
                                          </p:val>
                                        </p:tav>
                                        <p:tav tm="100000">
                                          <p:val>
                                            <p:strVal val="#ppt_w"/>
                                          </p:val>
                                        </p:tav>
                                      </p:tavLst>
                                    </p:anim>
                                    <p:anim calcmode="lin" valueType="num">
                                      <p:cBhvr>
                                        <p:cTn id="28" dur="1000" fill="hold"/>
                                        <p:tgtEl>
                                          <p:spTgt spid="8"/>
                                        </p:tgtEl>
                                        <p:attrNameLst>
                                          <p:attrName>ppt_h</p:attrName>
                                        </p:attrNameLst>
                                      </p:cBhvr>
                                      <p:tavLst>
                                        <p:tav tm="0">
                                          <p:val>
                                            <p:strVal val="#ppt_h"/>
                                          </p:val>
                                        </p:tav>
                                        <p:tav tm="100000">
                                          <p:val>
                                            <p:strVal val="#ppt_h"/>
                                          </p:val>
                                        </p:tav>
                                      </p:tavLst>
                                    </p:anim>
                                    <p:animEffect transition="in" filter="fade">
                                      <p:cBhvr>
                                        <p:cTn id="29" dur="1000"/>
                                        <p:tgtEl>
                                          <p:spTgt spid="8"/>
                                        </p:tgtEl>
                                      </p:cBhvr>
                                    </p:animEffect>
                                  </p:childTnLst>
                                </p:cTn>
                              </p:par>
                            </p:childTnLst>
                          </p:cTn>
                        </p:par>
                        <p:par>
                          <p:cTn id="30" fill="hold">
                            <p:stCondLst>
                              <p:cond delay="1000"/>
                            </p:stCondLst>
                            <p:childTnLst>
                              <p:par>
                                <p:cTn id="31" presetID="44" presetClass="path" presetSubtype="0" accel="50000" decel="50000" fill="hold" grpId="1" nodeType="afterEffect">
                                  <p:stCondLst>
                                    <p:cond delay="0"/>
                                  </p:stCondLst>
                                  <p:childTnLst>
                                    <p:animMotion origin="layout" path="M -1.04167E-6 1.11111E-6 L 0.06706 -0.04005 C 0.08099 -0.04908 0.10195 -0.05394 0.12396 -0.05394 C 0.14896 -0.05394 0.16901 -0.04908 0.18294 -0.04005 L 0.25 1.11111E-6 " pathEditMode="relative" rAng="0" ptsTypes="AAAAA">
                                      <p:cBhvr>
                                        <p:cTn id="32" dur="2000" fill="hold"/>
                                        <p:tgtEl>
                                          <p:spTgt spid="8"/>
                                        </p:tgtEl>
                                        <p:attrNameLst>
                                          <p:attrName>ppt_x</p:attrName>
                                          <p:attrName>ppt_y</p:attrName>
                                        </p:attrNameLst>
                                      </p:cBhvr>
                                      <p:rCtr x="12500" y="-2708"/>
                                    </p:animMotion>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p:cTn id="37" dur="1000" fill="hold"/>
                                        <p:tgtEl>
                                          <p:spTgt spid="9"/>
                                        </p:tgtEl>
                                        <p:attrNameLst>
                                          <p:attrName>ppt_w</p:attrName>
                                        </p:attrNameLst>
                                      </p:cBhvr>
                                      <p:tavLst>
                                        <p:tav tm="0">
                                          <p:val>
                                            <p:strVal val="#ppt_w*0.70"/>
                                          </p:val>
                                        </p:tav>
                                        <p:tav tm="100000">
                                          <p:val>
                                            <p:strVal val="#ppt_w"/>
                                          </p:val>
                                        </p:tav>
                                      </p:tavLst>
                                    </p:anim>
                                    <p:anim calcmode="lin" valueType="num">
                                      <p:cBhvr>
                                        <p:cTn id="38" dur="1000" fill="hold"/>
                                        <p:tgtEl>
                                          <p:spTgt spid="9"/>
                                        </p:tgtEl>
                                        <p:attrNameLst>
                                          <p:attrName>ppt_h</p:attrName>
                                        </p:attrNameLst>
                                      </p:cBhvr>
                                      <p:tavLst>
                                        <p:tav tm="0">
                                          <p:val>
                                            <p:strVal val="#ppt_h"/>
                                          </p:val>
                                        </p:tav>
                                        <p:tav tm="100000">
                                          <p:val>
                                            <p:strVal val="#ppt_h"/>
                                          </p:val>
                                        </p:tav>
                                      </p:tavLst>
                                    </p:anim>
                                    <p:animEffect transition="in" filter="fade">
                                      <p:cBhvr>
                                        <p:cTn id="39" dur="1000"/>
                                        <p:tgtEl>
                                          <p:spTgt spid="9"/>
                                        </p:tgtEl>
                                      </p:cBhvr>
                                    </p:animEffect>
                                  </p:childTnLst>
                                </p:cTn>
                              </p:par>
                            </p:childTnLst>
                          </p:cTn>
                        </p:par>
                        <p:par>
                          <p:cTn id="40" fill="hold">
                            <p:stCondLst>
                              <p:cond delay="1000"/>
                            </p:stCondLst>
                            <p:childTnLst>
                              <p:par>
                                <p:cTn id="41" presetID="44" presetClass="path" presetSubtype="0" accel="50000" decel="50000" fill="hold" grpId="1" nodeType="afterEffect">
                                  <p:stCondLst>
                                    <p:cond delay="0"/>
                                  </p:stCondLst>
                                  <p:childTnLst>
                                    <p:animMotion origin="layout" path="M 5.55112E-17 1.11111E-6 L 0.13333 -0.04005 C 0.16107 -0.04908 0.20286 -0.05394 0.24674 -0.05394 C 0.29648 -0.05394 0.33659 -0.04908 0.36432 -0.04005 L 0.49805 1.11111E-6 " pathEditMode="relative" rAng="0" ptsTypes="AAAAA">
                                      <p:cBhvr>
                                        <p:cTn id="42" dur="2000" fill="hold"/>
                                        <p:tgtEl>
                                          <p:spTgt spid="9"/>
                                        </p:tgtEl>
                                        <p:attrNameLst>
                                          <p:attrName>ppt_x</p:attrName>
                                          <p:attrName>ppt_y</p:attrName>
                                        </p:attrNameLst>
                                      </p:cBhvr>
                                      <p:rCtr x="24896" y="-2708"/>
                                    </p:animMotion>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 calcmode="lin" valueType="num">
                                      <p:cBhvr>
                                        <p:cTn id="47" dur="1000" fill="hold"/>
                                        <p:tgtEl>
                                          <p:spTgt spid="10"/>
                                        </p:tgtEl>
                                        <p:attrNameLst>
                                          <p:attrName>ppt_w</p:attrName>
                                        </p:attrNameLst>
                                      </p:cBhvr>
                                      <p:tavLst>
                                        <p:tav tm="0">
                                          <p:val>
                                            <p:strVal val="#ppt_w*0.70"/>
                                          </p:val>
                                        </p:tav>
                                        <p:tav tm="100000">
                                          <p:val>
                                            <p:strVal val="#ppt_w"/>
                                          </p:val>
                                        </p:tav>
                                      </p:tavLst>
                                    </p:anim>
                                    <p:anim calcmode="lin" valueType="num">
                                      <p:cBhvr>
                                        <p:cTn id="48" dur="1000" fill="hold"/>
                                        <p:tgtEl>
                                          <p:spTgt spid="10"/>
                                        </p:tgtEl>
                                        <p:attrNameLst>
                                          <p:attrName>ppt_h</p:attrName>
                                        </p:attrNameLst>
                                      </p:cBhvr>
                                      <p:tavLst>
                                        <p:tav tm="0">
                                          <p:val>
                                            <p:strVal val="#ppt_h"/>
                                          </p:val>
                                        </p:tav>
                                        <p:tav tm="100000">
                                          <p:val>
                                            <p:strVal val="#ppt_h"/>
                                          </p:val>
                                        </p:tav>
                                      </p:tavLst>
                                    </p:anim>
                                    <p:animEffect transition="in" filter="fade">
                                      <p:cBhvr>
                                        <p:cTn id="49" dur="1000"/>
                                        <p:tgtEl>
                                          <p:spTgt spid="10"/>
                                        </p:tgtEl>
                                      </p:cBhvr>
                                    </p:animEffect>
                                  </p:childTnLst>
                                </p:cTn>
                              </p:par>
                            </p:childTnLst>
                          </p:cTn>
                        </p:par>
                        <p:par>
                          <p:cTn id="50" fill="hold">
                            <p:stCondLst>
                              <p:cond delay="1000"/>
                            </p:stCondLst>
                            <p:childTnLst>
                              <p:par>
                                <p:cTn id="51" presetID="44" presetClass="path" presetSubtype="0" accel="50000" decel="50000" fill="hold" grpId="1" nodeType="afterEffect">
                                  <p:stCondLst>
                                    <p:cond delay="0"/>
                                  </p:stCondLst>
                                  <p:childTnLst>
                                    <p:animMotion origin="layout" path="M 4.16667E-6 2.96296E-6 L 0.06705 -0.04005 C 0.08099 -0.04908 0.10195 -0.05394 0.12395 -0.05394 C 0.14895 -0.05394 0.16901 -0.04908 0.18294 -0.04005 L 0.25 2.96296E-6 " pathEditMode="relative" rAng="0" ptsTypes="AAAAA">
                                      <p:cBhvr>
                                        <p:cTn id="52" dur="2000" fill="hold"/>
                                        <p:tgtEl>
                                          <p:spTgt spid="10"/>
                                        </p:tgtEl>
                                        <p:attrNameLst>
                                          <p:attrName>ppt_x</p:attrName>
                                          <p:attrName>ppt_y</p:attrName>
                                        </p:attrNameLst>
                                      </p:cBhvr>
                                      <p:rCtr x="12500" y="-2708"/>
                                    </p:animMotion>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p:cTn id="57" dur="1000" fill="hold"/>
                                        <p:tgtEl>
                                          <p:spTgt spid="11"/>
                                        </p:tgtEl>
                                        <p:attrNameLst>
                                          <p:attrName>ppt_w</p:attrName>
                                        </p:attrNameLst>
                                      </p:cBhvr>
                                      <p:tavLst>
                                        <p:tav tm="0">
                                          <p:val>
                                            <p:strVal val="#ppt_w*0.70"/>
                                          </p:val>
                                        </p:tav>
                                        <p:tav tm="100000">
                                          <p:val>
                                            <p:strVal val="#ppt_w"/>
                                          </p:val>
                                        </p:tav>
                                      </p:tavLst>
                                    </p:anim>
                                    <p:anim calcmode="lin" valueType="num">
                                      <p:cBhvr>
                                        <p:cTn id="58" dur="1000" fill="hold"/>
                                        <p:tgtEl>
                                          <p:spTgt spid="11"/>
                                        </p:tgtEl>
                                        <p:attrNameLst>
                                          <p:attrName>ppt_h</p:attrName>
                                        </p:attrNameLst>
                                      </p:cBhvr>
                                      <p:tavLst>
                                        <p:tav tm="0">
                                          <p:val>
                                            <p:strVal val="#ppt_h"/>
                                          </p:val>
                                        </p:tav>
                                        <p:tav tm="100000">
                                          <p:val>
                                            <p:strVal val="#ppt_h"/>
                                          </p:val>
                                        </p:tav>
                                      </p:tavLst>
                                    </p:anim>
                                    <p:animEffect transition="in" filter="fade">
                                      <p:cBhvr>
                                        <p:cTn id="59" dur="1000"/>
                                        <p:tgtEl>
                                          <p:spTgt spid="11"/>
                                        </p:tgtEl>
                                      </p:cBhvr>
                                    </p:animEffect>
                                  </p:childTnLst>
                                </p:cTn>
                              </p:par>
                            </p:childTnLst>
                          </p:cTn>
                        </p:par>
                        <p:par>
                          <p:cTn id="60" fill="hold">
                            <p:stCondLst>
                              <p:cond delay="1000"/>
                            </p:stCondLst>
                            <p:childTnLst>
                              <p:par>
                                <p:cTn id="61" presetID="44" presetClass="path" presetSubtype="0" accel="50000" decel="50000" fill="hold" grpId="1" nodeType="afterEffect">
                                  <p:stCondLst>
                                    <p:cond delay="0"/>
                                  </p:stCondLst>
                                  <p:childTnLst>
                                    <p:animMotion origin="layout" path="M 2.08333E-6 7.40741E-7 L 0.13711 -0.04005 C 0.16562 -0.04907 0.20846 -0.05394 0.25351 -0.05394 C 0.30456 -0.05394 0.34557 -0.04907 0.37409 -0.04005 L 0.51133 7.40741E-7 " pathEditMode="relative" rAng="0" ptsTypes="AAAAA">
                                      <p:cBhvr>
                                        <p:cTn id="62" dur="2000" fill="hold"/>
                                        <p:tgtEl>
                                          <p:spTgt spid="11"/>
                                        </p:tgtEl>
                                        <p:attrNameLst>
                                          <p:attrName>ppt_x</p:attrName>
                                          <p:attrName>ppt_y</p:attrName>
                                        </p:attrNameLst>
                                      </p:cBhvr>
                                      <p:rCtr x="25560" y="-27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8" grpId="0"/>
      <p:bldP spid="8" grpId="1"/>
      <p:bldP spid="9" grpId="0"/>
      <p:bldP spid="9" grpId="1"/>
      <p:bldP spid="10" grpId="0"/>
      <p:bldP spid="10" grpId="1"/>
      <p:bldP spid="11" grpId="0"/>
      <p:bldP spid="1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graphicFrame>
        <p:nvGraphicFramePr>
          <p:cNvPr id="3" name="Diagram 2"/>
          <p:cNvGraphicFramePr/>
          <p:nvPr>
            <p:extLst>
              <p:ext uri="{D42A27DB-BD31-4B8C-83A1-F6EECF244321}">
                <p14:modId xmlns:p14="http://schemas.microsoft.com/office/powerpoint/2010/main" val="2040804160"/>
              </p:ext>
            </p:extLst>
          </p:nvPr>
        </p:nvGraphicFramePr>
        <p:xfrm>
          <a:off x="1849347" y="3268411"/>
          <a:ext cx="7142253" cy="21875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16704" y="928537"/>
            <a:ext cx="2093081" cy="1418388"/>
          </a:xfrm>
          <a:prstGeom prst="rect">
            <a:avLst/>
          </a:prstGeom>
        </p:spPr>
      </p:pic>
      <p:sp>
        <p:nvSpPr>
          <p:cNvPr id="5" name="TextBox 4"/>
          <p:cNvSpPr txBox="1"/>
          <p:nvPr/>
        </p:nvSpPr>
        <p:spPr>
          <a:xfrm>
            <a:off x="3664196" y="821469"/>
            <a:ext cx="4599296" cy="923330"/>
          </a:xfrm>
          <a:prstGeom prst="rect">
            <a:avLst/>
          </a:prstGeom>
          <a:noFill/>
        </p:spPr>
        <p:txBody>
          <a:bodyPr wrap="square" rtlCol="0">
            <a:spAutoFit/>
          </a:bodyPr>
          <a:lstStyle/>
          <a:p>
            <a:r>
              <a:rPr lang="en-US" sz="5400" b="1" dirty="0" err="1" smtClean="0">
                <a:ln w="0"/>
                <a:solidFill>
                  <a:srgbClr val="002060"/>
                </a:solidFill>
                <a:effectLst/>
                <a:latin typeface="NikoshBAN" panose="02000000000000000000" pitchFamily="2" charset="0"/>
                <a:cs typeface="NikoshBAN" panose="02000000000000000000" pitchFamily="2" charset="0"/>
              </a:rPr>
              <a:t>দলীয়</a:t>
            </a:r>
            <a:r>
              <a:rPr lang="en-US" sz="5400" b="1" dirty="0" smtClean="0">
                <a:ln w="0"/>
                <a:solidFill>
                  <a:srgbClr val="002060"/>
                </a:solidFill>
                <a:effectLst/>
                <a:latin typeface="NikoshBAN" panose="02000000000000000000" pitchFamily="2" charset="0"/>
                <a:cs typeface="NikoshBAN" panose="02000000000000000000" pitchFamily="2" charset="0"/>
              </a:rPr>
              <a:t> </a:t>
            </a:r>
            <a:r>
              <a:rPr lang="en-US" sz="5400" b="1" dirty="0" err="1" smtClean="0">
                <a:ln w="0"/>
                <a:solidFill>
                  <a:srgbClr val="002060"/>
                </a:solidFill>
                <a:effectLst/>
                <a:latin typeface="NikoshBAN" panose="02000000000000000000" pitchFamily="2" charset="0"/>
                <a:cs typeface="NikoshBAN" panose="02000000000000000000" pitchFamily="2" charset="0"/>
              </a:rPr>
              <a:t>কাজ</a:t>
            </a:r>
            <a:r>
              <a:rPr lang="en-US" sz="5400" b="1" dirty="0" smtClean="0">
                <a:ln w="0"/>
                <a:solidFill>
                  <a:srgbClr val="002060"/>
                </a:solidFill>
                <a:effectLst/>
                <a:latin typeface="NikoshBAN" panose="02000000000000000000" pitchFamily="2" charset="0"/>
                <a:cs typeface="NikoshBAN" panose="02000000000000000000" pitchFamily="2" charset="0"/>
              </a:rPr>
              <a:t> </a:t>
            </a:r>
            <a:endParaRPr lang="en-US" sz="5400" b="1" dirty="0">
              <a:ln w="0"/>
              <a:solidFill>
                <a:srgbClr val="002060"/>
              </a:solidFill>
              <a:effectLst/>
              <a:latin typeface="NikoshBAN" panose="02000000000000000000" pitchFamily="2" charset="0"/>
              <a:cs typeface="NikoshBAN" panose="02000000000000000000" pitchFamily="2" charset="0"/>
            </a:endParaRPr>
          </a:p>
        </p:txBody>
      </p:sp>
      <p:sp>
        <p:nvSpPr>
          <p:cNvPr id="6" name="TextBox 5"/>
          <p:cNvSpPr txBox="1"/>
          <p:nvPr/>
        </p:nvSpPr>
        <p:spPr>
          <a:xfrm>
            <a:off x="1051560" y="1935480"/>
            <a:ext cx="8183880" cy="523220"/>
          </a:xfrm>
          <a:prstGeom prst="rect">
            <a:avLst/>
          </a:prstGeom>
          <a:noFill/>
        </p:spPr>
        <p:txBody>
          <a:bodyPr wrap="square" rtlCol="0">
            <a:spAutoFit/>
          </a:bodyPr>
          <a:lstStyle/>
          <a:p>
            <a:r>
              <a:rPr lang="en-US" sz="2800" dirty="0" err="1" smtClean="0"/>
              <a:t>একজন</a:t>
            </a:r>
            <a:r>
              <a:rPr lang="en-US" sz="2800" dirty="0" smtClean="0"/>
              <a:t> </a:t>
            </a:r>
            <a:r>
              <a:rPr lang="en-US" sz="2800" dirty="0" err="1" smtClean="0"/>
              <a:t>পড়বে</a:t>
            </a:r>
            <a:r>
              <a:rPr lang="en-US" sz="2800" dirty="0" smtClean="0"/>
              <a:t> </a:t>
            </a:r>
            <a:r>
              <a:rPr lang="en-US" sz="2800" dirty="0" err="1" smtClean="0"/>
              <a:t>অন্যরা</a:t>
            </a:r>
            <a:r>
              <a:rPr lang="en-US" sz="2800" dirty="0" smtClean="0"/>
              <a:t> </a:t>
            </a:r>
            <a:r>
              <a:rPr lang="en-US" sz="2800" dirty="0" err="1" smtClean="0"/>
              <a:t>বইয়ে</a:t>
            </a:r>
            <a:r>
              <a:rPr lang="en-US" sz="2800" dirty="0" smtClean="0"/>
              <a:t> </a:t>
            </a:r>
            <a:r>
              <a:rPr lang="en-US" sz="2800" dirty="0" err="1" smtClean="0"/>
              <a:t>আঙ্গুল</a:t>
            </a:r>
            <a:r>
              <a:rPr lang="en-US" sz="2800" dirty="0" smtClean="0"/>
              <a:t> </a:t>
            </a:r>
            <a:r>
              <a:rPr lang="en-US" sz="2800" dirty="0" err="1" smtClean="0"/>
              <a:t>রেখে</a:t>
            </a:r>
            <a:r>
              <a:rPr lang="en-US" sz="2800" dirty="0" smtClean="0"/>
              <a:t> </a:t>
            </a:r>
            <a:r>
              <a:rPr lang="en-US" sz="2800" dirty="0" err="1" smtClean="0"/>
              <a:t>পড়া</a:t>
            </a:r>
            <a:r>
              <a:rPr lang="en-US" sz="2800" dirty="0" smtClean="0"/>
              <a:t> </a:t>
            </a:r>
            <a:r>
              <a:rPr lang="en-US" sz="2800" dirty="0" err="1" smtClean="0"/>
              <a:t>শুনবে</a:t>
            </a:r>
            <a:r>
              <a:rPr lang="en-US" sz="2800" dirty="0" smtClean="0"/>
              <a:t>। </a:t>
            </a:r>
            <a:endParaRPr lang="en-US" sz="2800" dirty="0"/>
          </a:p>
        </p:txBody>
      </p:sp>
    </p:spTree>
    <p:extLst>
      <p:ext uri="{BB962C8B-B14F-4D97-AF65-F5344CB8AC3E}">
        <p14:creationId xmlns:p14="http://schemas.microsoft.com/office/powerpoint/2010/main" val="296764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by="(-#ppt_w*2)" calcmode="lin" valueType="num">
                                      <p:cBhvr rctx="PPT">
                                        <p:cTn id="12" dur="500" autoRev="1" fill="hold">
                                          <p:stCondLst>
                                            <p:cond delay="0"/>
                                          </p:stCondLst>
                                        </p:cTn>
                                        <p:tgtEl>
                                          <p:spTgt spid="6"/>
                                        </p:tgtEl>
                                        <p:attrNameLst>
                                          <p:attrName>ppt_w</p:attrName>
                                        </p:attrNameLst>
                                      </p:cBhvr>
                                    </p:anim>
                                    <p:anim by="(#ppt_w*0.50)" calcmode="lin" valueType="num">
                                      <p:cBhvr>
                                        <p:cTn id="13" dur="500" decel="50000" autoRev="1" fill="hold">
                                          <p:stCondLst>
                                            <p:cond delay="0"/>
                                          </p:stCondLst>
                                        </p:cTn>
                                        <p:tgtEl>
                                          <p:spTgt spid="6"/>
                                        </p:tgtEl>
                                        <p:attrNameLst>
                                          <p:attrName>ppt_x</p:attrName>
                                        </p:attrNameLst>
                                      </p:cBhvr>
                                    </p:anim>
                                    <p:anim from="(-#ppt_h/2)" to="(#ppt_y)" calcmode="lin" valueType="num">
                                      <p:cBhvr>
                                        <p:cTn id="14" dur="1000" fill="hold">
                                          <p:stCondLst>
                                            <p:cond delay="0"/>
                                          </p:stCondLst>
                                        </p:cTn>
                                        <p:tgtEl>
                                          <p:spTgt spid="6"/>
                                        </p:tgtEl>
                                        <p:attrNameLst>
                                          <p:attrName>ppt_y</p:attrName>
                                        </p:attrNameLst>
                                      </p:cBhvr>
                                    </p:anim>
                                    <p:animRot by="21600000">
                                      <p:cBhvr>
                                        <p:cTn id="15" dur="1000" fill="hold">
                                          <p:stCondLst>
                                            <p:cond delay="0"/>
                                          </p:stCondLst>
                                        </p:cTn>
                                        <p:tgtEl>
                                          <p:spTgt spid="6"/>
                                        </p:tgtEl>
                                        <p:attrNameLst>
                                          <p:attrName>r</p:attrName>
                                        </p:attrNameLst>
                                      </p:cBhvr>
                                    </p:animRot>
                                  </p:childTnLst>
                                </p:cTn>
                              </p:par>
                              <p:par>
                                <p:cTn id="16" presetID="22" presetClass="entr" presetSubtype="4"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3">
                                            <p:graphicEl>
                                              <a:dgm id="{1DF8BE8A-795B-4F45-B837-FDC8AFAD2E14}"/>
                                            </p:graphicEl>
                                          </p:spTgt>
                                        </p:tgtEl>
                                        <p:attrNameLst>
                                          <p:attrName>style.visibility</p:attrName>
                                        </p:attrNameLst>
                                      </p:cBhvr>
                                      <p:to>
                                        <p:strVal val="visible"/>
                                      </p:to>
                                    </p:set>
                                    <p:anim calcmode="lin" valueType="num">
                                      <p:cBhvr additive="base">
                                        <p:cTn id="23" dur="500"/>
                                        <p:tgtEl>
                                          <p:spTgt spid="3">
                                            <p:graphicEl>
                                              <a:dgm id="{1DF8BE8A-795B-4F45-B837-FDC8AFAD2E14}"/>
                                            </p:graphicEl>
                                          </p:spTgt>
                                        </p:tgtEl>
                                        <p:attrNameLst>
                                          <p:attrName>ppt_y</p:attrName>
                                        </p:attrNameLst>
                                      </p:cBhvr>
                                      <p:tavLst>
                                        <p:tav tm="0">
                                          <p:val>
                                            <p:strVal val="#ppt_y+#ppt_h*1.125000"/>
                                          </p:val>
                                        </p:tav>
                                        <p:tav tm="100000">
                                          <p:val>
                                            <p:strVal val="#ppt_y"/>
                                          </p:val>
                                        </p:tav>
                                      </p:tavLst>
                                    </p:anim>
                                    <p:animEffect transition="in" filter="wipe(up)">
                                      <p:cBhvr>
                                        <p:cTn id="24" dur="500"/>
                                        <p:tgtEl>
                                          <p:spTgt spid="3">
                                            <p:graphicEl>
                                              <a:dgm id="{1DF8BE8A-795B-4F45-B837-FDC8AFAD2E14}"/>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
                                            <p:graphicEl>
                                              <a:dgm id="{C9D64894-DD45-4CBC-9C85-1E5CD1AC16B3}"/>
                                            </p:graphicEl>
                                          </p:spTgt>
                                        </p:tgtEl>
                                        <p:attrNameLst>
                                          <p:attrName>style.visibility</p:attrName>
                                        </p:attrNameLst>
                                      </p:cBhvr>
                                      <p:to>
                                        <p:strVal val="visible"/>
                                      </p:to>
                                    </p:set>
                                    <p:anim calcmode="lin" valueType="num">
                                      <p:cBhvr additive="base">
                                        <p:cTn id="29" dur="500"/>
                                        <p:tgtEl>
                                          <p:spTgt spid="3">
                                            <p:graphicEl>
                                              <a:dgm id="{C9D64894-DD45-4CBC-9C85-1E5CD1AC16B3}"/>
                                            </p:graphicEl>
                                          </p:spTgt>
                                        </p:tgtEl>
                                        <p:attrNameLst>
                                          <p:attrName>ppt_y</p:attrName>
                                        </p:attrNameLst>
                                      </p:cBhvr>
                                      <p:tavLst>
                                        <p:tav tm="0">
                                          <p:val>
                                            <p:strVal val="#ppt_y+#ppt_h*1.125000"/>
                                          </p:val>
                                        </p:tav>
                                        <p:tav tm="100000">
                                          <p:val>
                                            <p:strVal val="#ppt_y"/>
                                          </p:val>
                                        </p:tav>
                                      </p:tavLst>
                                    </p:anim>
                                    <p:animEffect transition="in" filter="wipe(up)">
                                      <p:cBhvr>
                                        <p:cTn id="30" dur="500"/>
                                        <p:tgtEl>
                                          <p:spTgt spid="3">
                                            <p:graphicEl>
                                              <a:dgm id="{C9D64894-DD45-4CBC-9C85-1E5CD1AC16B3}"/>
                                            </p:graphicEl>
                                          </p:spTgt>
                                        </p:tgtEl>
                                      </p:cBhvr>
                                    </p:animEffect>
                                  </p:childTnLst>
                                </p:cTn>
                              </p:par>
                              <p:par>
                                <p:cTn id="31" presetID="12" presetClass="entr" presetSubtype="4" fill="hold" grpId="0" nodeType="withEffect">
                                  <p:stCondLst>
                                    <p:cond delay="0"/>
                                  </p:stCondLst>
                                  <p:childTnLst>
                                    <p:set>
                                      <p:cBhvr>
                                        <p:cTn id="32" dur="1" fill="hold">
                                          <p:stCondLst>
                                            <p:cond delay="0"/>
                                          </p:stCondLst>
                                        </p:cTn>
                                        <p:tgtEl>
                                          <p:spTgt spid="3">
                                            <p:graphicEl>
                                              <a:dgm id="{29DF3D5D-5E3A-454C-A6D8-096C0F1250A5}"/>
                                            </p:graphicEl>
                                          </p:spTgt>
                                        </p:tgtEl>
                                        <p:attrNameLst>
                                          <p:attrName>style.visibility</p:attrName>
                                        </p:attrNameLst>
                                      </p:cBhvr>
                                      <p:to>
                                        <p:strVal val="visible"/>
                                      </p:to>
                                    </p:set>
                                    <p:anim calcmode="lin" valueType="num">
                                      <p:cBhvr additive="base">
                                        <p:cTn id="33" dur="500"/>
                                        <p:tgtEl>
                                          <p:spTgt spid="3">
                                            <p:graphicEl>
                                              <a:dgm id="{29DF3D5D-5E3A-454C-A6D8-096C0F1250A5}"/>
                                            </p:graphicEl>
                                          </p:spTgt>
                                        </p:tgtEl>
                                        <p:attrNameLst>
                                          <p:attrName>ppt_y</p:attrName>
                                        </p:attrNameLst>
                                      </p:cBhvr>
                                      <p:tavLst>
                                        <p:tav tm="0">
                                          <p:val>
                                            <p:strVal val="#ppt_y+#ppt_h*1.125000"/>
                                          </p:val>
                                        </p:tav>
                                        <p:tav tm="100000">
                                          <p:val>
                                            <p:strVal val="#ppt_y"/>
                                          </p:val>
                                        </p:tav>
                                      </p:tavLst>
                                    </p:anim>
                                    <p:animEffect transition="in" filter="wipe(up)">
                                      <p:cBhvr>
                                        <p:cTn id="34" dur="500"/>
                                        <p:tgtEl>
                                          <p:spTgt spid="3">
                                            <p:graphicEl>
                                              <a:dgm id="{29DF3D5D-5E3A-454C-A6D8-096C0F1250A5}"/>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3">
                                            <p:graphicEl>
                                              <a:dgm id="{9578191B-B082-48EF-8841-27386169E217}"/>
                                            </p:graphicEl>
                                          </p:spTgt>
                                        </p:tgtEl>
                                        <p:attrNameLst>
                                          <p:attrName>style.visibility</p:attrName>
                                        </p:attrNameLst>
                                      </p:cBhvr>
                                      <p:to>
                                        <p:strVal val="visible"/>
                                      </p:to>
                                    </p:set>
                                    <p:anim calcmode="lin" valueType="num">
                                      <p:cBhvr additive="base">
                                        <p:cTn id="39" dur="500"/>
                                        <p:tgtEl>
                                          <p:spTgt spid="3">
                                            <p:graphicEl>
                                              <a:dgm id="{9578191B-B082-48EF-8841-27386169E217}"/>
                                            </p:graphicEl>
                                          </p:spTgt>
                                        </p:tgtEl>
                                        <p:attrNameLst>
                                          <p:attrName>ppt_y</p:attrName>
                                        </p:attrNameLst>
                                      </p:cBhvr>
                                      <p:tavLst>
                                        <p:tav tm="0">
                                          <p:val>
                                            <p:strVal val="#ppt_y+#ppt_h*1.125000"/>
                                          </p:val>
                                        </p:tav>
                                        <p:tav tm="100000">
                                          <p:val>
                                            <p:strVal val="#ppt_y"/>
                                          </p:val>
                                        </p:tav>
                                      </p:tavLst>
                                    </p:anim>
                                    <p:animEffect transition="in" filter="wipe(up)">
                                      <p:cBhvr>
                                        <p:cTn id="40" dur="500"/>
                                        <p:tgtEl>
                                          <p:spTgt spid="3">
                                            <p:graphicEl>
                                              <a:dgm id="{9578191B-B082-48EF-8841-27386169E217}"/>
                                            </p:graphicEl>
                                          </p:spTgt>
                                        </p:tgtEl>
                                      </p:cBhvr>
                                    </p:animEffect>
                                  </p:childTnLst>
                                </p:cTn>
                              </p:par>
                              <p:par>
                                <p:cTn id="41" presetID="12" presetClass="entr" presetSubtype="4" fill="hold" grpId="0" nodeType="withEffect">
                                  <p:stCondLst>
                                    <p:cond delay="0"/>
                                  </p:stCondLst>
                                  <p:childTnLst>
                                    <p:set>
                                      <p:cBhvr>
                                        <p:cTn id="42" dur="1" fill="hold">
                                          <p:stCondLst>
                                            <p:cond delay="0"/>
                                          </p:stCondLst>
                                        </p:cTn>
                                        <p:tgtEl>
                                          <p:spTgt spid="3">
                                            <p:graphicEl>
                                              <a:dgm id="{10878902-DA1C-43BB-9F62-1B14D33CEFB6}"/>
                                            </p:graphicEl>
                                          </p:spTgt>
                                        </p:tgtEl>
                                        <p:attrNameLst>
                                          <p:attrName>style.visibility</p:attrName>
                                        </p:attrNameLst>
                                      </p:cBhvr>
                                      <p:to>
                                        <p:strVal val="visible"/>
                                      </p:to>
                                    </p:set>
                                    <p:anim calcmode="lin" valueType="num">
                                      <p:cBhvr additive="base">
                                        <p:cTn id="43" dur="500"/>
                                        <p:tgtEl>
                                          <p:spTgt spid="3">
                                            <p:graphicEl>
                                              <a:dgm id="{10878902-DA1C-43BB-9F62-1B14D33CEFB6}"/>
                                            </p:graphicEl>
                                          </p:spTgt>
                                        </p:tgtEl>
                                        <p:attrNameLst>
                                          <p:attrName>ppt_y</p:attrName>
                                        </p:attrNameLst>
                                      </p:cBhvr>
                                      <p:tavLst>
                                        <p:tav tm="0">
                                          <p:val>
                                            <p:strVal val="#ppt_y+#ppt_h*1.125000"/>
                                          </p:val>
                                        </p:tav>
                                        <p:tav tm="100000">
                                          <p:val>
                                            <p:strVal val="#ppt_y"/>
                                          </p:val>
                                        </p:tav>
                                      </p:tavLst>
                                    </p:anim>
                                    <p:animEffect transition="in" filter="wipe(up)">
                                      <p:cBhvr>
                                        <p:cTn id="44" dur="500"/>
                                        <p:tgtEl>
                                          <p:spTgt spid="3">
                                            <p:graphicEl>
                                              <a:dgm id="{10878902-DA1C-43BB-9F62-1B14D33CEFB6}"/>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2" presetClass="entr" presetSubtype="4" fill="hold" grpId="0" nodeType="clickEffect">
                                  <p:stCondLst>
                                    <p:cond delay="0"/>
                                  </p:stCondLst>
                                  <p:childTnLst>
                                    <p:set>
                                      <p:cBhvr>
                                        <p:cTn id="48" dur="1" fill="hold">
                                          <p:stCondLst>
                                            <p:cond delay="0"/>
                                          </p:stCondLst>
                                        </p:cTn>
                                        <p:tgtEl>
                                          <p:spTgt spid="3">
                                            <p:graphicEl>
                                              <a:dgm id="{E51C35D7-BE4C-42F6-BADC-48DB178832B3}"/>
                                            </p:graphicEl>
                                          </p:spTgt>
                                        </p:tgtEl>
                                        <p:attrNameLst>
                                          <p:attrName>style.visibility</p:attrName>
                                        </p:attrNameLst>
                                      </p:cBhvr>
                                      <p:to>
                                        <p:strVal val="visible"/>
                                      </p:to>
                                    </p:set>
                                    <p:anim calcmode="lin" valueType="num">
                                      <p:cBhvr additive="base">
                                        <p:cTn id="49" dur="500"/>
                                        <p:tgtEl>
                                          <p:spTgt spid="3">
                                            <p:graphicEl>
                                              <a:dgm id="{E51C35D7-BE4C-42F6-BADC-48DB178832B3}"/>
                                            </p:graphicEl>
                                          </p:spTgt>
                                        </p:tgtEl>
                                        <p:attrNameLst>
                                          <p:attrName>ppt_y</p:attrName>
                                        </p:attrNameLst>
                                      </p:cBhvr>
                                      <p:tavLst>
                                        <p:tav tm="0">
                                          <p:val>
                                            <p:strVal val="#ppt_y+#ppt_h*1.125000"/>
                                          </p:val>
                                        </p:tav>
                                        <p:tav tm="100000">
                                          <p:val>
                                            <p:strVal val="#ppt_y"/>
                                          </p:val>
                                        </p:tav>
                                      </p:tavLst>
                                    </p:anim>
                                    <p:animEffect transition="in" filter="wipe(up)">
                                      <p:cBhvr>
                                        <p:cTn id="50" dur="500"/>
                                        <p:tgtEl>
                                          <p:spTgt spid="3">
                                            <p:graphicEl>
                                              <a:dgm id="{E51C35D7-BE4C-42F6-BADC-48DB178832B3}"/>
                                            </p:graphicEl>
                                          </p:spTgt>
                                        </p:tgtEl>
                                      </p:cBhvr>
                                    </p:animEffect>
                                  </p:childTnLst>
                                </p:cTn>
                              </p:par>
                              <p:par>
                                <p:cTn id="51" presetID="12" presetClass="entr" presetSubtype="4" fill="hold" grpId="0" nodeType="withEffect">
                                  <p:stCondLst>
                                    <p:cond delay="0"/>
                                  </p:stCondLst>
                                  <p:childTnLst>
                                    <p:set>
                                      <p:cBhvr>
                                        <p:cTn id="52" dur="1" fill="hold">
                                          <p:stCondLst>
                                            <p:cond delay="0"/>
                                          </p:stCondLst>
                                        </p:cTn>
                                        <p:tgtEl>
                                          <p:spTgt spid="3">
                                            <p:graphicEl>
                                              <a:dgm id="{705A6F4E-3981-42A1-8EA0-EAD6B7CA7592}"/>
                                            </p:graphicEl>
                                          </p:spTgt>
                                        </p:tgtEl>
                                        <p:attrNameLst>
                                          <p:attrName>style.visibility</p:attrName>
                                        </p:attrNameLst>
                                      </p:cBhvr>
                                      <p:to>
                                        <p:strVal val="visible"/>
                                      </p:to>
                                    </p:set>
                                    <p:anim calcmode="lin" valueType="num">
                                      <p:cBhvr additive="base">
                                        <p:cTn id="53" dur="500"/>
                                        <p:tgtEl>
                                          <p:spTgt spid="3">
                                            <p:graphicEl>
                                              <a:dgm id="{705A6F4E-3981-42A1-8EA0-EAD6B7CA7592}"/>
                                            </p:graphicEl>
                                          </p:spTgt>
                                        </p:tgtEl>
                                        <p:attrNameLst>
                                          <p:attrName>ppt_y</p:attrName>
                                        </p:attrNameLst>
                                      </p:cBhvr>
                                      <p:tavLst>
                                        <p:tav tm="0">
                                          <p:val>
                                            <p:strVal val="#ppt_y+#ppt_h*1.125000"/>
                                          </p:val>
                                        </p:tav>
                                        <p:tav tm="100000">
                                          <p:val>
                                            <p:strVal val="#ppt_y"/>
                                          </p:val>
                                        </p:tav>
                                      </p:tavLst>
                                    </p:anim>
                                    <p:animEffect transition="in" filter="wipe(up)">
                                      <p:cBhvr>
                                        <p:cTn id="54" dur="500"/>
                                        <p:tgtEl>
                                          <p:spTgt spid="3">
                                            <p:graphicEl>
                                              <a:dgm id="{705A6F4E-3981-42A1-8EA0-EAD6B7CA759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5" name="Isosceles Triangle 4"/>
          <p:cNvSpPr/>
          <p:nvPr/>
        </p:nvSpPr>
        <p:spPr>
          <a:xfrm flipV="1">
            <a:off x="2098623" y="3597639"/>
            <a:ext cx="299803" cy="2053652"/>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c 5"/>
          <p:cNvSpPr/>
          <p:nvPr/>
        </p:nvSpPr>
        <p:spPr>
          <a:xfrm>
            <a:off x="-1778135" y="359763"/>
            <a:ext cx="6115987" cy="6115987"/>
          </a:xfrm>
          <a:prstGeom prst="arc">
            <a:avLst>
              <a:gd name="adj1" fmla="val 16200000"/>
              <a:gd name="adj2" fmla="val 4957405"/>
            </a:avLst>
          </a:prstGeom>
          <a:ln w="762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Oval 6"/>
          <p:cNvSpPr/>
          <p:nvPr/>
        </p:nvSpPr>
        <p:spPr>
          <a:xfrm>
            <a:off x="3420486" y="1022881"/>
            <a:ext cx="884420" cy="899409"/>
          </a:xfrm>
          <a:prstGeom prst="ellipse">
            <a:avLst/>
          </a:prstGeom>
          <a:solidFill>
            <a:srgbClr val="FFC000">
              <a:alpha val="85000"/>
            </a:srgb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95000"/>
                    <a:lumOff val="5000"/>
                  </a:schemeClr>
                </a:solidFill>
              </a:rPr>
              <a:t>১</a:t>
            </a:r>
          </a:p>
        </p:txBody>
      </p:sp>
      <p:grpSp>
        <p:nvGrpSpPr>
          <p:cNvPr id="8" name="Group 7"/>
          <p:cNvGrpSpPr/>
          <p:nvPr/>
        </p:nvGrpSpPr>
        <p:grpSpPr>
          <a:xfrm rot="3641707">
            <a:off x="818571" y="555465"/>
            <a:ext cx="733835" cy="5345684"/>
            <a:chOff x="6468808" y="1052567"/>
            <a:chExt cx="733835" cy="5345684"/>
          </a:xfrm>
        </p:grpSpPr>
        <p:grpSp>
          <p:nvGrpSpPr>
            <p:cNvPr id="9" name="Group 8"/>
            <p:cNvGrpSpPr/>
            <p:nvPr/>
          </p:nvGrpSpPr>
          <p:grpSpPr>
            <a:xfrm>
              <a:off x="6685825" y="1052567"/>
              <a:ext cx="299803" cy="5345684"/>
              <a:chOff x="6685825" y="1052567"/>
              <a:chExt cx="299803" cy="5345684"/>
            </a:xfrm>
          </p:grpSpPr>
          <p:sp>
            <p:nvSpPr>
              <p:cNvPr id="11" name="Isosceles Triangle 10"/>
              <p:cNvSpPr/>
              <p:nvPr/>
            </p:nvSpPr>
            <p:spPr>
              <a:xfrm>
                <a:off x="6685825" y="1052567"/>
                <a:ext cx="299803" cy="2672842"/>
              </a:xfrm>
              <a:prstGeom prs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flipV="1">
                <a:off x="6685825" y="3725409"/>
                <a:ext cx="299803" cy="2672842"/>
              </a:xfrm>
              <a:prstGeom prst="triangl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Oval 9"/>
            <p:cNvSpPr/>
            <p:nvPr/>
          </p:nvSpPr>
          <p:spPr>
            <a:xfrm>
              <a:off x="6468808" y="3492705"/>
              <a:ext cx="733835" cy="788940"/>
            </a:xfrm>
            <a:prstGeom prst="ellipse">
              <a:avLst/>
            </a:prstGeom>
            <a:solidFill>
              <a:schemeClr val="bg2">
                <a:lumMod val="1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TextBox 12"/>
          <p:cNvSpPr txBox="1"/>
          <p:nvPr/>
        </p:nvSpPr>
        <p:spPr>
          <a:xfrm>
            <a:off x="4337851" y="1108309"/>
            <a:ext cx="6855666" cy="523220"/>
          </a:xfrm>
          <a:prstGeom prst="rect">
            <a:avLst/>
          </a:prstGeom>
          <a:noFill/>
        </p:spPr>
        <p:txBody>
          <a:bodyPr wrap="square" rtlCol="0">
            <a:spAutoFit/>
          </a:bodyPr>
          <a:lstStyle/>
          <a:p>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কুটির</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শিল্প</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কাকে</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বলে</a:t>
            </a:r>
            <a:r>
              <a:rPr lang="en-US" sz="2800" b="1" dirty="0" smtClean="0">
                <a:latin typeface="NikoshBAN"/>
                <a:cs typeface="Times New Roman" panose="02020603050405020304" pitchFamily="18" charset="0"/>
              </a:rPr>
              <a:t>?    </a:t>
            </a:r>
            <a:endParaRPr lang="en-US" sz="2800" b="1" dirty="0">
              <a:latin typeface="NikoshBAN"/>
              <a:cs typeface="Times New Roman" panose="02020603050405020304" pitchFamily="18" charset="0"/>
            </a:endParaRPr>
          </a:p>
        </p:txBody>
      </p:sp>
      <p:sp>
        <p:nvSpPr>
          <p:cNvPr id="14" name="Oval 13"/>
          <p:cNvSpPr/>
          <p:nvPr/>
        </p:nvSpPr>
        <p:spPr>
          <a:xfrm>
            <a:off x="3977846" y="2968051"/>
            <a:ext cx="884420" cy="899409"/>
          </a:xfrm>
          <a:prstGeom prst="ellipse">
            <a:avLst/>
          </a:prstGeom>
          <a:solidFill>
            <a:schemeClr val="accent6">
              <a:lumMod val="75000"/>
              <a:alpha val="85000"/>
            </a:schemeClr>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solidFill>
                  <a:schemeClr val="tx1">
                    <a:lumMod val="95000"/>
                    <a:lumOff val="5000"/>
                  </a:schemeClr>
                </a:solidFill>
              </a:rPr>
              <a:t>২</a:t>
            </a:r>
          </a:p>
        </p:txBody>
      </p:sp>
      <p:sp>
        <p:nvSpPr>
          <p:cNvPr id="15" name="Oval 14"/>
          <p:cNvSpPr/>
          <p:nvPr/>
        </p:nvSpPr>
        <p:spPr>
          <a:xfrm>
            <a:off x="3202745" y="4788613"/>
            <a:ext cx="884420" cy="899409"/>
          </a:xfrm>
          <a:prstGeom prst="ellipse">
            <a:avLst/>
          </a:prstGeom>
          <a:solidFill>
            <a:srgbClr val="7030A0"/>
          </a:solidFill>
          <a:ln>
            <a:no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smtClean="0">
                <a:solidFill>
                  <a:schemeClr val="tx1">
                    <a:lumMod val="95000"/>
                    <a:lumOff val="5000"/>
                  </a:schemeClr>
                </a:solidFill>
              </a:rPr>
              <a:t>৩</a:t>
            </a:r>
            <a:endParaRPr lang="en-US" sz="4000" dirty="0">
              <a:solidFill>
                <a:schemeClr val="tx1">
                  <a:lumMod val="95000"/>
                  <a:lumOff val="5000"/>
                </a:schemeClr>
              </a:solidFill>
            </a:endParaRPr>
          </a:p>
        </p:txBody>
      </p:sp>
      <p:sp>
        <p:nvSpPr>
          <p:cNvPr id="16" name="TextBox 15"/>
          <p:cNvSpPr txBox="1"/>
          <p:nvPr/>
        </p:nvSpPr>
        <p:spPr>
          <a:xfrm>
            <a:off x="3977847" y="326781"/>
            <a:ext cx="8003946" cy="523220"/>
          </a:xfrm>
          <a:prstGeom prst="rect">
            <a:avLst/>
          </a:prstGeom>
          <a:noFill/>
        </p:spPr>
        <p:txBody>
          <a:bodyPr wrap="square" rtlCol="0">
            <a:spAutoFit/>
          </a:bodyPr>
          <a:lstStyle/>
          <a:p>
            <a:r>
              <a:rPr lang="en-US" sz="2800" b="1" dirty="0" err="1" smtClean="0">
                <a:solidFill>
                  <a:srgbClr val="7030A0"/>
                </a:solidFill>
                <a:latin typeface="Times New Roman" panose="02020603050405020304" pitchFamily="18" charset="0"/>
                <a:cs typeface="Times New Roman" panose="02020603050405020304" pitchFamily="18" charset="0"/>
              </a:rPr>
              <a:t>পাঠ্যাংশ</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পড়ে</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প্রশ্নের</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উত্তর</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বের</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করে</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খাতায়</a:t>
            </a:r>
            <a:r>
              <a:rPr lang="en-US" sz="2800" b="1" dirty="0" smtClean="0">
                <a:solidFill>
                  <a:srgbClr val="7030A0"/>
                </a:solidFill>
                <a:latin typeface="Times New Roman" panose="02020603050405020304" pitchFamily="18" charset="0"/>
                <a:cs typeface="Times New Roman" panose="02020603050405020304" pitchFamily="18" charset="0"/>
              </a:rPr>
              <a:t> </a:t>
            </a:r>
            <a:r>
              <a:rPr lang="en-US" sz="2800" b="1" dirty="0" err="1" smtClean="0">
                <a:solidFill>
                  <a:srgbClr val="7030A0"/>
                </a:solidFill>
                <a:latin typeface="Times New Roman" panose="02020603050405020304" pitchFamily="18" charset="0"/>
                <a:cs typeface="Times New Roman" panose="02020603050405020304" pitchFamily="18" charset="0"/>
              </a:rPr>
              <a:t>লিখ</a:t>
            </a:r>
            <a:r>
              <a:rPr lang="en-US" sz="2800" b="1" dirty="0" smtClean="0">
                <a:solidFill>
                  <a:srgbClr val="7030A0"/>
                </a:solidFill>
                <a:latin typeface="Times New Roman" panose="02020603050405020304" pitchFamily="18" charset="0"/>
                <a:cs typeface="Times New Roman" panose="02020603050405020304" pitchFamily="18" charset="0"/>
              </a:rPr>
              <a:t>  </a:t>
            </a:r>
            <a:endParaRPr lang="en-US" sz="2800" b="1" dirty="0">
              <a:solidFill>
                <a:srgbClr val="7030A0"/>
              </a:solidFill>
              <a:latin typeface="Times New Roman" panose="02020603050405020304" pitchFamily="18" charset="0"/>
              <a:cs typeface="Times New Roman" panose="02020603050405020304" pitchFamily="18" charset="0"/>
            </a:endParaRPr>
          </a:p>
        </p:txBody>
      </p:sp>
      <p:sp>
        <p:nvSpPr>
          <p:cNvPr id="17" name="TextBox 16"/>
          <p:cNvSpPr txBox="1"/>
          <p:nvPr/>
        </p:nvSpPr>
        <p:spPr>
          <a:xfrm>
            <a:off x="4862265" y="3210970"/>
            <a:ext cx="7750149" cy="523220"/>
          </a:xfrm>
          <a:prstGeom prst="rect">
            <a:avLst/>
          </a:prstGeom>
          <a:noFill/>
        </p:spPr>
        <p:txBody>
          <a:bodyPr wrap="square" rtlCol="0">
            <a:spAutoFit/>
          </a:bodyPr>
          <a:lstStyle/>
          <a:p>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নকশিকাঁথা</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কীভাবে</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তৈরি</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করা</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হয়</a:t>
            </a:r>
            <a:r>
              <a:rPr lang="en-US" sz="2800" b="1" dirty="0" smtClean="0">
                <a:latin typeface="NikoshBAN"/>
                <a:cs typeface="Times New Roman" panose="02020603050405020304" pitchFamily="18" charset="0"/>
              </a:rPr>
              <a:t>?</a:t>
            </a:r>
            <a:endParaRPr lang="en-US" sz="2800" b="1" dirty="0">
              <a:latin typeface="NikoshBAN"/>
              <a:cs typeface="Times New Roman" panose="02020603050405020304" pitchFamily="18" charset="0"/>
            </a:endParaRPr>
          </a:p>
        </p:txBody>
      </p:sp>
      <p:sp>
        <p:nvSpPr>
          <p:cNvPr id="18" name="TextBox 17"/>
          <p:cNvSpPr txBox="1"/>
          <p:nvPr/>
        </p:nvSpPr>
        <p:spPr>
          <a:xfrm>
            <a:off x="4059008" y="4911593"/>
            <a:ext cx="7024149" cy="523220"/>
          </a:xfrm>
          <a:prstGeom prst="rect">
            <a:avLst/>
          </a:prstGeom>
          <a:noFill/>
        </p:spPr>
        <p:txBody>
          <a:bodyPr wrap="square" rtlCol="0">
            <a:spAutoFit/>
          </a:bodyPr>
          <a:lstStyle/>
          <a:p>
            <a:r>
              <a:rPr lang="en-US" sz="2800" b="1" dirty="0" err="1" smtClean="0">
                <a:latin typeface="NikoshBAN"/>
                <a:cs typeface="Times New Roman" panose="02020603050405020304" pitchFamily="18" charset="0"/>
              </a:rPr>
              <a:t>কুটির</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পণ্য</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কোন</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কাজে</a:t>
            </a:r>
            <a:r>
              <a:rPr lang="en-US" sz="2800" b="1" dirty="0" smtClean="0">
                <a:latin typeface="NikoshBAN"/>
                <a:cs typeface="Times New Roman" panose="02020603050405020304" pitchFamily="18" charset="0"/>
              </a:rPr>
              <a:t> </a:t>
            </a:r>
            <a:r>
              <a:rPr lang="en-US" sz="2800" b="1" dirty="0" err="1" smtClean="0">
                <a:latin typeface="NikoshBAN"/>
                <a:cs typeface="Times New Roman" panose="02020603050405020304" pitchFamily="18" charset="0"/>
              </a:rPr>
              <a:t>লাগে</a:t>
            </a:r>
            <a:r>
              <a:rPr lang="en-US" sz="2800" b="1" dirty="0" smtClean="0">
                <a:latin typeface="NikoshBAN"/>
                <a:cs typeface="Times New Roman" panose="02020603050405020304" pitchFamily="18" charset="0"/>
              </a:rPr>
              <a:t>?    </a:t>
            </a:r>
            <a:endParaRPr lang="en-US" sz="2800" b="1" dirty="0">
              <a:latin typeface="NikoshBAN"/>
              <a:cs typeface="Times New Roman" panose="02020603050405020304" pitchFamily="18" charset="0"/>
            </a:endParaRPr>
          </a:p>
        </p:txBody>
      </p:sp>
    </p:spTree>
    <p:extLst>
      <p:ext uri="{BB962C8B-B14F-4D97-AF65-F5344CB8AC3E}">
        <p14:creationId xmlns:p14="http://schemas.microsoft.com/office/powerpoint/2010/main" val="390066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diamond(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mph" presetSubtype="0" fill="hold" nodeType="clickEffect">
                                  <p:stCondLst>
                                    <p:cond delay="0"/>
                                  </p:stCondLst>
                                  <p:childTnLst>
                                    <p:animRot by="1800000">
                                      <p:cBhvr>
                                        <p:cTn id="31" dur="500" fill="hold"/>
                                        <p:tgtEl>
                                          <p:spTgt spid="8"/>
                                        </p:tgtEl>
                                        <p:attrNameLst>
                                          <p:attrName>r</p:attrName>
                                        </p:attrNameLst>
                                      </p:cBhvr>
                                    </p:animRot>
                                  </p:childTnLst>
                                </p:cTn>
                              </p:par>
                            </p:childTnLst>
                          </p:cTn>
                        </p:par>
                        <p:par>
                          <p:cTn id="32" fill="hold">
                            <p:stCondLst>
                              <p:cond delay="500"/>
                            </p:stCondLst>
                            <p:childTnLst>
                              <p:par>
                                <p:cTn id="33" presetID="53" presetClass="entr" presetSubtype="16"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500" fill="hold"/>
                                        <p:tgtEl>
                                          <p:spTgt spid="14"/>
                                        </p:tgtEl>
                                        <p:attrNameLst>
                                          <p:attrName>ppt_w</p:attrName>
                                        </p:attrNameLst>
                                      </p:cBhvr>
                                      <p:tavLst>
                                        <p:tav tm="0">
                                          <p:val>
                                            <p:fltVal val="0"/>
                                          </p:val>
                                        </p:tav>
                                        <p:tav tm="100000">
                                          <p:val>
                                            <p:strVal val="#ppt_w"/>
                                          </p:val>
                                        </p:tav>
                                      </p:tavLst>
                                    </p:anim>
                                    <p:anim calcmode="lin" valueType="num">
                                      <p:cBhvr>
                                        <p:cTn id="36" dur="500" fill="hold"/>
                                        <p:tgtEl>
                                          <p:spTgt spid="14"/>
                                        </p:tgtEl>
                                        <p:attrNameLst>
                                          <p:attrName>ppt_h</p:attrName>
                                        </p:attrNameLst>
                                      </p:cBhvr>
                                      <p:tavLst>
                                        <p:tav tm="0">
                                          <p:val>
                                            <p:fltVal val="0"/>
                                          </p:val>
                                        </p:tav>
                                        <p:tav tm="100000">
                                          <p:val>
                                            <p:strVal val="#ppt_h"/>
                                          </p:val>
                                        </p:tav>
                                      </p:tavLst>
                                    </p:anim>
                                    <p:animEffect transition="in" filter="fade">
                                      <p:cBhvr>
                                        <p:cTn id="37" dur="500"/>
                                        <p:tgtEl>
                                          <p:spTgt spid="1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childTnLst>
                    </p:cTn>
                  </p:par>
                  <p:par>
                    <p:cTn id="41" fill="hold">
                      <p:stCondLst>
                        <p:cond delay="indefinite"/>
                      </p:stCondLst>
                      <p:childTnLst>
                        <p:par>
                          <p:cTn id="42" fill="hold">
                            <p:stCondLst>
                              <p:cond delay="0"/>
                            </p:stCondLst>
                            <p:childTnLst>
                              <p:par>
                                <p:cTn id="43" presetID="8" presetClass="emph" presetSubtype="0" fill="hold" nodeType="clickEffect">
                                  <p:stCondLst>
                                    <p:cond delay="0"/>
                                  </p:stCondLst>
                                  <p:childTnLst>
                                    <p:animRot by="1800000">
                                      <p:cBhvr>
                                        <p:cTn id="44" dur="500" fill="hold"/>
                                        <p:tgtEl>
                                          <p:spTgt spid="8"/>
                                        </p:tgtEl>
                                        <p:attrNameLst>
                                          <p:attrName>r</p:attrName>
                                        </p:attrNameLst>
                                      </p:cBhvr>
                                    </p:animRot>
                                  </p:childTnLst>
                                </p:cTn>
                              </p:par>
                            </p:childTnLst>
                          </p:cTn>
                        </p:par>
                        <p:par>
                          <p:cTn id="45" fill="hold">
                            <p:stCondLst>
                              <p:cond delay="500"/>
                            </p:stCondLst>
                            <p:childTnLst>
                              <p:par>
                                <p:cTn id="46" presetID="53" presetClass="entr" presetSubtype="16"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500" fill="hold"/>
                                        <p:tgtEl>
                                          <p:spTgt spid="15"/>
                                        </p:tgtEl>
                                        <p:attrNameLst>
                                          <p:attrName>ppt_w</p:attrName>
                                        </p:attrNameLst>
                                      </p:cBhvr>
                                      <p:tavLst>
                                        <p:tav tm="0">
                                          <p:val>
                                            <p:fltVal val="0"/>
                                          </p:val>
                                        </p:tav>
                                        <p:tav tm="100000">
                                          <p:val>
                                            <p:strVal val="#ppt_w"/>
                                          </p:val>
                                        </p:tav>
                                      </p:tavLst>
                                    </p:anim>
                                    <p:anim calcmode="lin" valueType="num">
                                      <p:cBhvr>
                                        <p:cTn id="49" dur="500" fill="hold"/>
                                        <p:tgtEl>
                                          <p:spTgt spid="15"/>
                                        </p:tgtEl>
                                        <p:attrNameLst>
                                          <p:attrName>ppt_h</p:attrName>
                                        </p:attrNameLst>
                                      </p:cBhvr>
                                      <p:tavLst>
                                        <p:tav tm="0">
                                          <p:val>
                                            <p:fltVal val="0"/>
                                          </p:val>
                                        </p:tav>
                                        <p:tav tm="100000">
                                          <p:val>
                                            <p:strVal val="#ppt_h"/>
                                          </p:val>
                                        </p:tav>
                                      </p:tavLst>
                                    </p:anim>
                                    <p:animEffect transition="in" filter="fade">
                                      <p:cBhvr>
                                        <p:cTn id="50" dur="500"/>
                                        <p:tgtEl>
                                          <p:spTgt spid="15"/>
                                        </p:tgtEl>
                                      </p:cBhvr>
                                    </p:animEffect>
                                  </p:childTnLst>
                                </p:cTn>
                              </p:par>
                            </p:childTnLst>
                          </p:cTn>
                        </p:par>
                        <p:par>
                          <p:cTn id="51" fill="hold">
                            <p:stCondLst>
                              <p:cond delay="1000"/>
                            </p:stCondLst>
                            <p:childTnLst>
                              <p:par>
                                <p:cTn id="52" presetID="22" presetClass="entr" presetSubtype="8"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3" grpId="0"/>
      <p:bldP spid="14" grpId="0" animBg="1"/>
      <p:bldP spid="15" grpId="0" animBg="1"/>
      <p:bldP spid="16" grpId="0"/>
      <p:bldP spid="17"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3" name="TextBox 2"/>
          <p:cNvSpPr txBox="1"/>
          <p:nvPr/>
        </p:nvSpPr>
        <p:spPr>
          <a:xfrm>
            <a:off x="4645120" y="182302"/>
            <a:ext cx="3337560" cy="523220"/>
          </a:xfrm>
          <a:prstGeom prst="rect">
            <a:avLst/>
          </a:prstGeom>
          <a:noFill/>
        </p:spPr>
        <p:txBody>
          <a:bodyPr wrap="square" rtlCol="0">
            <a:spAutoFit/>
          </a:bodyPr>
          <a:lstStyle/>
          <a:p>
            <a:r>
              <a:rPr lang="en-US" sz="2800" b="1" dirty="0" err="1" smtClean="0">
                <a:latin typeface="NikoshBAN" panose="02000000000000000000"/>
              </a:rPr>
              <a:t>মূল্যায়ন</a:t>
            </a:r>
            <a:r>
              <a:rPr lang="en-US" sz="2800" b="1" dirty="0" smtClean="0">
                <a:latin typeface="NikoshBAN" panose="02000000000000000000"/>
              </a:rPr>
              <a:t> </a:t>
            </a:r>
            <a:endParaRPr lang="en-US" sz="2800" b="1" dirty="0">
              <a:latin typeface="NikoshBAN" panose="02000000000000000000"/>
            </a:endParaRPr>
          </a:p>
        </p:txBody>
      </p:sp>
      <p:sp>
        <p:nvSpPr>
          <p:cNvPr id="5" name="TextBox 4"/>
          <p:cNvSpPr txBox="1"/>
          <p:nvPr/>
        </p:nvSpPr>
        <p:spPr>
          <a:xfrm>
            <a:off x="3038918" y="846894"/>
            <a:ext cx="5829952" cy="461665"/>
          </a:xfrm>
          <a:prstGeom prst="rect">
            <a:avLst/>
          </a:prstGeom>
          <a:noFill/>
        </p:spPr>
        <p:txBody>
          <a:bodyPr wrap="square" rtlCol="0">
            <a:spAutoFit/>
          </a:bodyPr>
          <a:lstStyle/>
          <a:p>
            <a:r>
              <a:rPr lang="en-US" sz="2400" b="1" dirty="0" err="1" smtClean="0"/>
              <a:t>নিচের</a:t>
            </a:r>
            <a:r>
              <a:rPr lang="en-US" sz="2400" b="1" dirty="0" smtClean="0"/>
              <a:t> </a:t>
            </a:r>
            <a:r>
              <a:rPr lang="en-US" sz="2400" b="1" dirty="0" err="1" smtClean="0"/>
              <a:t>ছবি</a:t>
            </a:r>
            <a:r>
              <a:rPr lang="en-US" sz="2400" b="1" dirty="0" smtClean="0"/>
              <a:t> </a:t>
            </a:r>
            <a:r>
              <a:rPr lang="en-US" sz="2400" b="1" dirty="0" err="1" smtClean="0"/>
              <a:t>থেকে</a:t>
            </a:r>
            <a:r>
              <a:rPr lang="en-US" sz="2400" b="1" dirty="0" smtClean="0"/>
              <a:t> ৩ </a:t>
            </a:r>
            <a:r>
              <a:rPr lang="en-US" sz="2400" b="1" dirty="0" err="1" smtClean="0"/>
              <a:t>টি</a:t>
            </a:r>
            <a:r>
              <a:rPr lang="en-US" sz="2400" b="1" dirty="0" smtClean="0"/>
              <a:t> </a:t>
            </a:r>
            <a:r>
              <a:rPr lang="en-US" sz="2400" b="1" dirty="0" err="1" smtClean="0"/>
              <a:t>কুটির</a:t>
            </a:r>
            <a:r>
              <a:rPr lang="en-US" sz="2400" b="1" dirty="0" smtClean="0"/>
              <a:t> </a:t>
            </a:r>
            <a:r>
              <a:rPr lang="en-US" sz="2400" b="1" dirty="0" err="1" smtClean="0"/>
              <a:t>শিল্পের</a:t>
            </a:r>
            <a:r>
              <a:rPr lang="en-US" sz="2400" b="1" dirty="0" smtClean="0"/>
              <a:t> </a:t>
            </a:r>
            <a:r>
              <a:rPr lang="en-US" sz="2400" b="1" dirty="0" err="1" smtClean="0"/>
              <a:t>নাম</a:t>
            </a:r>
            <a:endParaRPr lang="en-US" sz="2400" b="1" dirty="0"/>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3357" y="1449931"/>
            <a:ext cx="6782584" cy="4496602"/>
          </a:xfrm>
          <a:prstGeom prst="rect">
            <a:avLst/>
          </a:prstGeom>
        </p:spPr>
      </p:pic>
    </p:spTree>
    <p:extLst>
      <p:ext uri="{BB962C8B-B14F-4D97-AF65-F5344CB8AC3E}">
        <p14:creationId xmlns:p14="http://schemas.microsoft.com/office/powerpoint/2010/main" val="392886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942" y="319777"/>
            <a:ext cx="11542614" cy="5846354"/>
          </a:xfrm>
          <a:prstGeom prst="rect">
            <a:avLst/>
          </a:prstGeom>
        </p:spPr>
      </p:pic>
      <p:sp>
        <p:nvSpPr>
          <p:cNvPr id="6" name="TextBox 5"/>
          <p:cNvSpPr txBox="1"/>
          <p:nvPr/>
        </p:nvSpPr>
        <p:spPr>
          <a:xfrm>
            <a:off x="5148361" y="1408044"/>
            <a:ext cx="4322618" cy="1015663"/>
          </a:xfrm>
          <a:prstGeom prst="rect">
            <a:avLst/>
          </a:prstGeom>
          <a:noFill/>
        </p:spPr>
        <p:txBody>
          <a:bodyPr wrap="square" rtlCol="0">
            <a:spAutoFit/>
          </a:bodyPr>
          <a:lstStyle/>
          <a:p>
            <a:r>
              <a:rPr lang="en-US" sz="6000" dirty="0" err="1" smtClean="0">
                <a:solidFill>
                  <a:schemeClr val="bg1"/>
                </a:solidFill>
              </a:rPr>
              <a:t>ধন্যবাদ</a:t>
            </a:r>
            <a:endParaRPr lang="en-US" sz="6000" dirty="0">
              <a:solidFill>
                <a:schemeClr val="bg1"/>
              </a:solidFill>
            </a:endParaRPr>
          </a:p>
        </p:txBody>
      </p:sp>
    </p:spTree>
    <p:extLst>
      <p:ext uri="{BB962C8B-B14F-4D97-AF65-F5344CB8AC3E}">
        <p14:creationId xmlns:p14="http://schemas.microsoft.com/office/powerpoint/2010/main" val="103028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6" name="Oval 5"/>
          <p:cNvSpPr/>
          <p:nvPr/>
        </p:nvSpPr>
        <p:spPr>
          <a:xfrm>
            <a:off x="3255817" y="632587"/>
            <a:ext cx="4447309" cy="1076188"/>
          </a:xfrm>
          <a:prstGeom prst="ellipse">
            <a:avLst/>
          </a:prstGeom>
          <a:solidFill>
            <a:srgbClr val="C00000"/>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শিক্ষক</a:t>
            </a:r>
            <a:r>
              <a:rPr lang="en-US" sz="3200" dirty="0" smtClean="0"/>
              <a:t> </a:t>
            </a:r>
            <a:r>
              <a:rPr lang="en-US" sz="3200" dirty="0" err="1" smtClean="0"/>
              <a:t>পরিচিতি</a:t>
            </a:r>
            <a:endParaRPr lang="en-US" sz="3200" dirty="0"/>
          </a:p>
        </p:txBody>
      </p:sp>
      <p:sp>
        <p:nvSpPr>
          <p:cNvPr id="7" name="Round Diagonal Corner Rectangle 6"/>
          <p:cNvSpPr/>
          <p:nvPr/>
        </p:nvSpPr>
        <p:spPr>
          <a:xfrm>
            <a:off x="5757146" y="2264478"/>
            <a:ext cx="5043055" cy="3036687"/>
          </a:xfrm>
          <a:prstGeom prst="round2DiagRect">
            <a:avLst/>
          </a:prstGeom>
          <a:solidFill>
            <a:srgbClr val="92D05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881837" y="3982684"/>
            <a:ext cx="4793673" cy="677108"/>
          </a:xfrm>
          <a:prstGeom prst="rect">
            <a:avLst/>
          </a:prstGeom>
          <a:noFill/>
        </p:spPr>
        <p:txBody>
          <a:bodyPr wrap="square" rtlCol="0">
            <a:spAutoFit/>
          </a:bodyPr>
          <a:lstStyle/>
          <a:p>
            <a:pPr algn="ctr"/>
            <a:r>
              <a:rPr lang="en-US" dirty="0" err="1" smtClean="0"/>
              <a:t>বিদ্যালয়ের</a:t>
            </a:r>
            <a:r>
              <a:rPr lang="en-US" dirty="0" smtClean="0"/>
              <a:t> </a:t>
            </a:r>
            <a:r>
              <a:rPr lang="en-US" sz="2000" dirty="0" err="1" smtClean="0"/>
              <a:t>নামঃ</a:t>
            </a:r>
            <a:endParaRPr lang="en-US" sz="2000" dirty="0" smtClean="0"/>
          </a:p>
          <a:p>
            <a:pPr algn="ctr"/>
            <a:r>
              <a:rPr lang="en-US" dirty="0" smtClean="0"/>
              <a:t> </a:t>
            </a:r>
            <a:r>
              <a:rPr lang="en-US" dirty="0" err="1" smtClean="0"/>
              <a:t>আটক</a:t>
            </a:r>
            <a:r>
              <a:rPr lang="en-US" dirty="0" smtClean="0"/>
              <a:t> </a:t>
            </a:r>
            <a:r>
              <a:rPr lang="en-US" dirty="0" err="1" smtClean="0"/>
              <a:t>দামোদরকাঠী</a:t>
            </a:r>
            <a:r>
              <a:rPr lang="en-US" dirty="0" smtClean="0"/>
              <a:t> </a:t>
            </a:r>
            <a:r>
              <a:rPr lang="en-US" dirty="0" err="1" smtClean="0"/>
              <a:t>সঃ</a:t>
            </a:r>
            <a:r>
              <a:rPr lang="en-US" dirty="0" smtClean="0"/>
              <a:t> </a:t>
            </a:r>
            <a:r>
              <a:rPr lang="en-US" dirty="0" err="1" smtClean="0"/>
              <a:t>প্রাঃ</a:t>
            </a:r>
            <a:r>
              <a:rPr lang="en-US" dirty="0" smtClean="0"/>
              <a:t> </a:t>
            </a:r>
            <a:r>
              <a:rPr lang="en-US" dirty="0" err="1" smtClean="0"/>
              <a:t>বিদ্যালয়</a:t>
            </a:r>
            <a:r>
              <a:rPr lang="en-US" dirty="0" smtClean="0"/>
              <a:t>।</a:t>
            </a:r>
            <a:endParaRPr lang="en-US" dirty="0"/>
          </a:p>
        </p:txBody>
      </p:sp>
      <p:sp>
        <p:nvSpPr>
          <p:cNvPr id="9" name="TextBox 8"/>
          <p:cNvSpPr txBox="1"/>
          <p:nvPr/>
        </p:nvSpPr>
        <p:spPr>
          <a:xfrm>
            <a:off x="6096000" y="3051871"/>
            <a:ext cx="4225639" cy="523220"/>
          </a:xfrm>
          <a:prstGeom prst="rect">
            <a:avLst/>
          </a:prstGeom>
          <a:noFill/>
        </p:spPr>
        <p:txBody>
          <a:bodyPr wrap="square" rtlCol="0">
            <a:spAutoFit/>
          </a:bodyPr>
          <a:lstStyle/>
          <a:p>
            <a:r>
              <a:rPr lang="en-US" sz="2800" dirty="0" err="1" smtClean="0"/>
              <a:t>নামঃ</a:t>
            </a:r>
            <a:r>
              <a:rPr lang="en-US" sz="2800" dirty="0" smtClean="0"/>
              <a:t> </a:t>
            </a:r>
            <a:r>
              <a:rPr lang="en-US" sz="2800" dirty="0" err="1" smtClean="0"/>
              <a:t>শেখ</a:t>
            </a:r>
            <a:r>
              <a:rPr lang="en-US" sz="2800" dirty="0" smtClean="0"/>
              <a:t> </a:t>
            </a:r>
            <a:r>
              <a:rPr lang="en-US" sz="2800" dirty="0" err="1" smtClean="0"/>
              <a:t>খালিলুর</a:t>
            </a:r>
            <a:r>
              <a:rPr lang="en-US" sz="2800" dirty="0" smtClean="0"/>
              <a:t> </a:t>
            </a:r>
            <a:r>
              <a:rPr lang="en-US" sz="2800" dirty="0" err="1" smtClean="0"/>
              <a:t>রাহমান</a:t>
            </a:r>
            <a:endParaRPr lang="en-US" sz="2800" dirty="0" smtClean="0"/>
          </a:p>
        </p:txBody>
      </p:sp>
      <p:sp>
        <p:nvSpPr>
          <p:cNvPr id="10" name="TextBox 9"/>
          <p:cNvSpPr txBox="1"/>
          <p:nvPr/>
        </p:nvSpPr>
        <p:spPr>
          <a:xfrm>
            <a:off x="6613813" y="3597156"/>
            <a:ext cx="3329722" cy="461665"/>
          </a:xfrm>
          <a:prstGeom prst="rect">
            <a:avLst/>
          </a:prstGeom>
          <a:noFill/>
        </p:spPr>
        <p:txBody>
          <a:bodyPr wrap="square" rtlCol="0">
            <a:spAutoFit/>
          </a:bodyPr>
          <a:lstStyle/>
          <a:p>
            <a:r>
              <a:rPr lang="en-US" sz="2400" dirty="0" err="1" smtClean="0"/>
              <a:t>পদবীঃ</a:t>
            </a:r>
            <a:r>
              <a:rPr lang="en-US" sz="2400" dirty="0" smtClean="0"/>
              <a:t> </a:t>
            </a:r>
            <a:r>
              <a:rPr lang="en-US" sz="2400" dirty="0" err="1" smtClean="0"/>
              <a:t>সহকারী</a:t>
            </a:r>
            <a:r>
              <a:rPr lang="en-US" sz="2400" dirty="0" smtClean="0"/>
              <a:t> </a:t>
            </a:r>
            <a:r>
              <a:rPr lang="en-US" sz="2400" dirty="0" err="1" smtClean="0"/>
              <a:t>শিক্ষক</a:t>
            </a:r>
            <a:endParaRPr lang="en-US" sz="2400" dirty="0" smtClean="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54625" y="2097855"/>
            <a:ext cx="2558311" cy="3203310"/>
          </a:xfrm>
          <a:prstGeom prst="roundRect">
            <a:avLst/>
          </a:prstGeom>
        </p:spPr>
      </p:pic>
      <p:sp>
        <p:nvSpPr>
          <p:cNvPr id="16" name="Rounded Rectangle 15"/>
          <p:cNvSpPr/>
          <p:nvPr/>
        </p:nvSpPr>
        <p:spPr>
          <a:xfrm>
            <a:off x="2135240" y="2011053"/>
            <a:ext cx="2577696" cy="3305036"/>
          </a:xfrm>
          <a:prstGeom prst="roundRect">
            <a:avLst/>
          </a:prstGeom>
          <a:noFill/>
          <a:ln w="381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800" dirty="0" err="1" smtClean="0">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2677382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blinds(horizontal)">
                                      <p:cBhvr>
                                        <p:cTn id="4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58" y="0"/>
            <a:ext cx="12192001" cy="6857554"/>
          </a:xfrm>
          <a:prstGeom prst="rect">
            <a:avLst/>
          </a:prstGeom>
        </p:spPr>
      </p:pic>
      <p:sp>
        <p:nvSpPr>
          <p:cNvPr id="6" name="Horizontal Scroll 5"/>
          <p:cNvSpPr/>
          <p:nvPr/>
        </p:nvSpPr>
        <p:spPr>
          <a:xfrm>
            <a:off x="4197925" y="480926"/>
            <a:ext cx="3768437" cy="1468582"/>
          </a:xfrm>
          <a:prstGeom prst="horizontalScroll">
            <a:avLst/>
          </a:prstGeom>
          <a:solidFill>
            <a:schemeClr val="accent4">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FF0000"/>
                </a:solidFill>
              </a:rPr>
              <a:t>পাঠ</a:t>
            </a:r>
            <a:r>
              <a:rPr lang="en-US" sz="3600" dirty="0" smtClean="0">
                <a:solidFill>
                  <a:srgbClr val="FF0000"/>
                </a:solidFill>
              </a:rPr>
              <a:t> </a:t>
            </a:r>
            <a:r>
              <a:rPr lang="en-US" sz="3600" dirty="0" err="1" smtClean="0">
                <a:solidFill>
                  <a:srgbClr val="FF0000"/>
                </a:solidFill>
              </a:rPr>
              <a:t>পরিচিতি</a:t>
            </a:r>
            <a:r>
              <a:rPr lang="en-US" sz="3600" dirty="0" smtClean="0">
                <a:solidFill>
                  <a:srgbClr val="FF0000"/>
                </a:solidFill>
              </a:rPr>
              <a:t> </a:t>
            </a:r>
            <a:endParaRPr lang="en-US" sz="3600" dirty="0">
              <a:solidFill>
                <a:srgbClr val="FF0000"/>
              </a:solidFill>
            </a:endParaRPr>
          </a:p>
        </p:txBody>
      </p:sp>
      <p:sp>
        <p:nvSpPr>
          <p:cNvPr id="7" name="Round Diagonal Corner Rectangle 6"/>
          <p:cNvSpPr/>
          <p:nvPr/>
        </p:nvSpPr>
        <p:spPr>
          <a:xfrm>
            <a:off x="769033" y="2043072"/>
            <a:ext cx="6676540" cy="3910025"/>
          </a:xfrm>
          <a:prstGeom prst="round2DiagRect">
            <a:avLst/>
          </a:prstGeom>
          <a:solidFill>
            <a:schemeClr val="accent4">
              <a:lumMod val="50000"/>
            </a:schemeClr>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বাংলা</a:t>
            </a:r>
            <a:endPar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শ্রেণিঃ</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পঞ্চম</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পা</a:t>
            </a:r>
            <a:r>
              <a:rPr lang="bn-IN" sz="4000" dirty="0" smtClean="0">
                <a:ln w="0"/>
                <a:effectLst>
                  <a:outerShdw blurRad="38100" dist="19050" dir="2700000" algn="tl" rotWithShape="0">
                    <a:schemeClr val="dk1">
                      <a:alpha val="40000"/>
                    </a:schemeClr>
                  </a:outerShdw>
                </a:effectLst>
                <a:latin typeface="RinkiyMJ" pitchFamily="2" charset="0"/>
                <a:cs typeface="NikoshBAN" pitchFamily="2" charset="0"/>
              </a:rPr>
              <a:t>ঠের 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কুটির</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শিল্প</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en-US" sz="4000" dirty="0">
              <a:ln w="0"/>
              <a:effectLst>
                <a:outerShdw blurRad="38100" dist="19050" dir="2700000" algn="tl" rotWithShape="0">
                  <a:schemeClr val="dk1">
                    <a:alpha val="40000"/>
                  </a:schemeClr>
                </a:outerShdw>
              </a:effectLst>
              <a:latin typeface="RinkiyMJ" pitchFamily="2" charset="0"/>
              <a:cs typeface="NikoshBAN" pitchFamily="2" charset="0"/>
            </a:endParaRPr>
          </a:p>
        </p:txBody>
      </p:sp>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6362" y="1976367"/>
            <a:ext cx="3074974" cy="4043434"/>
          </a:xfrm>
          <a:prstGeom prst="rect">
            <a:avLst/>
          </a:prstGeom>
        </p:spPr>
      </p:pic>
    </p:spTree>
    <p:extLst>
      <p:ext uri="{BB962C8B-B14F-4D97-AF65-F5344CB8AC3E}">
        <p14:creationId xmlns:p14="http://schemas.microsoft.com/office/powerpoint/2010/main" val="262175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edge">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46"/>
            <a:ext cx="12192001" cy="6857554"/>
          </a:xfrm>
          <a:prstGeom prst="rect">
            <a:avLst/>
          </a:prstGeom>
        </p:spPr>
      </p:pic>
      <p:sp>
        <p:nvSpPr>
          <p:cNvPr id="4" name="TextBox 3"/>
          <p:cNvSpPr txBox="1"/>
          <p:nvPr/>
        </p:nvSpPr>
        <p:spPr>
          <a:xfrm>
            <a:off x="4170218" y="207818"/>
            <a:ext cx="2770909" cy="830997"/>
          </a:xfrm>
          <a:prstGeom prst="rect">
            <a:avLst/>
          </a:prstGeom>
          <a:noFill/>
        </p:spPr>
        <p:txBody>
          <a:bodyPr wrap="square" rtlCol="0">
            <a:spAutoFit/>
          </a:bodyPr>
          <a:lstStyle/>
          <a:p>
            <a:r>
              <a:rPr lang="en-US" sz="4800" dirty="0" err="1" smtClean="0">
                <a:latin typeface="NikoshBAN" panose="02000000000000000000" pitchFamily="2" charset="0"/>
                <a:cs typeface="NikoshBAN" panose="02000000000000000000" pitchFamily="2" charset="0"/>
              </a:rPr>
              <a:t>শিখনফল</a:t>
            </a:r>
            <a:r>
              <a:rPr lang="en-US" sz="4800" dirty="0" smtClean="0">
                <a:latin typeface="NikoshBAN" panose="02000000000000000000" pitchFamily="2" charset="0"/>
                <a:cs typeface="NikoshBAN" panose="02000000000000000000" pitchFamily="2" charset="0"/>
              </a:rPr>
              <a:t> </a:t>
            </a:r>
            <a:endParaRPr lang="en-US" sz="4800" dirty="0">
              <a:latin typeface="NikoshBAN" panose="02000000000000000000" pitchFamily="2" charset="0"/>
              <a:cs typeface="NikoshBAN" panose="02000000000000000000" pitchFamily="2" charset="0"/>
            </a:endParaRPr>
          </a:p>
        </p:txBody>
      </p:sp>
      <p:sp>
        <p:nvSpPr>
          <p:cNvPr id="5" name="TextBox 4"/>
          <p:cNvSpPr txBox="1"/>
          <p:nvPr/>
        </p:nvSpPr>
        <p:spPr>
          <a:xfrm>
            <a:off x="943088" y="1038815"/>
            <a:ext cx="10030691" cy="5016758"/>
          </a:xfrm>
          <a:prstGeom prst="rect">
            <a:avLst/>
          </a:prstGeom>
          <a:noFill/>
        </p:spPr>
        <p:txBody>
          <a:bodyPr wrap="square" rtlCol="0">
            <a:spAutoFit/>
          </a:bodyPr>
          <a:lstStyle/>
          <a:p>
            <a:r>
              <a:rPr lang="as-IN" sz="2400" dirty="0"/>
              <a:t>১.১.১ বাক্য ও শব্দে ব্যবহৃত যুক্তবর্ণের ধ্বনি শুনে শনাক্ত করতে পারবে।</a:t>
            </a:r>
          </a:p>
          <a:p>
            <a:r>
              <a:rPr lang="as-IN" sz="2400" dirty="0"/>
              <a:t/>
            </a:r>
            <a:br>
              <a:rPr lang="as-IN" sz="2400" dirty="0"/>
            </a:br>
            <a:endParaRPr lang="as-IN" sz="2400" dirty="0"/>
          </a:p>
          <a:p>
            <a:r>
              <a:rPr lang="as-IN" sz="2400" dirty="0"/>
              <a:t>৩.১.১ চিত্র/ছবি বা ছক সংবলিত/বিহীন বর্ণনা শুনে বিষয়বস্তু বলতে পারবে।</a:t>
            </a:r>
          </a:p>
          <a:p>
            <a:r>
              <a:rPr lang="as-IN" sz="2400" dirty="0"/>
              <a:t/>
            </a:r>
            <a:br>
              <a:rPr lang="as-IN" sz="2400" dirty="0"/>
            </a:br>
            <a:endParaRPr lang="as-IN" sz="2400" dirty="0"/>
          </a:p>
          <a:p>
            <a:r>
              <a:rPr lang="as-IN" sz="2400" dirty="0"/>
              <a:t>৪.১.৪ প্রমিত উচ্চারণে বলা গল্প শুনে আনন্দের সঙ্গে বিষয়বস্তু নিজের মতো করে বলতে ও লিখতে পারবে।</a:t>
            </a:r>
          </a:p>
          <a:p>
            <a:r>
              <a:rPr lang="as-IN" sz="2400" dirty="0"/>
              <a:t/>
            </a:r>
            <a:br>
              <a:rPr lang="as-IN" sz="2400" dirty="0"/>
            </a:br>
            <a:endParaRPr lang="as-IN" sz="2400" dirty="0"/>
          </a:p>
          <a:p>
            <a:r>
              <a:rPr lang="as-IN" sz="2400" dirty="0"/>
              <a:t>৯.১.১ স্পষ্ট স্বরে শুদ্ধ ও প্রমিত উচ্চারণে ও সাবলীলভাবে যুক্তবর্ণ সহযোগে গঠিত নতুন শব্দ ও বাক্য পড়তে পারবে।</a:t>
            </a:r>
          </a:p>
          <a:p>
            <a:pPr marL="457200" indent="-457200">
              <a:buFont typeface="Wingdings" panose="05000000000000000000" pitchFamily="2" charset="2"/>
              <a:buChar char="ü"/>
            </a:pPr>
            <a:endParaRPr lang="en-US" sz="3200" dirty="0">
              <a:ln w="0"/>
              <a:solidFill>
                <a:srgbClr val="002060"/>
              </a:solidFill>
              <a:effectLst>
                <a:innerShdw blurRad="63500" dist="50800" dir="13500000">
                  <a:prstClr val="black">
                    <a:alpha val="50000"/>
                  </a:prstClr>
                </a:inn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355310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5"/>
                                        </p:tgtEl>
                                        <p:attrNameLst>
                                          <p:attrName>style.visibility</p:attrName>
                                        </p:attrNameLst>
                                      </p:cBhvr>
                                      <p:to>
                                        <p:strVal val="visible"/>
                                      </p:to>
                                    </p:set>
                                    <p:anim by="(-#ppt_w*2)" calcmode="lin" valueType="num">
                                      <p:cBhvr rctx="PPT">
                                        <p:cTn id="12" dur="500" autoRev="1" fill="hold">
                                          <p:stCondLst>
                                            <p:cond delay="0"/>
                                          </p:stCondLst>
                                        </p:cTn>
                                        <p:tgtEl>
                                          <p:spTgt spid="5"/>
                                        </p:tgtEl>
                                        <p:attrNameLst>
                                          <p:attrName>ppt_w</p:attrName>
                                        </p:attrNameLst>
                                      </p:cBhvr>
                                    </p:anim>
                                    <p:anim by="(#ppt_w*0.50)" calcmode="lin" valueType="num">
                                      <p:cBhvr>
                                        <p:cTn id="13" dur="500" decel="50000" autoRev="1" fill="hold">
                                          <p:stCondLst>
                                            <p:cond delay="0"/>
                                          </p:stCondLst>
                                        </p:cTn>
                                        <p:tgtEl>
                                          <p:spTgt spid="5"/>
                                        </p:tgtEl>
                                        <p:attrNameLst>
                                          <p:attrName>ppt_x</p:attrName>
                                        </p:attrNameLst>
                                      </p:cBhvr>
                                    </p:anim>
                                    <p:anim from="(-#ppt_h/2)" to="(#ppt_y)" calcmode="lin" valueType="num">
                                      <p:cBhvr>
                                        <p:cTn id="14" dur="1000" fill="hold">
                                          <p:stCondLst>
                                            <p:cond delay="0"/>
                                          </p:stCondLst>
                                        </p:cTn>
                                        <p:tgtEl>
                                          <p:spTgt spid="5"/>
                                        </p:tgtEl>
                                        <p:attrNameLst>
                                          <p:attrName>ppt_y</p:attrName>
                                        </p:attrNameLst>
                                      </p:cBhvr>
                                    </p:anim>
                                    <p:animRot by="21600000">
                                      <p:cBhvr>
                                        <p:cTn id="15" dur="1000" fill="hold">
                                          <p:stCondLst>
                                            <p:cond delay="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4" name="TextBox 3"/>
          <p:cNvSpPr txBox="1"/>
          <p:nvPr/>
        </p:nvSpPr>
        <p:spPr>
          <a:xfrm>
            <a:off x="3751405" y="4685769"/>
            <a:ext cx="5155325" cy="584775"/>
          </a:xfrm>
          <a:prstGeom prst="rect">
            <a:avLst/>
          </a:prstGeom>
          <a:noFill/>
        </p:spPr>
        <p:txBody>
          <a:bodyPr wrap="square" rtlCol="0">
            <a:spAutoFit/>
          </a:bodyPr>
          <a:lstStyle/>
          <a:p>
            <a:r>
              <a:rPr lang="en-US" sz="3200" dirty="0" err="1" smtClean="0"/>
              <a:t>ছবিতে</a:t>
            </a:r>
            <a:r>
              <a:rPr lang="en-US" sz="3200" dirty="0" smtClean="0"/>
              <a:t> </a:t>
            </a:r>
            <a:r>
              <a:rPr lang="en-US" sz="3200" dirty="0" err="1" smtClean="0"/>
              <a:t>কী</a:t>
            </a:r>
            <a:r>
              <a:rPr lang="en-US" sz="3200" dirty="0" smtClean="0"/>
              <a:t> </a:t>
            </a:r>
            <a:r>
              <a:rPr lang="en-US" sz="3200" dirty="0" err="1" smtClean="0"/>
              <a:t>কী</a:t>
            </a:r>
            <a:r>
              <a:rPr lang="en-US" sz="3200" dirty="0" smtClean="0"/>
              <a:t> </a:t>
            </a:r>
            <a:r>
              <a:rPr lang="en-US" sz="3200" dirty="0" err="1" smtClean="0"/>
              <a:t>দেখতে</a:t>
            </a:r>
            <a:r>
              <a:rPr lang="en-US" sz="3200" dirty="0" smtClean="0"/>
              <a:t> </a:t>
            </a:r>
            <a:r>
              <a:rPr lang="en-US" sz="3200" dirty="0" err="1" smtClean="0"/>
              <a:t>পাচ্ছো</a:t>
            </a:r>
            <a:r>
              <a:rPr lang="en-US" sz="3200" dirty="0" smtClean="0"/>
              <a:t>?</a:t>
            </a:r>
            <a:endParaRPr lang="en-US" sz="3200" dirty="0"/>
          </a:p>
        </p:txBody>
      </p:sp>
      <p:sp>
        <p:nvSpPr>
          <p:cNvPr id="5" name="TextBox 4"/>
          <p:cNvSpPr txBox="1"/>
          <p:nvPr/>
        </p:nvSpPr>
        <p:spPr>
          <a:xfrm>
            <a:off x="3751405" y="4808674"/>
            <a:ext cx="7462346" cy="584775"/>
          </a:xfrm>
          <a:prstGeom prst="rect">
            <a:avLst/>
          </a:prstGeom>
          <a:noFill/>
        </p:spPr>
        <p:txBody>
          <a:bodyPr wrap="square" rtlCol="0">
            <a:spAutoFit/>
          </a:bodyPr>
          <a:lstStyle/>
          <a:p>
            <a:r>
              <a:rPr lang="en-US" sz="3200" dirty="0" err="1" smtClean="0"/>
              <a:t>সব</a:t>
            </a:r>
            <a:r>
              <a:rPr lang="en-US" sz="3200" dirty="0" smtClean="0"/>
              <a:t> </a:t>
            </a:r>
            <a:r>
              <a:rPr lang="en-US" sz="3200" dirty="0" err="1" smtClean="0"/>
              <a:t>গুলো</a:t>
            </a:r>
            <a:r>
              <a:rPr lang="en-US" sz="3200" dirty="0" smtClean="0"/>
              <a:t> </a:t>
            </a:r>
            <a:r>
              <a:rPr lang="en-US" sz="3200" dirty="0" err="1" smtClean="0"/>
              <a:t>ছবি</a:t>
            </a:r>
            <a:r>
              <a:rPr lang="en-US" sz="3200" dirty="0" smtClean="0"/>
              <a:t> </a:t>
            </a:r>
            <a:r>
              <a:rPr lang="en-US" sz="3200" dirty="0" err="1" smtClean="0"/>
              <a:t>কি</a:t>
            </a:r>
            <a:r>
              <a:rPr lang="en-US" sz="3200" dirty="0" smtClean="0"/>
              <a:t> </a:t>
            </a:r>
            <a:r>
              <a:rPr lang="en-US" sz="3200" dirty="0" err="1" smtClean="0"/>
              <a:t>একই</a:t>
            </a:r>
            <a:r>
              <a:rPr lang="en-US" sz="3200" dirty="0" smtClean="0"/>
              <a:t> ? </a:t>
            </a:r>
            <a:endParaRPr lang="en-US" sz="3200" dirty="0"/>
          </a:p>
        </p:txBody>
      </p:sp>
      <p:sp>
        <p:nvSpPr>
          <p:cNvPr id="6" name="TextBox 5"/>
          <p:cNvSpPr txBox="1"/>
          <p:nvPr/>
        </p:nvSpPr>
        <p:spPr>
          <a:xfrm>
            <a:off x="3549104" y="4703155"/>
            <a:ext cx="7462346" cy="584775"/>
          </a:xfrm>
          <a:prstGeom prst="rect">
            <a:avLst/>
          </a:prstGeom>
          <a:noFill/>
        </p:spPr>
        <p:txBody>
          <a:bodyPr wrap="square" rtlCol="0">
            <a:spAutoFit/>
          </a:bodyPr>
          <a:lstStyle/>
          <a:p>
            <a:r>
              <a:rPr lang="en-US" sz="3200" dirty="0" err="1" smtClean="0"/>
              <a:t>তোমাদের</a:t>
            </a:r>
            <a:r>
              <a:rPr lang="en-US" sz="3200" dirty="0" smtClean="0"/>
              <a:t> </a:t>
            </a:r>
            <a:r>
              <a:rPr lang="en-US" sz="3200" dirty="0" err="1" smtClean="0"/>
              <a:t>বাড়িতে</a:t>
            </a:r>
            <a:r>
              <a:rPr lang="en-US" sz="3200" dirty="0" smtClean="0"/>
              <a:t> এ </a:t>
            </a:r>
            <a:r>
              <a:rPr lang="en-US" sz="3200" dirty="0" err="1" smtClean="0"/>
              <a:t>গুল</a:t>
            </a:r>
            <a:r>
              <a:rPr lang="en-US" sz="3200" dirty="0" smtClean="0"/>
              <a:t> </a:t>
            </a:r>
            <a:r>
              <a:rPr lang="en-US" sz="3200" dirty="0" err="1" smtClean="0"/>
              <a:t>আছে</a:t>
            </a:r>
            <a:r>
              <a:rPr lang="en-US" sz="3200" dirty="0" smtClean="0"/>
              <a:t> ?</a:t>
            </a:r>
            <a:endParaRPr lang="en-US" sz="3200" dirty="0"/>
          </a:p>
        </p:txBody>
      </p:sp>
      <p:sp>
        <p:nvSpPr>
          <p:cNvPr id="7" name="TextBox 6"/>
          <p:cNvSpPr txBox="1"/>
          <p:nvPr/>
        </p:nvSpPr>
        <p:spPr>
          <a:xfrm>
            <a:off x="3536967" y="4767999"/>
            <a:ext cx="7462346" cy="584775"/>
          </a:xfrm>
          <a:prstGeom prst="rect">
            <a:avLst/>
          </a:prstGeom>
          <a:noFill/>
        </p:spPr>
        <p:txBody>
          <a:bodyPr wrap="square" rtlCol="0">
            <a:spAutoFit/>
          </a:bodyPr>
          <a:lstStyle/>
          <a:p>
            <a:r>
              <a:rPr lang="en-US" sz="3200" dirty="0" err="1" smtClean="0"/>
              <a:t>এগুলো</a:t>
            </a:r>
            <a:r>
              <a:rPr lang="en-US" sz="3200" dirty="0" smtClean="0"/>
              <a:t> </a:t>
            </a:r>
            <a:r>
              <a:rPr lang="en-US" sz="3200" dirty="0" err="1" smtClean="0"/>
              <a:t>কোথায়</a:t>
            </a:r>
            <a:r>
              <a:rPr lang="en-US" sz="3200" dirty="0" smtClean="0"/>
              <a:t> </a:t>
            </a:r>
            <a:r>
              <a:rPr lang="en-US" sz="3200" dirty="0" err="1" smtClean="0"/>
              <a:t>তৈরি</a:t>
            </a:r>
            <a:r>
              <a:rPr lang="en-US" sz="3200" dirty="0" smtClean="0"/>
              <a:t> </a:t>
            </a:r>
            <a:r>
              <a:rPr lang="en-US" sz="3200" dirty="0" err="1" smtClean="0"/>
              <a:t>হয়</a:t>
            </a:r>
            <a:r>
              <a:rPr lang="en-US" sz="3200" dirty="0" smtClean="0"/>
              <a:t> ?</a:t>
            </a:r>
            <a:endParaRPr lang="en-US" sz="3200" dirty="0"/>
          </a:p>
        </p:txBody>
      </p:sp>
      <p:sp>
        <p:nvSpPr>
          <p:cNvPr id="8" name="TextBox 7"/>
          <p:cNvSpPr txBox="1"/>
          <p:nvPr/>
        </p:nvSpPr>
        <p:spPr>
          <a:xfrm>
            <a:off x="3435816" y="4758170"/>
            <a:ext cx="7462346" cy="584775"/>
          </a:xfrm>
          <a:prstGeom prst="rect">
            <a:avLst/>
          </a:prstGeom>
          <a:noFill/>
        </p:spPr>
        <p:txBody>
          <a:bodyPr wrap="square" rtlCol="0">
            <a:spAutoFit/>
          </a:bodyPr>
          <a:lstStyle/>
          <a:p>
            <a:r>
              <a:rPr lang="en-US" sz="3200" dirty="0" err="1" smtClean="0"/>
              <a:t>ঘরে</a:t>
            </a:r>
            <a:r>
              <a:rPr lang="en-US" sz="3200" dirty="0" smtClean="0"/>
              <a:t> </a:t>
            </a:r>
            <a:r>
              <a:rPr lang="en-US" sz="3200" dirty="0" err="1" smtClean="0"/>
              <a:t>তৈরি</a:t>
            </a:r>
            <a:r>
              <a:rPr lang="en-US" sz="3200" dirty="0" smtClean="0"/>
              <a:t> </a:t>
            </a:r>
            <a:r>
              <a:rPr lang="en-US" sz="3200" dirty="0" err="1" smtClean="0"/>
              <a:t>জিনিসকে</a:t>
            </a:r>
            <a:r>
              <a:rPr lang="en-US" sz="3200" dirty="0" smtClean="0"/>
              <a:t> </a:t>
            </a:r>
            <a:r>
              <a:rPr lang="en-US" sz="3200" dirty="0" err="1" smtClean="0"/>
              <a:t>কি</a:t>
            </a:r>
            <a:r>
              <a:rPr lang="en-US" sz="3200" dirty="0" smtClean="0"/>
              <a:t> </a:t>
            </a:r>
            <a:r>
              <a:rPr lang="en-US" sz="3200" dirty="0" err="1" smtClean="0"/>
              <a:t>বলে</a:t>
            </a:r>
            <a:r>
              <a:rPr lang="en-US" sz="3200" dirty="0" smtClean="0"/>
              <a:t>?  </a:t>
            </a:r>
            <a:endParaRPr lang="en-US" sz="3200" dirty="0"/>
          </a:p>
        </p:txBody>
      </p:sp>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382" y="294615"/>
            <a:ext cx="6066046" cy="4008467"/>
          </a:xfrm>
          <a:prstGeom prst="rect">
            <a:avLst/>
          </a:prstGeom>
        </p:spPr>
      </p:pic>
      <p:pic>
        <p:nvPicPr>
          <p:cNvPr id="11" name="Picture 10"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428" y="293265"/>
            <a:ext cx="4618120" cy="4009817"/>
          </a:xfrm>
          <a:prstGeom prst="rect">
            <a:avLst/>
          </a:prstGeom>
        </p:spPr>
      </p:pic>
    </p:spTree>
    <p:extLst>
      <p:ext uri="{BB962C8B-B14F-4D97-AF65-F5344CB8AC3E}">
        <p14:creationId xmlns:p14="http://schemas.microsoft.com/office/powerpoint/2010/main" val="349116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xit" presetSubtype="21" fill="hold" grpId="1" nodeType="clickEffect">
                                  <p:stCondLst>
                                    <p:cond delay="0"/>
                                  </p:stCondLst>
                                  <p:childTnLst>
                                    <p:animEffect transition="out" filter="barn(inVertic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3" presetClass="exit" presetSubtype="32" fill="hold" grpId="1" nodeType="clickEffect">
                                  <p:stCondLst>
                                    <p:cond delay="0"/>
                                  </p:stCondLst>
                                  <p:childTnLst>
                                    <p:animEffect transition="out" filter="plus(out)">
                                      <p:cBhvr>
                                        <p:cTn id="21" dur="2000"/>
                                        <p:tgtEl>
                                          <p:spTgt spid="5"/>
                                        </p:tgtEl>
                                      </p:cBhvr>
                                    </p:animEffect>
                                    <p:set>
                                      <p:cBhvr>
                                        <p:cTn id="22" dur="1" fill="hold">
                                          <p:stCondLst>
                                            <p:cond delay="1999"/>
                                          </p:stCondLst>
                                        </p:cTn>
                                        <p:tgtEl>
                                          <p:spTgt spid="5"/>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3" presetClass="exit" presetSubtype="32" fill="hold" grpId="1" nodeType="clickEffect">
                                  <p:stCondLst>
                                    <p:cond delay="0"/>
                                  </p:stCondLst>
                                  <p:childTnLst>
                                    <p:animEffect transition="out" filter="plus(out)">
                                      <p:cBhvr>
                                        <p:cTn id="31" dur="2000"/>
                                        <p:tgtEl>
                                          <p:spTgt spid="6"/>
                                        </p:tgtEl>
                                      </p:cBhvr>
                                    </p:animEffect>
                                    <p:set>
                                      <p:cBhvr>
                                        <p:cTn id="32" dur="1" fill="hold">
                                          <p:stCondLst>
                                            <p:cond delay="1999"/>
                                          </p:stCondLst>
                                        </p:cTn>
                                        <p:tgtEl>
                                          <p:spTgt spid="6"/>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3" presetClass="exit" presetSubtype="32" fill="hold" grpId="1" nodeType="clickEffect">
                                  <p:stCondLst>
                                    <p:cond delay="0"/>
                                  </p:stCondLst>
                                  <p:childTnLst>
                                    <p:animEffect transition="out" filter="plus(out)">
                                      <p:cBhvr>
                                        <p:cTn id="41" dur="2000"/>
                                        <p:tgtEl>
                                          <p:spTgt spid="7"/>
                                        </p:tgtEl>
                                      </p:cBhvr>
                                    </p:animEffect>
                                    <p:set>
                                      <p:cBhvr>
                                        <p:cTn id="42" dur="1" fill="hold">
                                          <p:stCondLst>
                                            <p:cond delay="1999"/>
                                          </p:stCondLst>
                                        </p:cTn>
                                        <p:tgtEl>
                                          <p:spTgt spid="7"/>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circle(in)">
                                      <p:cBhvr>
                                        <p:cTn id="47" dur="2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13" presetClass="exit" presetSubtype="32" fill="hold" grpId="1" nodeType="clickEffect">
                                  <p:stCondLst>
                                    <p:cond delay="0"/>
                                  </p:stCondLst>
                                  <p:childTnLst>
                                    <p:animEffect transition="out" filter="plus(out)">
                                      <p:cBhvr>
                                        <p:cTn id="51" dur="2000"/>
                                        <p:tgtEl>
                                          <p:spTgt spid="8"/>
                                        </p:tgtEl>
                                      </p:cBhvr>
                                    </p:animEffect>
                                    <p:set>
                                      <p:cBhvr>
                                        <p:cTn id="52"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P spid="7" grpId="1"/>
      <p:bldP spid="8" grpId="0"/>
      <p:bldP spid="8"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3" name="Rectangle 2"/>
          <p:cNvSpPr/>
          <p:nvPr/>
        </p:nvSpPr>
        <p:spPr>
          <a:xfrm>
            <a:off x="110837" y="0"/>
            <a:ext cx="11970328" cy="6691745"/>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21673" y="138545"/>
            <a:ext cx="11720945" cy="642851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p:nvPr/>
        </p:nvGrpSpPr>
        <p:grpSpPr>
          <a:xfrm>
            <a:off x="1491675" y="459871"/>
            <a:ext cx="8553842" cy="5620571"/>
            <a:chOff x="1299411" y="138545"/>
            <a:chExt cx="8553842" cy="5620571"/>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9411" y="138545"/>
              <a:ext cx="8553842" cy="5620571"/>
            </a:xfrm>
            <a:prstGeom prst="rect">
              <a:avLst/>
            </a:prstGeom>
          </p:spPr>
        </p:pic>
        <p:grpSp>
          <p:nvGrpSpPr>
            <p:cNvPr id="11" name="Group 10"/>
            <p:cNvGrpSpPr/>
            <p:nvPr/>
          </p:nvGrpSpPr>
          <p:grpSpPr>
            <a:xfrm>
              <a:off x="2345314" y="792448"/>
              <a:ext cx="5322812" cy="4046838"/>
              <a:chOff x="2345314" y="792448"/>
              <a:chExt cx="5322812" cy="4046838"/>
            </a:xfrm>
          </p:grpSpPr>
          <p:sp>
            <p:nvSpPr>
              <p:cNvPr id="12" name="Rectangle 11"/>
              <p:cNvSpPr/>
              <p:nvPr/>
            </p:nvSpPr>
            <p:spPr>
              <a:xfrm>
                <a:off x="2345314" y="792448"/>
                <a:ext cx="4873633" cy="29660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
            <p:nvSpPr>
              <p:cNvPr id="13" name="Rectangle 12"/>
              <p:cNvSpPr/>
              <p:nvPr/>
            </p:nvSpPr>
            <p:spPr>
              <a:xfrm>
                <a:off x="7218947" y="882316"/>
                <a:ext cx="449179" cy="9946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sp>
            <p:nvSpPr>
              <p:cNvPr id="14" name="Rectangle 13"/>
              <p:cNvSpPr/>
              <p:nvPr/>
            </p:nvSpPr>
            <p:spPr>
              <a:xfrm>
                <a:off x="3307770" y="4299284"/>
                <a:ext cx="3413872" cy="54000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smtClean="0">
                  <a:latin typeface="NikoshBAN" panose="02000000000000000000" pitchFamily="2" charset="0"/>
                  <a:cs typeface="NikoshBAN" panose="02000000000000000000" pitchFamily="2" charset="0"/>
                </a:endParaRPr>
              </a:p>
            </p:txBody>
          </p:sp>
        </p:grpSp>
      </p:grpSp>
      <p:sp>
        <p:nvSpPr>
          <p:cNvPr id="15" name="TextBox 14"/>
          <p:cNvSpPr txBox="1"/>
          <p:nvPr/>
        </p:nvSpPr>
        <p:spPr>
          <a:xfrm>
            <a:off x="3041079" y="2306273"/>
            <a:ext cx="4447497" cy="1569660"/>
          </a:xfrm>
          <a:prstGeom prst="rect">
            <a:avLst/>
          </a:prstGeom>
          <a:noFill/>
        </p:spPr>
        <p:txBody>
          <a:bodyPr wrap="square" rtlCol="0">
            <a:spAutoFit/>
          </a:bodyPr>
          <a:lstStyle/>
          <a:p>
            <a:r>
              <a:rPr lang="en-US" sz="9600" b="1" dirty="0" err="1" smtClean="0">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কুটির</a:t>
            </a:r>
            <a:r>
              <a:rPr lang="en-US" sz="9600" b="1" dirty="0" smtClean="0">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 </a:t>
            </a:r>
            <a:r>
              <a:rPr lang="en-US" sz="9600" b="1" dirty="0" err="1">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শিল্প</a:t>
            </a:r>
            <a:r>
              <a:rPr lang="en-US" sz="9600" b="1" dirty="0">
                <a:ln w="0"/>
                <a:solidFill>
                  <a:srgbClr val="FF0000"/>
                </a:solidFill>
                <a:effectLst>
                  <a:outerShdw blurRad="38100" dist="19050" dir="2700000" algn="tl" rotWithShape="0">
                    <a:schemeClr val="dk1">
                      <a:alpha val="40000"/>
                    </a:schemeClr>
                  </a:outerShdw>
                </a:effectLst>
                <a:latin typeface="RinkiyMJ" pitchFamily="2" charset="0"/>
                <a:cs typeface="NikoshBAN" pitchFamily="2" charset="0"/>
              </a:rPr>
              <a:t> </a:t>
            </a:r>
          </a:p>
        </p:txBody>
      </p:sp>
      <p:sp>
        <p:nvSpPr>
          <p:cNvPr id="16" name="TextBox 15"/>
          <p:cNvSpPr txBox="1"/>
          <p:nvPr/>
        </p:nvSpPr>
        <p:spPr>
          <a:xfrm>
            <a:off x="2520317" y="1267589"/>
            <a:ext cx="5936735" cy="646331"/>
          </a:xfrm>
          <a:prstGeom prst="rect">
            <a:avLst/>
          </a:prstGeom>
          <a:noFill/>
        </p:spPr>
        <p:txBody>
          <a:bodyPr wrap="square" rtlCol="0">
            <a:spAutoFit/>
          </a:bodyPr>
          <a:lstStyle/>
          <a:p>
            <a:r>
              <a:rPr lang="en-US" sz="3600" b="1" dirty="0" err="1" smtClean="0">
                <a:latin typeface="NikoshBAN"/>
              </a:rPr>
              <a:t>আজকে</a:t>
            </a:r>
            <a:r>
              <a:rPr lang="en-US" sz="3600" b="1" dirty="0" smtClean="0">
                <a:latin typeface="NikoshBAN"/>
              </a:rPr>
              <a:t> </a:t>
            </a:r>
            <a:r>
              <a:rPr lang="en-US" sz="3600" b="1" dirty="0" err="1" smtClean="0">
                <a:latin typeface="NikoshBAN"/>
              </a:rPr>
              <a:t>আমরা</a:t>
            </a:r>
            <a:r>
              <a:rPr lang="en-US" sz="3600" b="1" dirty="0" smtClean="0">
                <a:latin typeface="NikoshBAN"/>
              </a:rPr>
              <a:t> </a:t>
            </a:r>
            <a:r>
              <a:rPr lang="en-US" sz="3600" b="1" dirty="0" err="1" smtClean="0">
                <a:latin typeface="NikoshBAN"/>
              </a:rPr>
              <a:t>পড়বো</a:t>
            </a:r>
            <a:r>
              <a:rPr lang="en-US" sz="3600" b="1" dirty="0" smtClean="0">
                <a:latin typeface="NikoshBAN"/>
              </a:rPr>
              <a:t> </a:t>
            </a:r>
            <a:endParaRPr lang="en-US" sz="3600" b="1" dirty="0">
              <a:latin typeface="NikoshBAN"/>
            </a:endParaRPr>
          </a:p>
        </p:txBody>
      </p:sp>
    </p:spTree>
    <p:extLst>
      <p:ext uri="{BB962C8B-B14F-4D97-AF65-F5344CB8AC3E}">
        <p14:creationId xmlns:p14="http://schemas.microsoft.com/office/powerpoint/2010/main" val="1407535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5"/>
                                        </p:tgtEl>
                                        <p:attrNameLst>
                                          <p:attrName>style.visibility</p:attrName>
                                        </p:attrNameLst>
                                      </p:cBhvr>
                                      <p:to>
                                        <p:strVal val="visible"/>
                                      </p:to>
                                    </p:set>
                                    <p:anim calcmode="lin" valueType="num">
                                      <p:cBhvr>
                                        <p:cTn id="16" dur="500" fill="hold"/>
                                        <p:tgtEl>
                                          <p:spTgt spid="1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5"/>
                                        </p:tgtEl>
                                        <p:attrNameLst>
                                          <p:attrName>ppt_y</p:attrName>
                                        </p:attrNameLst>
                                      </p:cBhvr>
                                      <p:tavLst>
                                        <p:tav tm="0">
                                          <p:val>
                                            <p:strVal val="#ppt_y"/>
                                          </p:val>
                                        </p:tav>
                                        <p:tav tm="100000">
                                          <p:val>
                                            <p:strVal val="#ppt_y"/>
                                          </p:val>
                                        </p:tav>
                                      </p:tavLst>
                                    </p:anim>
                                    <p:anim calcmode="lin" valueType="num">
                                      <p:cBhvr>
                                        <p:cTn id="18" dur="500" fill="hold"/>
                                        <p:tgtEl>
                                          <p:spTgt spid="1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6"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4" name="TextBox 3"/>
          <p:cNvSpPr txBox="1"/>
          <p:nvPr/>
        </p:nvSpPr>
        <p:spPr>
          <a:xfrm>
            <a:off x="695915" y="4800600"/>
            <a:ext cx="10749325" cy="1384995"/>
          </a:xfrm>
          <a:prstGeom prst="rect">
            <a:avLst/>
          </a:prstGeom>
          <a:noFill/>
        </p:spPr>
        <p:txBody>
          <a:bodyPr wrap="square" rtlCol="0">
            <a:spAutoFit/>
          </a:bodyPr>
          <a:lstStyle/>
          <a:p>
            <a:r>
              <a:rPr lang="as-IN" sz="2800" dirty="0"/>
              <a:t>তোমরা তো বেতের ঝুড়ি, মাটির হাঁড়ি, পাটের শিকা দেখেছ। একসময় বাংলাদেশের গ্রামের কুটিরে এসব জিনিস হাতে বানানো হতো। তারপর সেগুলো বিক্রি করা হতো বাজারে বা মেলায় নিয়ে</a:t>
            </a:r>
            <a:r>
              <a:rPr lang="as-IN" sz="2800" dirty="0" smtClean="0"/>
              <a:t>।</a:t>
            </a:r>
            <a:endParaRPr lang="en-US" sz="2800" dirty="0">
              <a:latin typeface="NikoshBAN" panose="02000000000000000000"/>
            </a:endParaRPr>
          </a:p>
        </p:txBody>
      </p:sp>
      <p:sp>
        <p:nvSpPr>
          <p:cNvPr id="5" name="AutoShape 2" descr="articl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articl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3357" y="231767"/>
            <a:ext cx="6782584" cy="4496602"/>
          </a:xfrm>
          <a:prstGeom prst="rect">
            <a:avLst/>
          </a:prstGeom>
        </p:spPr>
      </p:pic>
    </p:spTree>
    <p:extLst>
      <p:ext uri="{BB962C8B-B14F-4D97-AF65-F5344CB8AC3E}">
        <p14:creationId xmlns:p14="http://schemas.microsoft.com/office/powerpoint/2010/main" val="27730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6" name="TextBox 5"/>
          <p:cNvSpPr txBox="1"/>
          <p:nvPr/>
        </p:nvSpPr>
        <p:spPr>
          <a:xfrm>
            <a:off x="424915" y="303114"/>
            <a:ext cx="11767085" cy="6001643"/>
          </a:xfrm>
          <a:prstGeom prst="rect">
            <a:avLst/>
          </a:prstGeom>
          <a:noFill/>
        </p:spPr>
        <p:txBody>
          <a:bodyPr wrap="square" rtlCol="0">
            <a:spAutoFit/>
          </a:bodyPr>
          <a:lstStyle/>
          <a:p>
            <a:r>
              <a:rPr lang="as-IN" sz="3200" dirty="0"/>
              <a:t>কুটিরে তৈরি হতো বলে এসব জিনিসকে বলা হয় কুটির পণ্য। কুটির পণ্যের মধ্যে আরো আছে জামদানি শাড়ি, তাঁতের শাড়ি, শীতলপাটি, শতরঞ্জি, নকশিকাঁথা, হাতপাখা, গয়না। এসব পণ্যকে শিল্পের মর্যাদা দিয়ে বলা হয় কুটির শিল্প।</a:t>
            </a:r>
          </a:p>
          <a:p>
            <a:r>
              <a:rPr lang="as-IN" sz="3200" dirty="0" smtClean="0"/>
              <a:t/>
            </a:r>
            <a:br>
              <a:rPr lang="as-IN" sz="3200" dirty="0" smtClean="0"/>
            </a:br>
            <a:r>
              <a:rPr lang="as-IN" sz="3200" dirty="0" smtClean="0"/>
              <a:t>ইবনে বতুতা চৌদ্দ শতকে বাংলাদেশে ভ্রমণ করতে এসেছিলেন। তাঁর বিবরণে বাংলার সমৃদ্ধ কুটির শিল্পের কথা আছে। এখন কুটির পণ্য শুধু কুটিরে তৈরি হয় না। কারখানাতেও এসব জিনিস তৈরি করা হয়। এ দেশের কুটির শিল্পের কোনো কোনো পণ্য পৃথিবীতে বিখ্যাত হয়েছিল। যেমন- মসলিন কাপড়। সূক্ষ্ম সুতা দিয়ে বানানো হতো মসলিন। মোগল বাদশাহ-বেগমরা মসলিন কাপড় ব্যবহার করতেন। মসলিন কিনে নিয়ে যেতেন আরব ও ইউরোপের বণিকেরা।</a:t>
            </a:r>
            <a:endParaRPr lang="as-IN" sz="3200" dirty="0"/>
          </a:p>
        </p:txBody>
      </p:sp>
    </p:spTree>
    <p:extLst>
      <p:ext uri="{BB962C8B-B14F-4D97-AF65-F5344CB8AC3E}">
        <p14:creationId xmlns:p14="http://schemas.microsoft.com/office/powerpoint/2010/main" val="2777311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7554"/>
          </a:xfrm>
          <a:prstGeom prst="rect">
            <a:avLst/>
          </a:prstGeom>
        </p:spPr>
      </p:pic>
      <p:sp>
        <p:nvSpPr>
          <p:cNvPr id="4" name="TextBox 3"/>
          <p:cNvSpPr txBox="1"/>
          <p:nvPr/>
        </p:nvSpPr>
        <p:spPr>
          <a:xfrm>
            <a:off x="4052381" y="509081"/>
            <a:ext cx="4495800" cy="1015663"/>
          </a:xfrm>
          <a:prstGeom prst="rect">
            <a:avLst/>
          </a:prstGeom>
          <a:noFill/>
        </p:spPr>
        <p:txBody>
          <a:bodyPr wrap="square" rtlCol="0">
            <a:spAutoFit/>
          </a:bodyPr>
          <a:lstStyle/>
          <a:p>
            <a:r>
              <a:rPr lang="en-US" sz="6000" dirty="0" err="1" smtClean="0"/>
              <a:t>আদর্শ</a:t>
            </a:r>
            <a:r>
              <a:rPr lang="en-US" sz="6000" dirty="0" smtClean="0"/>
              <a:t> </a:t>
            </a:r>
            <a:r>
              <a:rPr lang="en-US" sz="6000" dirty="0" err="1" smtClean="0"/>
              <a:t>পাঠ</a:t>
            </a:r>
            <a:r>
              <a:rPr lang="en-US" sz="6000" dirty="0" smtClean="0"/>
              <a:t> </a:t>
            </a:r>
            <a:endParaRPr lang="en-US" sz="60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3106" y="1336608"/>
            <a:ext cx="8116110" cy="4787900"/>
          </a:xfrm>
          <a:prstGeom prst="rect">
            <a:avLst/>
          </a:prstGeom>
        </p:spPr>
      </p:pic>
    </p:spTree>
    <p:extLst>
      <p:ext uri="{BB962C8B-B14F-4D97-AF65-F5344CB8AC3E}">
        <p14:creationId xmlns:p14="http://schemas.microsoft.com/office/powerpoint/2010/main" val="300886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244</Words>
  <Application>Microsoft Office PowerPoint</Application>
  <PresentationFormat>Widescreen</PresentationFormat>
  <Paragraphs>62</Paragraphs>
  <Slides>16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Calibri Light</vt:lpstr>
      <vt:lpstr>NikoshBAN</vt:lpstr>
      <vt:lpstr>RinkiyMJ</vt:lpstr>
      <vt:lpstr>Times New Roman</vt:lpstr>
      <vt:lpstr>Vrinda</vt:lpstr>
      <vt:lpstr>Wide Latin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37</cp:revision>
  <dcterms:created xsi:type="dcterms:W3CDTF">2024-07-24T13:13:45Z</dcterms:created>
  <dcterms:modified xsi:type="dcterms:W3CDTF">2026-06-25T14:22:06Z</dcterms:modified>
</cp:coreProperties>
</file>