
<file path=[Content_Types].xml><?xml version="1.0" encoding="utf-8"?>
<Types xmlns="http://schemas.openxmlformats.org/package/2006/content-types">
  <Default Extension="tmp" ContentType="image/png"/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8" r:id="rId5"/>
    <p:sldId id="267" r:id="rId6"/>
    <p:sldId id="269" r:id="rId7"/>
    <p:sldId id="273" r:id="rId8"/>
    <p:sldId id="270" r:id="rId9"/>
    <p:sldId id="271" r:id="rId10"/>
    <p:sldId id="274" r:id="rId11"/>
    <p:sldId id="276" r:id="rId12"/>
    <p:sldId id="277" r:id="rId13"/>
    <p:sldId id="278" r:id="rId14"/>
    <p:sldId id="279" r:id="rId15"/>
    <p:sldId id="280" r:id="rId16"/>
    <p:sldId id="281" r:id="rId17"/>
    <p:sldId id="2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1C1F-85D2-4700-B3A4-27187FD5543B}" type="datetimeFigureOut">
              <a:rPr lang="en-US" smtClean="0"/>
              <a:t>7/13/2026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F003-D24E-4518-9661-58CA3B644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4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1C1F-85D2-4700-B3A4-27187FD5543B}" type="datetimeFigureOut">
              <a:rPr lang="en-US" smtClean="0"/>
              <a:t>7/13/2026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F003-D24E-4518-9661-58CA3B644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5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1C1F-85D2-4700-B3A4-27187FD5543B}" type="datetimeFigureOut">
              <a:rPr lang="en-US" smtClean="0"/>
              <a:t>7/13/2026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F003-D24E-4518-9661-58CA3B644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4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1C1F-85D2-4700-B3A4-27187FD5543B}" type="datetimeFigureOut">
              <a:rPr lang="en-US" smtClean="0"/>
              <a:t>7/13/2026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F003-D24E-4518-9661-58CA3B644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84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1C1F-85D2-4700-B3A4-27187FD5543B}" type="datetimeFigureOut">
              <a:rPr lang="en-US" smtClean="0"/>
              <a:t>7/13/2026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F003-D24E-4518-9661-58CA3B644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1C1F-85D2-4700-B3A4-27187FD5543B}" type="datetimeFigureOut">
              <a:rPr lang="en-US" smtClean="0"/>
              <a:t>7/13/2026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F003-D24E-4518-9661-58CA3B644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72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1C1F-85D2-4700-B3A4-27187FD5543B}" type="datetimeFigureOut">
              <a:rPr lang="en-US" smtClean="0"/>
              <a:t>7/13/2026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F003-D24E-4518-9661-58CA3B644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6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1C1F-85D2-4700-B3A4-27187FD5543B}" type="datetimeFigureOut">
              <a:rPr lang="en-US" smtClean="0"/>
              <a:t>7/13/2026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F003-D24E-4518-9661-58CA3B644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0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1C1F-85D2-4700-B3A4-27187FD5543B}" type="datetimeFigureOut">
              <a:rPr lang="en-US" smtClean="0"/>
              <a:t>7/13/2026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F003-D24E-4518-9661-58CA3B644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57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1C1F-85D2-4700-B3A4-27187FD5543B}" type="datetimeFigureOut">
              <a:rPr lang="en-US" smtClean="0"/>
              <a:t>7/13/2026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F003-D24E-4518-9661-58CA3B644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71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1C1F-85D2-4700-B3A4-27187FD5543B}" type="datetimeFigureOut">
              <a:rPr lang="en-US" smtClean="0"/>
              <a:t>7/13/2026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F003-D24E-4518-9661-58CA3B644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4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B1C1F-85D2-4700-B3A4-27187FD5543B}" type="datetimeFigureOut">
              <a:rPr lang="en-US" smtClean="0"/>
              <a:t>7/13/2026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7F003-D24E-4518-9661-58CA3B644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6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fif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7" Type="http://schemas.openxmlformats.org/officeDocument/2006/relationships/image" Target="../media/image12.png"/><Relationship Id="rId2" Type="http://schemas.openxmlformats.org/officeDocument/2006/relationships/image" Target="../media/image1.tmp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41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45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8" Type="http://schemas.openxmlformats.org/officeDocument/2006/relationships/image" Target="../media/image13.png"/><Relationship Id="rId3" Type="http://schemas.openxmlformats.org/officeDocument/2006/relationships/image" Target="../media/image8.tmp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97"/>
            <a:ext cx="12192000" cy="6841203"/>
          </a:xfrm>
          <a:prstGeom prst="rect">
            <a:avLst/>
          </a:prstGeom>
        </p:spPr>
      </p:pic>
      <p:sp>
        <p:nvSpPr>
          <p:cNvPr id="3" name="Round Diagonal Corner Rectangle 2"/>
          <p:cNvSpPr/>
          <p:nvPr/>
        </p:nvSpPr>
        <p:spPr>
          <a:xfrm>
            <a:off x="3810001" y="914401"/>
            <a:ext cx="3214254" cy="81741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সবাইকে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 rot="10800000" flipH="1" flipV="1">
            <a:off x="3537065" y="2566206"/>
            <a:ext cx="34871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</a:rPr>
              <a:t>স্বাগতম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7" y="480926"/>
            <a:ext cx="11018594" cy="5892165"/>
          </a:xfrm>
          <a:prstGeom prst="round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05200" y="1544559"/>
            <a:ext cx="3131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সবাইকে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 rot="10800000" flipH="1" flipV="1">
            <a:off x="3149138" y="2350532"/>
            <a:ext cx="34871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latin typeface="Wide Latin" panose="020A0A07050505020404" pitchFamily="18" charset="0"/>
              </a:rPr>
              <a:t>স্বাগতম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4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97"/>
            <a:ext cx="12192000" cy="68412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9615" y="518193"/>
            <a:ext cx="4444408" cy="707886"/>
          </a:xfrm>
          <a:prstGeom prst="rect">
            <a:avLst/>
          </a:prstGeom>
          <a:solidFill>
            <a:srgbClr val="FFCCCC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আদর্শ পাঠ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13" y="4931114"/>
            <a:ext cx="8639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as-IN" sz="36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পাঠের নির্ধারিত অংশটুকু পরে শোনাবো তোমরা সবাই মনোযোগ সহকারে শুনবে</a:t>
            </a:r>
            <a:r>
              <a:rPr lang="en-US" sz="36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বই</a:t>
            </a:r>
            <a:r>
              <a:rPr lang="en-US" sz="36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আঙ্গুল রেখে মিলাবে।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810" y="1463584"/>
            <a:ext cx="7048017" cy="29693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2619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97"/>
            <a:ext cx="12192000" cy="68412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7316" y="751209"/>
            <a:ext cx="7205381" cy="707886"/>
          </a:xfrm>
          <a:prstGeom prst="rect">
            <a:avLst/>
          </a:prstGeom>
          <a:solidFill>
            <a:schemeClr val="bg2"/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smtClean="0">
                <a:ln w="12700">
                  <a:solidFill>
                    <a:schemeClr val="accent5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 শব্দগুলো</a:t>
            </a:r>
            <a:r>
              <a:rPr lang="en-US" sz="4000" b="1" smtClean="0">
                <a:ln w="12700">
                  <a:solidFill>
                    <a:schemeClr val="accent5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অর্থ জেনে নেই</a:t>
            </a:r>
            <a:r>
              <a:rPr lang="bn-BD" sz="4000" b="1" smtClean="0">
                <a:ln w="12700">
                  <a:solidFill>
                    <a:schemeClr val="accent5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ln w="12700">
                <a:solidFill>
                  <a:schemeClr val="accent5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1716" y="5291877"/>
            <a:ext cx="1978504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খ্যতনামা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1716" y="2792157"/>
            <a:ext cx="1978504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অবরুদ্ধ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1716" y="1685815"/>
            <a:ext cx="197850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অবধারিত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85887" y="5292278"/>
            <a:ext cx="1512030" cy="707886"/>
          </a:xfrm>
          <a:prstGeom prst="rect">
            <a:avLst/>
          </a:prstGeom>
          <a:solidFill>
            <a:srgbClr val="FFCC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85887" y="2918537"/>
            <a:ext cx="1231342" cy="707886"/>
          </a:xfrm>
          <a:prstGeom prst="rect">
            <a:avLst/>
          </a:prstGeom>
          <a:solidFill>
            <a:srgbClr val="FFCC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বন্দি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85887" y="1685815"/>
            <a:ext cx="2146742" cy="707886"/>
          </a:xfrm>
          <a:prstGeom prst="rect">
            <a:avLst/>
          </a:prstGeom>
          <a:solidFill>
            <a:srgbClr val="FFCC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ঘটবেই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796DA40-69E1-4CF2-B9AA-1C3FF4AC062A}"/>
              </a:ext>
            </a:extLst>
          </p:cNvPr>
          <p:cNvSpPr txBox="1"/>
          <p:nvPr/>
        </p:nvSpPr>
        <p:spPr>
          <a:xfrm>
            <a:off x="2161716" y="4042017"/>
            <a:ext cx="197850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অতিক্ষুদ্র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85887" y="4059155"/>
            <a:ext cx="2181731" cy="707886"/>
          </a:xfrm>
          <a:prstGeom prst="rect">
            <a:avLst/>
          </a:prstGeom>
          <a:solidFill>
            <a:srgbClr val="FFCC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r>
              <a:rPr lang="en-US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খুব ছোট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671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12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1535" y="987257"/>
            <a:ext cx="10354614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smtClean="0">
                <a:latin typeface="NikoshBAN" panose="02000000000000000000" pitchFamily="2" charset="0"/>
                <a:cs typeface="NikoshBAN" pitchFamily="2" charset="0"/>
              </a:rPr>
              <a:t>     </a:t>
            </a:r>
            <a:r>
              <a:rPr lang="en-US" sz="4000" b="1" dirty="0" err="1" smtClean="0">
                <a:latin typeface="NikoshBAN" panose="02000000000000000000" pitchFamily="2" charset="0"/>
                <a:cs typeface="NikoshBAN" pitchFamily="2" charset="0"/>
              </a:rPr>
              <a:t>যুক্তবর্ণগুলো</a:t>
            </a:r>
            <a:r>
              <a:rPr lang="en-US" sz="40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itchFamily="2" charset="0"/>
              </a:rPr>
              <a:t>দেখি</a:t>
            </a:r>
            <a:r>
              <a:rPr lang="en-US" sz="4000" b="1" dirty="0" smtClean="0">
                <a:latin typeface="NikoshBAN" panose="02000000000000000000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itchFamily="2" charset="0"/>
              </a:rPr>
              <a:t>যুক্তবর্ণ</a:t>
            </a:r>
            <a:r>
              <a:rPr lang="en-US" sz="40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itchFamily="2" charset="0"/>
              </a:rPr>
              <a:t>দিয়ে</a:t>
            </a:r>
            <a:r>
              <a:rPr lang="en-US" sz="40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itchFamily="2" charset="0"/>
              </a:rPr>
              <a:t>গঠিত</a:t>
            </a:r>
            <a:r>
              <a:rPr lang="en-US" sz="40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itchFamily="2" charset="0"/>
              </a:rPr>
              <a:t>শব্দগুলো</a:t>
            </a:r>
            <a:r>
              <a:rPr lang="en-US" sz="40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itchFamily="2" charset="0"/>
              </a:rPr>
              <a:t>পড়ি</a:t>
            </a:r>
            <a:r>
              <a:rPr lang="en-US" sz="4000" b="1" dirty="0" smtClean="0">
                <a:latin typeface="NikoshBAN" panose="02000000000000000000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itchFamily="2" charset="0"/>
              </a:rPr>
              <a:t>লিখি</a:t>
            </a:r>
            <a:r>
              <a:rPr lang="en-US" sz="4000" b="1" dirty="0" smtClean="0">
                <a:latin typeface="NikoshBAN" panose="02000000000000000000" pitchFamily="2" charset="0"/>
                <a:cs typeface="NikoshBAN" pitchFamily="2" charset="0"/>
              </a:rPr>
              <a:t>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1535" y="2520430"/>
            <a:ext cx="2021986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 smtClean="0">
                <a:latin typeface="NikoshBAN" panose="02000000000000000000" pitchFamily="2" charset="0"/>
                <a:cs typeface="NikoshBAN" pitchFamily="2" charset="0"/>
              </a:rPr>
              <a:t>যুদ্ধ</a:t>
            </a:r>
            <a:r>
              <a:rPr lang="en-US" sz="40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1536" y="3602255"/>
            <a:ext cx="2021986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 smtClean="0">
                <a:latin typeface="NikoshBAN" panose="02000000000000000000" pitchFamily="2" charset="0"/>
                <a:cs typeface="NikoshBAN" pitchFamily="2" charset="0"/>
              </a:rPr>
              <a:t>ঘুমন্ত</a:t>
            </a:r>
            <a:r>
              <a:rPr lang="en-US" sz="40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213975" y="2642406"/>
            <a:ext cx="1455312" cy="541654"/>
          </a:xfrm>
          <a:prstGeom prst="rightArrow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278370" y="3707613"/>
            <a:ext cx="1481070" cy="558723"/>
          </a:xfrm>
          <a:prstGeom prst="rightArrow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236512" y="4933573"/>
            <a:ext cx="1455312" cy="502276"/>
          </a:xfrm>
          <a:prstGeom prst="rightArrow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9742" y="2519222"/>
            <a:ext cx="9144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5056" y="2519222"/>
            <a:ext cx="914400" cy="707886"/>
          </a:xfrm>
          <a:prstGeom prst="rect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82943" y="2492256"/>
            <a:ext cx="914400" cy="707886"/>
          </a:xfrm>
          <a:prstGeom prst="rect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9742" y="3633031"/>
            <a:ext cx="9144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7935" y="3602255"/>
            <a:ext cx="914400" cy="707886"/>
          </a:xfrm>
          <a:prstGeom prst="rect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2943" y="3602255"/>
            <a:ext cx="914400" cy="707886"/>
          </a:xfrm>
          <a:prstGeom prst="rect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78382" y="4838627"/>
            <a:ext cx="9144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7934" y="4827401"/>
            <a:ext cx="914400" cy="707886"/>
          </a:xfrm>
          <a:prstGeom prst="rect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82943" y="4799991"/>
            <a:ext cx="914400" cy="707886"/>
          </a:xfrm>
          <a:prstGeom prst="rect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8796" y="4785169"/>
            <a:ext cx="2021986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 smtClean="0">
                <a:latin typeface="NikoshBAN" panose="02000000000000000000" pitchFamily="2" charset="0"/>
                <a:cs typeface="NikoshBAN" pitchFamily="2" charset="0"/>
              </a:rPr>
              <a:t>স্মরণ</a:t>
            </a:r>
            <a:r>
              <a:rPr lang="en-US" sz="40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08709" y="2476174"/>
            <a:ext cx="1380744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itchFamily="2" charset="0"/>
              </a:rPr>
              <a:t>বদ্ধ</a:t>
            </a:r>
            <a:endParaRPr lang="en-US" sz="4000" b="1" dirty="0"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08709" y="3558450"/>
            <a:ext cx="1378039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itchFamily="2" charset="0"/>
              </a:rPr>
              <a:t>শান্ত</a:t>
            </a:r>
            <a:endParaRPr lang="en-US" sz="4000" b="1" dirty="0"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08708" y="4773595"/>
            <a:ext cx="1572255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স্মরণিকা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05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18" y="16797"/>
            <a:ext cx="12192000" cy="68412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99973" y="2037513"/>
            <a:ext cx="5219534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নির্বিচারে</a:t>
            </a:r>
            <a:r>
              <a:rPr lang="en-US" sz="4000" dirty="0" smtClean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 smtClean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 smtClean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4000" dirty="0" smtClean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লেখ।</a:t>
            </a:r>
            <a:endParaRPr lang="en-US" sz="4000" dirty="0">
              <a:ln w="1905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9973" y="4162527"/>
            <a:ext cx="7253131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আত্মদানকারী</a:t>
            </a:r>
            <a:r>
              <a:rPr lang="en-US" sz="4000" dirty="0" smtClean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4000" dirty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লেখ</a:t>
            </a:r>
            <a:r>
              <a:rPr lang="bn-BD" sz="4000" dirty="0" smtClean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1905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6458" y="620385"/>
            <a:ext cx="2167374" cy="76944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1978" y="2037513"/>
            <a:ext cx="217653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1977" y="4162527"/>
            <a:ext cx="217653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81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97"/>
            <a:ext cx="12192000" cy="68412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7597" y="576491"/>
            <a:ext cx="2369711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9355" y="1284377"/>
            <a:ext cx="6035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উত্তরটিতে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    )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চিন্হ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384869" y="1304330"/>
            <a:ext cx="444878" cy="393871"/>
            <a:chOff x="2498501" y="2137893"/>
            <a:chExt cx="476519" cy="425003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498501" y="2318197"/>
              <a:ext cx="128789" cy="24469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627290" y="2137893"/>
              <a:ext cx="347730" cy="4121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332" y="1844071"/>
            <a:ext cx="7331075" cy="415813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384869" y="2355021"/>
            <a:ext cx="444878" cy="393871"/>
            <a:chOff x="2498501" y="2137893"/>
            <a:chExt cx="476519" cy="425003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498501" y="2318197"/>
              <a:ext cx="128789" cy="24469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627290" y="2137893"/>
              <a:ext cx="347730" cy="4121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3366916" y="4166640"/>
            <a:ext cx="444878" cy="393871"/>
            <a:chOff x="2498501" y="2137893"/>
            <a:chExt cx="476519" cy="42500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498501" y="2318197"/>
              <a:ext cx="128789" cy="24469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2627290" y="2137893"/>
              <a:ext cx="347730" cy="4121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356786" y="4993288"/>
            <a:ext cx="444878" cy="393871"/>
            <a:chOff x="2498501" y="2137893"/>
            <a:chExt cx="476519" cy="425003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2498501" y="2318197"/>
              <a:ext cx="128789" cy="24469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2627290" y="2137893"/>
              <a:ext cx="347730" cy="4121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113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497" y="0"/>
            <a:ext cx="12192000" cy="68412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7937" y="2314880"/>
            <a:ext cx="7548906" cy="769441"/>
          </a:xfrm>
          <a:prstGeom prst="rect">
            <a:avLst/>
          </a:prstGeom>
          <a:noFill/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txBody>
          <a:bodyPr wrap="square" rtlCol="0">
            <a:spAutoFit/>
          </a:bodyPr>
          <a:lstStyle/>
          <a:p>
            <a:pPr algn="ctr"/>
            <a:r>
              <a:rPr lang="bn-BD" sz="4400" b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4400" b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 ভেঙে লিখো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20020" y="3677444"/>
            <a:ext cx="833805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1132" y="3654643"/>
            <a:ext cx="842732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bn-BD" sz="4400" b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981" y="3661608"/>
            <a:ext cx="885117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3864" y="1106389"/>
            <a:ext cx="3271234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63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97"/>
            <a:ext cx="12192000" cy="6841203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2930661" y="2242165"/>
            <a:ext cx="5782615" cy="496921"/>
          </a:xfrm>
          <a:prstGeom prst="flowChartProcess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 </a:t>
            </a:r>
            <a:r>
              <a:rPr lang="bn-IN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দাও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0510" y="1140092"/>
            <a:ext cx="2142916" cy="923330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525" y="3186717"/>
            <a:ext cx="8674026" cy="146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5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97"/>
            <a:ext cx="12192000" cy="68412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30" y="1017939"/>
            <a:ext cx="10367319" cy="49411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2665" y="1452657"/>
            <a:ext cx="5857129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8800" dirty="0" err="1" smtClean="0">
                <a:ln w="0"/>
                <a:solidFill>
                  <a:srgbClr val="00CC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dirty="0" smtClean="0">
                <a:ln w="0"/>
                <a:solidFill>
                  <a:srgbClr val="00CC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n w="0"/>
                <a:solidFill>
                  <a:srgbClr val="00CC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ln w="0"/>
              <a:solidFill>
                <a:srgbClr val="00CC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73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97"/>
            <a:ext cx="12192000" cy="684120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4" y="0"/>
            <a:ext cx="12087660" cy="678484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255817" y="632587"/>
            <a:ext cx="4447309" cy="1076188"/>
          </a:xfrm>
          <a:prstGeom prst="ellipse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শিক্ষক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পরিচিতি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223" y="2142203"/>
            <a:ext cx="2558311" cy="3203310"/>
          </a:xfrm>
          <a:prstGeom prst="round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947685" y="1969953"/>
            <a:ext cx="2618849" cy="337556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Diagonal Corner Rectangle 6"/>
          <p:cNvSpPr/>
          <p:nvPr/>
        </p:nvSpPr>
        <p:spPr>
          <a:xfrm>
            <a:off x="5805054" y="2292308"/>
            <a:ext cx="5043055" cy="3036687"/>
          </a:xfrm>
          <a:prstGeom prst="round2Diag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81837" y="3982684"/>
            <a:ext cx="47936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বিদ্যালয়ের</a:t>
            </a:r>
            <a:r>
              <a:rPr lang="en-US" dirty="0" smtClean="0"/>
              <a:t> </a:t>
            </a:r>
            <a:r>
              <a:rPr lang="en-US" sz="2000" dirty="0" err="1" smtClean="0"/>
              <a:t>নামঃ</a:t>
            </a:r>
            <a:endParaRPr lang="en-US" sz="2000" dirty="0" smtClean="0"/>
          </a:p>
          <a:p>
            <a:pPr algn="ctr"/>
            <a:r>
              <a:rPr lang="en-US" dirty="0" smtClean="0"/>
              <a:t> </a:t>
            </a:r>
            <a:r>
              <a:rPr lang="en-US" dirty="0" err="1" smtClean="0"/>
              <a:t>আটক</a:t>
            </a:r>
            <a:r>
              <a:rPr lang="en-US" dirty="0" smtClean="0"/>
              <a:t> </a:t>
            </a:r>
            <a:r>
              <a:rPr lang="en-US" dirty="0" err="1" smtClean="0"/>
              <a:t>দামোদরকাঠী</a:t>
            </a:r>
            <a:r>
              <a:rPr lang="en-US" dirty="0" smtClean="0"/>
              <a:t> </a:t>
            </a:r>
            <a:r>
              <a:rPr lang="en-US" dirty="0" err="1" smtClean="0"/>
              <a:t>সঃ</a:t>
            </a:r>
            <a:r>
              <a:rPr lang="en-US" dirty="0" smtClean="0"/>
              <a:t> </a:t>
            </a:r>
            <a:r>
              <a:rPr lang="en-US" dirty="0" err="1" smtClean="0"/>
              <a:t>প্রাঃ</a:t>
            </a:r>
            <a:r>
              <a:rPr lang="en-US" dirty="0" smtClean="0"/>
              <a:t> </a:t>
            </a:r>
            <a:r>
              <a:rPr lang="en-US" dirty="0" err="1" smtClean="0"/>
              <a:t>বিদ্যালয়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3051871"/>
            <a:ext cx="4225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নামঃ</a:t>
            </a:r>
            <a:r>
              <a:rPr lang="en-US" sz="2800" dirty="0" smtClean="0"/>
              <a:t> </a:t>
            </a:r>
            <a:r>
              <a:rPr lang="en-US" sz="2800" dirty="0" err="1" smtClean="0"/>
              <a:t>শেখ</a:t>
            </a:r>
            <a:r>
              <a:rPr lang="en-US" sz="2800" dirty="0" smtClean="0"/>
              <a:t> </a:t>
            </a:r>
            <a:r>
              <a:rPr lang="en-US" sz="2800" dirty="0" err="1" smtClean="0"/>
              <a:t>খালিলুর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রাহমান</a:t>
            </a:r>
            <a:endParaRPr lang="en-US" sz="28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613813" y="3597156"/>
            <a:ext cx="3329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পদবীঃ</a:t>
            </a:r>
            <a:r>
              <a:rPr lang="en-US" sz="2400" dirty="0" smtClean="0"/>
              <a:t> </a:t>
            </a:r>
            <a:r>
              <a:rPr lang="en-US" sz="2400" dirty="0" err="1" smtClean="0"/>
              <a:t>সহকারী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শিক্ষক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2820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97"/>
            <a:ext cx="12192000" cy="684120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4" y="0"/>
            <a:ext cx="12087660" cy="6784848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4065554" y="444662"/>
            <a:ext cx="3768437" cy="1468582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পাঠ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পরিচিতি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1037043" y="1954536"/>
            <a:ext cx="6676540" cy="3910025"/>
          </a:xfrm>
          <a:prstGeom prst="round2DiagRect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inkiyMJ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inkiyMJ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inkiyMJ" pitchFamily="2" charset="0"/>
                <a:cs typeface="NikoshBAN" pitchFamily="2" charset="0"/>
              </a:rPr>
              <a:t>বাংলা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inkiyMJ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inkiyMJ" pitchFamily="2" charset="0"/>
                <a:cs typeface="NikoshBAN" pitchFamily="2" charset="0"/>
              </a:rPr>
              <a:t>শ্রেণিঃ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inkiyMJ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inkiyMJ" pitchFamily="2" charset="0"/>
                <a:cs typeface="NikoshBAN" pitchFamily="2" charset="0"/>
              </a:rPr>
              <a:t>পঞ্চম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inkiyMJ" pitchFamily="2" charset="0"/>
                <a:cs typeface="NikoshBAN" pitchFamily="2" charset="0"/>
              </a:rPr>
              <a:t>    </a:t>
            </a:r>
            <a:endParaRPr lang="bn-BD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inkiyMJ" pitchFamily="2" charset="0"/>
              <a:cs typeface="NikoshBAN" pitchFamily="2" charset="0"/>
            </a:endParaRPr>
          </a:p>
          <a:p>
            <a:pPr lvl="0"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inkiyMJ" pitchFamily="2" charset="0"/>
                <a:cs typeface="NikoshBAN" pitchFamily="2" charset="0"/>
              </a:rPr>
              <a:t>পা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inkiyMJ" pitchFamily="2" charset="0"/>
                <a:cs typeface="NikoshBAN" pitchFamily="2" charset="0"/>
              </a:rPr>
              <a:t>ঠের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inkiyMJ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inkiyMJ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স্মরণীয়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বরণীয়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inkiyMJ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inkiyMJ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inkiyMJ" pitchFamily="2" charset="0"/>
                <a:cs typeface="NikoshBAN" pitchFamily="2" charset="0"/>
              </a:rPr>
              <a:t>অধ্যায়ঃ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inkiyMJ" pitchFamily="2" charset="0"/>
                <a:cs typeface="NikoshBAN" pitchFamily="2" charset="0"/>
              </a:rPr>
              <a:t> ১6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225" y="1913243"/>
            <a:ext cx="3074974" cy="39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1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97"/>
            <a:ext cx="12192000" cy="6841203"/>
          </a:xfrm>
          <a:prstGeom prst="rect">
            <a:avLst/>
          </a:prstGeom>
        </p:spPr>
      </p:pic>
      <p:sp>
        <p:nvSpPr>
          <p:cNvPr id="3" name="Pentagon 2"/>
          <p:cNvSpPr/>
          <p:nvPr/>
        </p:nvSpPr>
        <p:spPr>
          <a:xfrm>
            <a:off x="1197653" y="1713425"/>
            <a:ext cx="1353969" cy="609600"/>
          </a:xfrm>
          <a:prstGeom prst="homePlate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শোনা</a:t>
            </a:r>
            <a:r>
              <a:rPr kumimoji="0" lang="en-US" sz="3600" b="1" i="0" u="none" strike="noStrike" kern="0" cap="none" spc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95139" y="1643956"/>
            <a:ext cx="7313612" cy="6858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smtClean="0">
                <a:latin typeface="NikoshBAN" panose="02000000000000000000" pitchFamily="2" charset="0"/>
                <a:cs typeface="NikoshBAN" panose="02000000000000000000" pitchFamily="2" charset="0"/>
              </a:rPr>
              <a:t>৩.১.২-</a:t>
            </a:r>
            <a:r>
              <a:rPr kumimoji="0" lang="bn-BD" sz="3600" b="1" i="0" u="none" strike="noStrike" kern="0" cap="none" spc="0" normalizeH="0" baseline="0" noProof="0" smtClean="0">
                <a:ln>
                  <a:noFill/>
                </a:ln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বর্ণনা </a:t>
            </a:r>
            <a:r>
              <a:rPr kumimoji="0" lang="en-US" sz="3600" b="1" i="0" u="none" strike="noStrike" kern="0" cap="none" spc="0" normalizeH="0" baseline="0" noProof="0" err="1">
                <a:ln>
                  <a:noFill/>
                </a:ln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শুনে</a:t>
            </a: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600" b="1" kern="0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 পারবে</a:t>
            </a:r>
            <a:r>
              <a:rPr kumimoji="0" lang="bn-BD" sz="3600" b="1" i="0" u="none" strike="noStrike" kern="0" cap="none" spc="0" normalizeH="0" baseline="0" noProof="0" smtClean="0">
                <a:ln>
                  <a:noFill/>
                </a:ln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uLnTx/>
              <a:uFillTx/>
              <a:latin typeface="Calibri"/>
              <a:ea typeface="+mn-ea"/>
            </a:endParaRPr>
          </a:p>
        </p:txBody>
      </p:sp>
      <p:sp>
        <p:nvSpPr>
          <p:cNvPr id="5" name="Pentagon 2">
            <a:extLst>
              <a:ext uri="{FF2B5EF4-FFF2-40B4-BE49-F238E27FC236}">
                <a16:creationId xmlns="" xmlns:a16="http://schemas.microsoft.com/office/drawing/2014/main" id="{E9390AE8-01F9-4E27-9BDD-4E679597E306}"/>
              </a:ext>
            </a:extLst>
          </p:cNvPr>
          <p:cNvSpPr/>
          <p:nvPr/>
        </p:nvSpPr>
        <p:spPr>
          <a:xfrm>
            <a:off x="1197653" y="2519479"/>
            <a:ext cx="1066799" cy="609600"/>
          </a:xfrm>
          <a:prstGeom prst="homePlate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বলা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2D6EAEA-F660-415D-8573-549AC0F83DAB}"/>
              </a:ext>
            </a:extLst>
          </p:cNvPr>
          <p:cNvSpPr txBox="1"/>
          <p:nvPr/>
        </p:nvSpPr>
        <p:spPr>
          <a:xfrm>
            <a:off x="2595139" y="2405600"/>
            <a:ext cx="8937425" cy="1200329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latin typeface="NikoshBAN" pitchFamily="2" charset="0"/>
                <a:cs typeface="NikoshBAN" pitchFamily="2" charset="0"/>
              </a:rPr>
              <a:t>১.১.১- </a:t>
            </a:r>
            <a:r>
              <a:rPr lang="en-US" sz="3600" b="1" kern="0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600" b="1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3600" b="1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b="1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600" b="1" kern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kern="0" dirty="0" err="1" smtClean="0"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600" b="1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kumimoji="0" lang="en-US" sz="3600" b="1" i="0" u="none" kern="0" cap="none" spc="0" normalizeH="0" baseline="0" noProof="0" dirty="0" smtClean="0">
                <a:ln>
                  <a:noFill/>
                </a:ln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kern="0" cap="none" spc="0" normalizeH="0" baseline="0" noProof="0" dirty="0" err="1">
                <a:ln>
                  <a:noFill/>
                </a:ln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পারবে</a:t>
            </a:r>
            <a:r>
              <a:rPr kumimoji="0" lang="en-US" sz="3600" b="1" i="0" u="none" kern="0" cap="none" spc="0" normalizeH="0" baseline="0" noProof="0" dirty="0">
                <a:ln>
                  <a:noFill/>
                </a:ln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।  </a:t>
            </a:r>
          </a:p>
        </p:txBody>
      </p:sp>
      <p:sp>
        <p:nvSpPr>
          <p:cNvPr id="7" name="Pentagon 2">
            <a:extLst>
              <a:ext uri="{FF2B5EF4-FFF2-40B4-BE49-F238E27FC236}">
                <a16:creationId xmlns="" xmlns:a16="http://schemas.microsoft.com/office/drawing/2014/main" id="{16DBEEDD-6EE8-41FD-B970-9926017E9CDE}"/>
              </a:ext>
            </a:extLst>
          </p:cNvPr>
          <p:cNvSpPr/>
          <p:nvPr/>
        </p:nvSpPr>
        <p:spPr>
          <a:xfrm>
            <a:off x="1197652" y="3605929"/>
            <a:ext cx="1066800" cy="609600"/>
          </a:xfrm>
          <a:prstGeom prst="homePlate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পড়া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595139" y="3681773"/>
            <a:ext cx="7315200" cy="972908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১.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</a:t>
            </a:r>
            <a:r>
              <a:rPr kumimoji="0" lang="bn-BD" sz="3600" b="1" i="0" u="none" strike="noStrike" kern="0" cap="none" spc="0" normalizeH="0" baseline="0" noProof="0">
                <a:ln>
                  <a:noFill/>
                </a:ln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১-</a:t>
            </a:r>
            <a:r>
              <a:rPr kumimoji="0" lang="bn-BD" sz="3600" b="1" i="0" u="none" strike="noStrike" kern="0" cap="none" spc="0" normalizeH="0" baseline="0" noProof="0" smtClean="0">
                <a:ln>
                  <a:noFill/>
                </a:ln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পাঠে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ব্যবহৃত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যুক্তব্যঞ্জন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সংবলিত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শুদ্ধ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উচ্চারণে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3600" b="1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পড়তে পারবে।</a:t>
            </a:r>
          </a:p>
        </p:txBody>
      </p:sp>
      <p:sp>
        <p:nvSpPr>
          <p:cNvPr id="9" name="Pentagon 8"/>
          <p:cNvSpPr/>
          <p:nvPr/>
        </p:nvSpPr>
        <p:spPr>
          <a:xfrm>
            <a:off x="1197652" y="4736433"/>
            <a:ext cx="1066800" cy="762000"/>
          </a:xfrm>
          <a:prstGeom prst="homePlat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লেখা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95139" y="4879243"/>
            <a:ext cx="7313612" cy="914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১.৪.১- </a:t>
            </a:r>
            <a:r>
              <a:rPr lang="en-US" sz="3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২.৩.১২-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সংশ্লিষ্ট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প্রশ্নের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উত্তর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লিখতে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। </a:t>
            </a:r>
            <a:endParaRPr kumimoji="0" lang="bn-BD" sz="36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0049" y="588397"/>
            <a:ext cx="2253802" cy="830997"/>
          </a:xfrm>
          <a:prstGeom prst="rect">
            <a:avLst/>
          </a:prstGeom>
          <a:solidFill>
            <a:srgbClr val="CCFF99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smtClean="0">
                <a:latin typeface="NikoshBAN" panose="02000000000000000000" pitchFamily="2" charset="0"/>
                <a:cs typeface="NikoshBAN" panose="02000000000000000000" pitchFamily="2" charset="0"/>
              </a:rPr>
              <a:t> শিখনফল</a:t>
            </a:r>
            <a:endParaRPr lang="en-US" sz="48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0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97"/>
            <a:ext cx="12192000" cy="68412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42195" y="1152291"/>
            <a:ext cx="3772250" cy="757627"/>
          </a:xfrm>
          <a:prstGeom prst="rect">
            <a:avLst/>
          </a:prstGeom>
          <a:solidFill>
            <a:srgbClr val="FFCCCC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lIns="79738" tIns="39870" rIns="79738" bIns="39870" rtlCol="0">
            <a:spAutoFit/>
          </a:bodyPr>
          <a:lstStyle/>
          <a:p>
            <a:pPr algn="ctr"/>
            <a:r>
              <a:rPr lang="en-US" sz="4400" b="1" dirty="0" err="1" smtClean="0">
                <a:latin typeface="Kalpurush" pitchFamily="2" charset="0"/>
                <a:cs typeface="Kalpurush" pitchFamily="2" charset="0"/>
              </a:rPr>
              <a:t>পূর্ব</a:t>
            </a:r>
            <a:r>
              <a:rPr lang="bn-IN" sz="4400" b="1" dirty="0" smtClean="0">
                <a:latin typeface="Kalpurush" pitchFamily="2" charset="0"/>
                <a:cs typeface="Kalpurush" pitchFamily="2" charset="0"/>
              </a:rPr>
              <a:t>জ্ঞান যাচাই</a:t>
            </a:r>
            <a:endParaRPr lang="en-US" sz="44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9335" y="2515325"/>
            <a:ext cx="615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39335" y="3590568"/>
            <a:ext cx="6864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29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97"/>
            <a:ext cx="12192000" cy="684120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79" y="498003"/>
            <a:ext cx="10790705" cy="5799664"/>
          </a:xfrm>
          <a:prstGeom prst="round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26876" y="2631097"/>
            <a:ext cx="2549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8810" y="2338709"/>
            <a:ext cx="3374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স্মরণীয়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বরণীয়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06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97"/>
            <a:ext cx="12192000" cy="68412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6286" y="885371"/>
            <a:ext cx="5094514" cy="830997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6239" y="2525311"/>
            <a:ext cx="39478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90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খোলো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543" y="1845197"/>
            <a:ext cx="3283447" cy="425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7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97"/>
            <a:ext cx="12192000" cy="68412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82157" y="154032"/>
            <a:ext cx="243365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337" y="725685"/>
            <a:ext cx="4450466" cy="2903472"/>
          </a:xfrm>
          <a:prstGeom prst="rect">
            <a:avLst/>
          </a:prstGeom>
        </p:spPr>
      </p:pic>
      <p:grpSp>
        <p:nvGrpSpPr>
          <p:cNvPr id="6" name="drawingObject34261"/>
          <p:cNvGrpSpPr/>
          <p:nvPr/>
        </p:nvGrpSpPr>
        <p:grpSpPr>
          <a:xfrm>
            <a:off x="908579" y="3913092"/>
            <a:ext cx="10031564" cy="2014180"/>
            <a:chOff x="0" y="4442"/>
            <a:chExt cx="5250893" cy="953135"/>
          </a:xfrm>
          <a:noFill/>
        </p:grpSpPr>
        <p:pic>
          <p:nvPicPr>
            <p:cNvPr id="9" name="Picture 8"/>
            <p:cNvPicPr/>
            <p:nvPr/>
          </p:nvPicPr>
          <p:blipFill>
            <a:blip r:embed="rId4"/>
            <a:stretch/>
          </p:blipFill>
          <p:spPr>
            <a:xfrm>
              <a:off x="0" y="27381"/>
              <a:ext cx="734218" cy="129063"/>
            </a:xfrm>
            <a:prstGeom prst="rect">
              <a:avLst/>
            </a:prstGeom>
            <a:noFill/>
          </p:spPr>
        </p:pic>
        <p:pic>
          <p:nvPicPr>
            <p:cNvPr id="10" name="Picture 9"/>
            <p:cNvPicPr/>
            <p:nvPr/>
          </p:nvPicPr>
          <p:blipFill>
            <a:blip r:embed="rId5"/>
            <a:stretch/>
          </p:blipFill>
          <p:spPr>
            <a:xfrm>
              <a:off x="782398" y="5236"/>
              <a:ext cx="583486" cy="150177"/>
            </a:xfrm>
            <a:prstGeom prst="rect">
              <a:avLst/>
            </a:prstGeom>
            <a:noFill/>
          </p:spPr>
        </p:pic>
        <p:pic>
          <p:nvPicPr>
            <p:cNvPr id="11" name="Picture 10"/>
            <p:cNvPicPr/>
            <p:nvPr/>
          </p:nvPicPr>
          <p:blipFill>
            <a:blip r:embed="rId6"/>
            <a:stretch/>
          </p:blipFill>
          <p:spPr>
            <a:xfrm>
              <a:off x="1428670" y="45558"/>
              <a:ext cx="256618" cy="109378"/>
            </a:xfrm>
            <a:prstGeom prst="rect">
              <a:avLst/>
            </a:prstGeom>
            <a:noFill/>
          </p:spPr>
        </p:pic>
        <p:pic>
          <p:nvPicPr>
            <p:cNvPr id="12" name="Picture 11"/>
            <p:cNvPicPr/>
            <p:nvPr/>
          </p:nvPicPr>
          <p:blipFill>
            <a:blip r:embed="rId7"/>
            <a:stretch/>
          </p:blipFill>
          <p:spPr>
            <a:xfrm>
              <a:off x="1748313" y="45558"/>
              <a:ext cx="237092" cy="105727"/>
            </a:xfrm>
            <a:prstGeom prst="rect">
              <a:avLst/>
            </a:prstGeom>
            <a:noFill/>
          </p:spPr>
        </p:pic>
        <p:pic>
          <p:nvPicPr>
            <p:cNvPr id="13" name="Picture 12"/>
            <p:cNvPicPr/>
            <p:nvPr/>
          </p:nvPicPr>
          <p:blipFill>
            <a:blip r:embed="rId7"/>
            <a:stretch/>
          </p:blipFill>
          <p:spPr>
            <a:xfrm>
              <a:off x="2048588" y="45558"/>
              <a:ext cx="237093" cy="105727"/>
            </a:xfrm>
            <a:prstGeom prst="rect">
              <a:avLst/>
            </a:prstGeom>
            <a:noFill/>
          </p:spPr>
        </p:pic>
        <p:pic>
          <p:nvPicPr>
            <p:cNvPr id="14" name="Picture 13"/>
            <p:cNvPicPr/>
            <p:nvPr/>
          </p:nvPicPr>
          <p:blipFill>
            <a:blip r:embed="rId8"/>
            <a:stretch/>
          </p:blipFill>
          <p:spPr>
            <a:xfrm>
              <a:off x="2348865" y="27381"/>
              <a:ext cx="324167" cy="160734"/>
            </a:xfrm>
            <a:prstGeom prst="rect">
              <a:avLst/>
            </a:prstGeom>
            <a:noFill/>
          </p:spPr>
        </p:pic>
        <p:pic>
          <p:nvPicPr>
            <p:cNvPr id="15" name="Picture 14"/>
            <p:cNvPicPr/>
            <p:nvPr/>
          </p:nvPicPr>
          <p:blipFill>
            <a:blip r:embed="rId9"/>
            <a:stretch/>
          </p:blipFill>
          <p:spPr>
            <a:xfrm>
              <a:off x="2742802" y="27381"/>
              <a:ext cx="221059" cy="131128"/>
            </a:xfrm>
            <a:prstGeom prst="rect">
              <a:avLst/>
            </a:prstGeom>
            <a:noFill/>
          </p:spPr>
        </p:pic>
        <p:pic>
          <p:nvPicPr>
            <p:cNvPr id="16" name="Picture 15"/>
            <p:cNvPicPr/>
            <p:nvPr/>
          </p:nvPicPr>
          <p:blipFill>
            <a:blip r:embed="rId10"/>
            <a:stretch/>
          </p:blipFill>
          <p:spPr>
            <a:xfrm>
              <a:off x="3027441" y="4442"/>
              <a:ext cx="512366" cy="160972"/>
            </a:xfrm>
            <a:prstGeom prst="rect">
              <a:avLst/>
            </a:prstGeom>
            <a:noFill/>
          </p:spPr>
        </p:pic>
        <p:sp>
          <p:nvSpPr>
            <p:cNvPr id="17" name="Shape 34271"/>
            <p:cNvSpPr/>
            <p:nvPr/>
          </p:nvSpPr>
          <p:spPr>
            <a:xfrm>
              <a:off x="3568598" y="45797"/>
              <a:ext cx="10236" cy="103251"/>
            </a:xfrm>
            <a:custGeom>
              <a:avLst/>
              <a:gdLst/>
              <a:ahLst/>
              <a:cxnLst/>
              <a:rect l="0" t="0" r="0" b="0"/>
              <a:pathLst>
                <a:path w="10236" h="103251">
                  <a:moveTo>
                    <a:pt x="10236" y="0"/>
                  </a:moveTo>
                  <a:lnTo>
                    <a:pt x="0" y="8190"/>
                  </a:lnTo>
                  <a:lnTo>
                    <a:pt x="0" y="103251"/>
                  </a:lnTo>
                  <a:lnTo>
                    <a:pt x="10236" y="94513"/>
                  </a:lnTo>
                  <a:lnTo>
                    <a:pt x="10236" y="0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vert="horz" lIns="91440" tIns="45720" rIns="91440" bIns="45720" anchor="t"/>
            <a:lstStyle/>
            <a:p>
              <a:endParaRPr lang="en-US"/>
            </a:p>
          </p:txBody>
        </p:sp>
        <p:pic>
          <p:nvPicPr>
            <p:cNvPr id="18" name="Picture 17"/>
            <p:cNvPicPr/>
            <p:nvPr/>
          </p:nvPicPr>
          <p:blipFill>
            <a:blip r:embed="rId11"/>
            <a:stretch/>
          </p:blipFill>
          <p:spPr>
            <a:xfrm>
              <a:off x="3663711" y="9680"/>
              <a:ext cx="375206" cy="145256"/>
            </a:xfrm>
            <a:prstGeom prst="rect">
              <a:avLst/>
            </a:prstGeom>
            <a:noFill/>
          </p:spPr>
        </p:pic>
        <p:pic>
          <p:nvPicPr>
            <p:cNvPr id="19" name="Picture 18"/>
            <p:cNvPicPr/>
            <p:nvPr/>
          </p:nvPicPr>
          <p:blipFill>
            <a:blip r:embed="rId12"/>
            <a:stretch/>
          </p:blipFill>
          <p:spPr>
            <a:xfrm>
              <a:off x="4101702" y="27381"/>
              <a:ext cx="290273" cy="127555"/>
            </a:xfrm>
            <a:prstGeom prst="rect">
              <a:avLst/>
            </a:prstGeom>
            <a:noFill/>
          </p:spPr>
        </p:pic>
        <p:pic>
          <p:nvPicPr>
            <p:cNvPr id="20" name="Picture 19"/>
            <p:cNvPicPr/>
            <p:nvPr/>
          </p:nvPicPr>
          <p:blipFill>
            <a:blip r:embed="rId13"/>
            <a:stretch/>
          </p:blipFill>
          <p:spPr>
            <a:xfrm>
              <a:off x="4455795" y="27540"/>
              <a:ext cx="383698" cy="137873"/>
            </a:xfrm>
            <a:prstGeom prst="rect">
              <a:avLst/>
            </a:prstGeom>
            <a:noFill/>
          </p:spPr>
        </p:pic>
        <p:pic>
          <p:nvPicPr>
            <p:cNvPr id="21" name="Picture 20"/>
            <p:cNvPicPr/>
            <p:nvPr/>
          </p:nvPicPr>
          <p:blipFill>
            <a:blip r:embed="rId14"/>
            <a:stretch/>
          </p:blipFill>
          <p:spPr>
            <a:xfrm>
              <a:off x="4903787" y="45558"/>
              <a:ext cx="347106" cy="143827"/>
            </a:xfrm>
            <a:prstGeom prst="rect">
              <a:avLst/>
            </a:prstGeom>
            <a:noFill/>
          </p:spPr>
        </p:pic>
        <p:pic>
          <p:nvPicPr>
            <p:cNvPr id="22" name="Picture 21"/>
            <p:cNvPicPr/>
            <p:nvPr/>
          </p:nvPicPr>
          <p:blipFill>
            <a:blip r:embed="rId15"/>
            <a:stretch/>
          </p:blipFill>
          <p:spPr>
            <a:xfrm>
              <a:off x="158" y="258442"/>
              <a:ext cx="386635" cy="170417"/>
            </a:xfrm>
            <a:prstGeom prst="rect">
              <a:avLst/>
            </a:prstGeom>
            <a:noFill/>
          </p:spPr>
        </p:pic>
        <p:pic>
          <p:nvPicPr>
            <p:cNvPr id="23" name="Picture 22"/>
            <p:cNvPicPr/>
            <p:nvPr/>
          </p:nvPicPr>
          <p:blipFill>
            <a:blip r:embed="rId16"/>
            <a:stretch/>
          </p:blipFill>
          <p:spPr>
            <a:xfrm>
              <a:off x="446403" y="281381"/>
              <a:ext cx="251381" cy="147478"/>
            </a:xfrm>
            <a:prstGeom prst="rect">
              <a:avLst/>
            </a:prstGeom>
            <a:noFill/>
          </p:spPr>
        </p:pic>
        <p:pic>
          <p:nvPicPr>
            <p:cNvPr id="24" name="Picture 23"/>
            <p:cNvPicPr/>
            <p:nvPr/>
          </p:nvPicPr>
          <p:blipFill>
            <a:blip r:embed="rId17"/>
            <a:stretch/>
          </p:blipFill>
          <p:spPr>
            <a:xfrm>
              <a:off x="757633" y="258442"/>
              <a:ext cx="419338" cy="170417"/>
            </a:xfrm>
            <a:prstGeom prst="rect">
              <a:avLst/>
            </a:prstGeom>
            <a:noFill/>
          </p:spPr>
        </p:pic>
        <p:pic>
          <p:nvPicPr>
            <p:cNvPr id="25" name="Picture 24"/>
            <p:cNvPicPr/>
            <p:nvPr/>
          </p:nvPicPr>
          <p:blipFill>
            <a:blip r:embed="rId18"/>
            <a:stretch/>
          </p:blipFill>
          <p:spPr>
            <a:xfrm>
              <a:off x="1236582" y="258442"/>
              <a:ext cx="764302" cy="170417"/>
            </a:xfrm>
            <a:prstGeom prst="rect">
              <a:avLst/>
            </a:prstGeom>
            <a:noFill/>
          </p:spPr>
        </p:pic>
        <p:pic>
          <p:nvPicPr>
            <p:cNvPr id="26" name="Picture 25"/>
            <p:cNvPicPr/>
            <p:nvPr/>
          </p:nvPicPr>
          <p:blipFill>
            <a:blip r:embed="rId19"/>
            <a:stretch/>
          </p:blipFill>
          <p:spPr>
            <a:xfrm>
              <a:off x="2068671" y="258442"/>
              <a:ext cx="363696" cy="183673"/>
            </a:xfrm>
            <a:prstGeom prst="rect">
              <a:avLst/>
            </a:prstGeom>
            <a:noFill/>
          </p:spPr>
        </p:pic>
        <p:pic>
          <p:nvPicPr>
            <p:cNvPr id="27" name="Picture 26"/>
            <p:cNvPicPr/>
            <p:nvPr/>
          </p:nvPicPr>
          <p:blipFill>
            <a:blip r:embed="rId20"/>
            <a:stretch/>
          </p:blipFill>
          <p:spPr>
            <a:xfrm>
              <a:off x="2487214" y="258442"/>
              <a:ext cx="429022" cy="170417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/>
            <p:nvPr/>
          </p:nvPicPr>
          <p:blipFill>
            <a:blip r:embed="rId21"/>
            <a:stretch/>
          </p:blipFill>
          <p:spPr>
            <a:xfrm>
              <a:off x="2976086" y="254889"/>
              <a:ext cx="506571" cy="173970"/>
            </a:xfrm>
            <a:prstGeom prst="rect">
              <a:avLst/>
            </a:prstGeom>
            <a:noFill/>
          </p:spPr>
        </p:pic>
        <p:pic>
          <p:nvPicPr>
            <p:cNvPr id="29" name="Picture 28"/>
            <p:cNvPicPr/>
            <p:nvPr/>
          </p:nvPicPr>
          <p:blipFill>
            <a:blip r:embed="rId22"/>
            <a:stretch/>
          </p:blipFill>
          <p:spPr>
            <a:xfrm>
              <a:off x="3542346" y="259236"/>
              <a:ext cx="282019" cy="169623"/>
            </a:xfrm>
            <a:prstGeom prst="rect">
              <a:avLst/>
            </a:prstGeom>
            <a:noFill/>
          </p:spPr>
        </p:pic>
        <p:pic>
          <p:nvPicPr>
            <p:cNvPr id="30" name="Picture 29"/>
            <p:cNvPicPr/>
            <p:nvPr/>
          </p:nvPicPr>
          <p:blipFill>
            <a:blip r:embed="rId23"/>
            <a:stretch/>
          </p:blipFill>
          <p:spPr>
            <a:xfrm>
              <a:off x="3884215" y="258442"/>
              <a:ext cx="423068" cy="183673"/>
            </a:xfrm>
            <a:prstGeom prst="rect">
              <a:avLst/>
            </a:prstGeom>
            <a:noFill/>
          </p:spPr>
        </p:pic>
        <p:pic>
          <p:nvPicPr>
            <p:cNvPr id="31" name="Picture 30"/>
            <p:cNvPicPr/>
            <p:nvPr/>
          </p:nvPicPr>
          <p:blipFill>
            <a:blip r:embed="rId24"/>
            <a:stretch/>
          </p:blipFill>
          <p:spPr>
            <a:xfrm>
              <a:off x="4353162" y="254889"/>
              <a:ext cx="486648" cy="151268"/>
            </a:xfrm>
            <a:prstGeom prst="rect">
              <a:avLst/>
            </a:prstGeom>
            <a:noFill/>
          </p:spPr>
        </p:pic>
        <p:pic>
          <p:nvPicPr>
            <p:cNvPr id="32" name="Picture 31"/>
            <p:cNvPicPr/>
            <p:nvPr/>
          </p:nvPicPr>
          <p:blipFill>
            <a:blip r:embed="rId25"/>
            <a:stretch/>
          </p:blipFill>
          <p:spPr>
            <a:xfrm>
              <a:off x="4881800" y="281381"/>
              <a:ext cx="324167" cy="160734"/>
            </a:xfrm>
            <a:prstGeom prst="rect">
              <a:avLst/>
            </a:prstGeom>
            <a:noFill/>
          </p:spPr>
        </p:pic>
        <p:sp>
          <p:nvSpPr>
            <p:cNvPr id="33" name="Shape 34287"/>
            <p:cNvSpPr/>
            <p:nvPr/>
          </p:nvSpPr>
          <p:spPr>
            <a:xfrm>
              <a:off x="5234139" y="299797"/>
              <a:ext cx="10236" cy="103249"/>
            </a:xfrm>
            <a:custGeom>
              <a:avLst/>
              <a:gdLst/>
              <a:ahLst/>
              <a:cxnLst/>
              <a:rect l="0" t="0" r="0" b="0"/>
              <a:pathLst>
                <a:path w="10236" h="103249">
                  <a:moveTo>
                    <a:pt x="10236" y="0"/>
                  </a:moveTo>
                  <a:lnTo>
                    <a:pt x="0" y="8190"/>
                  </a:lnTo>
                  <a:lnTo>
                    <a:pt x="0" y="103249"/>
                  </a:lnTo>
                  <a:lnTo>
                    <a:pt x="10236" y="94512"/>
                  </a:lnTo>
                  <a:lnTo>
                    <a:pt x="10236" y="0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vert="horz" lIns="91440" tIns="45720" rIns="91440" bIns="45720" anchor="t"/>
            <a:lstStyle/>
            <a:p>
              <a:endParaRPr lang="en-US"/>
            </a:p>
          </p:txBody>
        </p:sp>
        <p:pic>
          <p:nvPicPr>
            <p:cNvPr id="34" name="Picture 33"/>
            <p:cNvPicPr/>
            <p:nvPr/>
          </p:nvPicPr>
          <p:blipFill>
            <a:blip r:embed="rId26"/>
            <a:stretch/>
          </p:blipFill>
          <p:spPr>
            <a:xfrm>
              <a:off x="396" y="535539"/>
              <a:ext cx="383698" cy="137874"/>
            </a:xfrm>
            <a:prstGeom prst="rect">
              <a:avLst/>
            </a:prstGeom>
            <a:noFill/>
          </p:spPr>
        </p:pic>
        <p:pic>
          <p:nvPicPr>
            <p:cNvPr id="35" name="Picture 34"/>
            <p:cNvPicPr/>
            <p:nvPr/>
          </p:nvPicPr>
          <p:blipFill>
            <a:blip r:embed="rId27"/>
            <a:stretch/>
          </p:blipFill>
          <p:spPr>
            <a:xfrm>
              <a:off x="423623" y="553558"/>
              <a:ext cx="430847" cy="129301"/>
            </a:xfrm>
            <a:prstGeom prst="rect">
              <a:avLst/>
            </a:prstGeom>
            <a:noFill/>
          </p:spPr>
        </p:pic>
        <p:pic>
          <p:nvPicPr>
            <p:cNvPr id="36" name="Picture 35"/>
            <p:cNvPicPr/>
            <p:nvPr/>
          </p:nvPicPr>
          <p:blipFill>
            <a:blip r:embed="rId28"/>
            <a:stretch/>
          </p:blipFill>
          <p:spPr>
            <a:xfrm>
              <a:off x="916542" y="535380"/>
              <a:ext cx="386001" cy="147478"/>
            </a:xfrm>
            <a:prstGeom prst="rect">
              <a:avLst/>
            </a:prstGeom>
            <a:noFill/>
          </p:spPr>
        </p:pic>
        <p:pic>
          <p:nvPicPr>
            <p:cNvPr id="37" name="Picture 36"/>
            <p:cNvPicPr/>
            <p:nvPr/>
          </p:nvPicPr>
          <p:blipFill>
            <a:blip r:embed="rId29"/>
            <a:stretch/>
          </p:blipFill>
          <p:spPr>
            <a:xfrm>
              <a:off x="1356121" y="535380"/>
              <a:ext cx="345361" cy="147478"/>
            </a:xfrm>
            <a:prstGeom prst="rect">
              <a:avLst/>
            </a:prstGeom>
            <a:noFill/>
          </p:spPr>
        </p:pic>
        <p:pic>
          <p:nvPicPr>
            <p:cNvPr id="38" name="Picture 37"/>
            <p:cNvPicPr/>
            <p:nvPr/>
          </p:nvPicPr>
          <p:blipFill>
            <a:blip r:embed="rId30"/>
            <a:stretch/>
          </p:blipFill>
          <p:spPr>
            <a:xfrm>
              <a:off x="1755059" y="513236"/>
              <a:ext cx="243919" cy="169623"/>
            </a:xfrm>
            <a:prstGeom prst="rect">
              <a:avLst/>
            </a:prstGeom>
            <a:noFill/>
          </p:spPr>
        </p:pic>
        <p:pic>
          <p:nvPicPr>
            <p:cNvPr id="39" name="Picture 38"/>
            <p:cNvPicPr/>
            <p:nvPr/>
          </p:nvPicPr>
          <p:blipFill>
            <a:blip r:embed="rId31"/>
            <a:stretch/>
          </p:blipFill>
          <p:spPr>
            <a:xfrm>
              <a:off x="2052557" y="513394"/>
              <a:ext cx="584993" cy="186927"/>
            </a:xfrm>
            <a:prstGeom prst="rect">
              <a:avLst/>
            </a:prstGeom>
            <a:noFill/>
          </p:spPr>
        </p:pic>
        <p:pic>
          <p:nvPicPr>
            <p:cNvPr id="40" name="Picture 39"/>
            <p:cNvPicPr/>
            <p:nvPr/>
          </p:nvPicPr>
          <p:blipFill>
            <a:blip r:embed="rId32"/>
            <a:stretch/>
          </p:blipFill>
          <p:spPr>
            <a:xfrm>
              <a:off x="2677318" y="553558"/>
              <a:ext cx="315595" cy="105727"/>
            </a:xfrm>
            <a:prstGeom prst="rect">
              <a:avLst/>
            </a:prstGeom>
            <a:noFill/>
          </p:spPr>
        </p:pic>
        <p:pic>
          <p:nvPicPr>
            <p:cNvPr id="41" name="Picture 40"/>
            <p:cNvPicPr/>
            <p:nvPr/>
          </p:nvPicPr>
          <p:blipFill>
            <a:blip r:embed="rId33"/>
            <a:stretch/>
          </p:blipFill>
          <p:spPr>
            <a:xfrm>
              <a:off x="3031807" y="553399"/>
              <a:ext cx="461326" cy="107791"/>
            </a:xfrm>
            <a:prstGeom prst="rect">
              <a:avLst/>
            </a:prstGeom>
            <a:noFill/>
          </p:spPr>
        </p:pic>
        <p:pic>
          <p:nvPicPr>
            <p:cNvPr id="42" name="Picture 41"/>
            <p:cNvPicPr/>
            <p:nvPr/>
          </p:nvPicPr>
          <p:blipFill>
            <a:blip r:embed="rId25"/>
            <a:stretch/>
          </p:blipFill>
          <p:spPr>
            <a:xfrm>
              <a:off x="3531551" y="535380"/>
              <a:ext cx="324088" cy="160735"/>
            </a:xfrm>
            <a:prstGeom prst="rect">
              <a:avLst/>
            </a:prstGeom>
            <a:noFill/>
          </p:spPr>
        </p:pic>
        <p:sp>
          <p:nvSpPr>
            <p:cNvPr id="43" name="Shape 34297"/>
            <p:cNvSpPr/>
            <p:nvPr/>
          </p:nvSpPr>
          <p:spPr>
            <a:xfrm>
              <a:off x="3883850" y="553796"/>
              <a:ext cx="10236" cy="103251"/>
            </a:xfrm>
            <a:custGeom>
              <a:avLst/>
              <a:gdLst/>
              <a:ahLst/>
              <a:cxnLst/>
              <a:rect l="0" t="0" r="0" b="0"/>
              <a:pathLst>
                <a:path w="10236" h="103251">
                  <a:moveTo>
                    <a:pt x="10236" y="0"/>
                  </a:moveTo>
                  <a:lnTo>
                    <a:pt x="0" y="8191"/>
                  </a:lnTo>
                  <a:lnTo>
                    <a:pt x="0" y="103251"/>
                  </a:lnTo>
                  <a:lnTo>
                    <a:pt x="10236" y="94513"/>
                  </a:lnTo>
                  <a:lnTo>
                    <a:pt x="10236" y="0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vert="horz" lIns="91440" tIns="45720" rIns="91440" bIns="45720" anchor="t"/>
            <a:lstStyle/>
            <a:p>
              <a:endParaRPr lang="en-US"/>
            </a:p>
          </p:txBody>
        </p:sp>
        <p:pic>
          <p:nvPicPr>
            <p:cNvPr id="44" name="Picture 43"/>
            <p:cNvPicPr/>
            <p:nvPr/>
          </p:nvPicPr>
          <p:blipFill>
            <a:blip r:embed="rId32"/>
            <a:stretch/>
          </p:blipFill>
          <p:spPr>
            <a:xfrm>
              <a:off x="3954223" y="553558"/>
              <a:ext cx="315595" cy="105727"/>
            </a:xfrm>
            <a:prstGeom prst="rect">
              <a:avLst/>
            </a:prstGeom>
            <a:noFill/>
          </p:spPr>
        </p:pic>
        <p:pic>
          <p:nvPicPr>
            <p:cNvPr id="45" name="Picture 44"/>
            <p:cNvPicPr/>
            <p:nvPr/>
          </p:nvPicPr>
          <p:blipFill>
            <a:blip r:embed="rId34"/>
            <a:stretch/>
          </p:blipFill>
          <p:spPr>
            <a:xfrm>
              <a:off x="4319666" y="508888"/>
              <a:ext cx="203517" cy="173971"/>
            </a:xfrm>
            <a:prstGeom prst="rect">
              <a:avLst/>
            </a:prstGeom>
            <a:noFill/>
          </p:spPr>
        </p:pic>
        <p:pic>
          <p:nvPicPr>
            <p:cNvPr id="46" name="Picture 45"/>
            <p:cNvPicPr/>
            <p:nvPr/>
          </p:nvPicPr>
          <p:blipFill>
            <a:blip r:embed="rId35"/>
            <a:stretch/>
          </p:blipFill>
          <p:spPr>
            <a:xfrm>
              <a:off x="4576841" y="508888"/>
              <a:ext cx="199787" cy="173971"/>
            </a:xfrm>
            <a:prstGeom prst="rect">
              <a:avLst/>
            </a:prstGeom>
            <a:noFill/>
          </p:spPr>
        </p:pic>
        <p:pic>
          <p:nvPicPr>
            <p:cNvPr id="47" name="Picture 46"/>
            <p:cNvPicPr/>
            <p:nvPr/>
          </p:nvPicPr>
          <p:blipFill>
            <a:blip r:embed="rId36"/>
            <a:stretch/>
          </p:blipFill>
          <p:spPr>
            <a:xfrm>
              <a:off x="4839572" y="512442"/>
              <a:ext cx="273288" cy="154066"/>
            </a:xfrm>
            <a:prstGeom prst="rect">
              <a:avLst/>
            </a:prstGeom>
            <a:noFill/>
          </p:spPr>
        </p:pic>
        <p:pic>
          <p:nvPicPr>
            <p:cNvPr id="48" name="Picture 47"/>
            <p:cNvPicPr/>
            <p:nvPr/>
          </p:nvPicPr>
          <p:blipFill>
            <a:blip r:embed="rId37"/>
            <a:stretch/>
          </p:blipFill>
          <p:spPr>
            <a:xfrm>
              <a:off x="5162152" y="553796"/>
              <a:ext cx="88186" cy="94138"/>
            </a:xfrm>
            <a:prstGeom prst="rect">
              <a:avLst/>
            </a:prstGeom>
            <a:noFill/>
          </p:spPr>
        </p:pic>
        <p:pic>
          <p:nvPicPr>
            <p:cNvPr id="49" name="Picture 48"/>
            <p:cNvPicPr/>
            <p:nvPr/>
          </p:nvPicPr>
          <p:blipFill>
            <a:blip r:embed="rId38"/>
            <a:stretch/>
          </p:blipFill>
          <p:spPr>
            <a:xfrm>
              <a:off x="9286" y="789380"/>
              <a:ext cx="370442" cy="124222"/>
            </a:xfrm>
            <a:prstGeom prst="rect">
              <a:avLst/>
            </a:prstGeom>
            <a:noFill/>
          </p:spPr>
        </p:pic>
        <p:pic>
          <p:nvPicPr>
            <p:cNvPr id="50" name="Picture 49"/>
            <p:cNvPicPr/>
            <p:nvPr/>
          </p:nvPicPr>
          <p:blipFill>
            <a:blip r:embed="rId25"/>
            <a:stretch/>
          </p:blipFill>
          <p:spPr>
            <a:xfrm>
              <a:off x="417671" y="789380"/>
              <a:ext cx="324087" cy="160735"/>
            </a:xfrm>
            <a:prstGeom prst="rect">
              <a:avLst/>
            </a:prstGeom>
            <a:noFill/>
          </p:spPr>
        </p:pic>
        <p:pic>
          <p:nvPicPr>
            <p:cNvPr id="51" name="Picture 50"/>
            <p:cNvPicPr/>
            <p:nvPr/>
          </p:nvPicPr>
          <p:blipFill>
            <a:blip r:embed="rId39"/>
            <a:stretch/>
          </p:blipFill>
          <p:spPr>
            <a:xfrm>
              <a:off x="780573" y="763346"/>
              <a:ext cx="533239" cy="194231"/>
            </a:xfrm>
            <a:prstGeom prst="rect">
              <a:avLst/>
            </a:prstGeom>
            <a:noFill/>
          </p:spPr>
        </p:pic>
        <p:pic>
          <p:nvPicPr>
            <p:cNvPr id="52" name="Picture 51"/>
            <p:cNvPicPr/>
            <p:nvPr/>
          </p:nvPicPr>
          <p:blipFill>
            <a:blip r:embed="rId40"/>
            <a:stretch/>
          </p:blipFill>
          <p:spPr>
            <a:xfrm>
              <a:off x="1354931" y="766442"/>
              <a:ext cx="318293" cy="159463"/>
            </a:xfrm>
            <a:prstGeom prst="rect">
              <a:avLst/>
            </a:prstGeom>
            <a:noFill/>
          </p:spPr>
        </p:pic>
        <p:pic>
          <p:nvPicPr>
            <p:cNvPr id="53" name="Picture 52"/>
            <p:cNvPicPr/>
            <p:nvPr/>
          </p:nvPicPr>
          <p:blipFill>
            <a:blip r:embed="rId41"/>
            <a:stretch/>
          </p:blipFill>
          <p:spPr>
            <a:xfrm>
              <a:off x="1711880" y="807558"/>
              <a:ext cx="462597" cy="119856"/>
            </a:xfrm>
            <a:prstGeom prst="rect">
              <a:avLst/>
            </a:prstGeom>
            <a:noFill/>
          </p:spPr>
        </p:pic>
        <p:sp>
          <p:nvSpPr>
            <p:cNvPr id="54" name="Shape 34308"/>
            <p:cNvSpPr/>
            <p:nvPr/>
          </p:nvSpPr>
          <p:spPr>
            <a:xfrm>
              <a:off x="2203183" y="807796"/>
              <a:ext cx="10236" cy="103251"/>
            </a:xfrm>
            <a:custGeom>
              <a:avLst/>
              <a:gdLst/>
              <a:ahLst/>
              <a:cxnLst/>
              <a:rect l="0" t="0" r="0" b="0"/>
              <a:pathLst>
                <a:path w="10236" h="103251">
                  <a:moveTo>
                    <a:pt x="10236" y="0"/>
                  </a:moveTo>
                  <a:lnTo>
                    <a:pt x="0" y="8191"/>
                  </a:lnTo>
                  <a:lnTo>
                    <a:pt x="0" y="103251"/>
                  </a:lnTo>
                  <a:lnTo>
                    <a:pt x="10236" y="94513"/>
                  </a:lnTo>
                  <a:lnTo>
                    <a:pt x="10236" y="0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vert="horz" lIns="91440" tIns="45720" rIns="91440" bIns="45720" anchor="t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166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97"/>
            <a:ext cx="12192000" cy="68412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03533" y="330363"/>
            <a:ext cx="29106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মাধ্যমে পাঠ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2" y="4349320"/>
            <a:ext cx="10276349" cy="186665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596" y="1425393"/>
            <a:ext cx="5034324" cy="248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2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239</Words>
  <Application>Microsoft Office PowerPoint</Application>
  <PresentationFormat>Widescreen</PresentationFormat>
  <Paragraphs>75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Kalpurush</vt:lpstr>
      <vt:lpstr>NikoshBAN</vt:lpstr>
      <vt:lpstr>RinkiyMJ</vt:lpstr>
      <vt:lpstr>Wide Latin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WALTON</cp:lastModifiedBy>
  <cp:revision>29</cp:revision>
  <dcterms:created xsi:type="dcterms:W3CDTF">2024-07-24T13:11:50Z</dcterms:created>
  <dcterms:modified xsi:type="dcterms:W3CDTF">2026-07-13T10:30:37Z</dcterms:modified>
</cp:coreProperties>
</file>