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6" r:id="rId6"/>
    <p:sldId id="260" r:id="rId7"/>
    <p:sldId id="261" r:id="rId8"/>
    <p:sldId id="263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A4965-8FD8-4C8E-BABB-F1B20D91BA33}" type="datetimeFigureOut">
              <a:rPr lang="en-GB" smtClean="0"/>
              <a:t>22/07/2026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CBADA-B7E1-4839-8AC7-B707928C13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6449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A4965-8FD8-4C8E-BABB-F1B20D91BA33}" type="datetimeFigureOut">
              <a:rPr lang="en-GB" smtClean="0"/>
              <a:t>22/07/2026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CBADA-B7E1-4839-8AC7-B707928C13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8860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A4965-8FD8-4C8E-BABB-F1B20D91BA33}" type="datetimeFigureOut">
              <a:rPr lang="en-GB" smtClean="0"/>
              <a:t>22/07/2026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CBADA-B7E1-4839-8AC7-B707928C13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2478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A4965-8FD8-4C8E-BABB-F1B20D91BA33}" type="datetimeFigureOut">
              <a:rPr lang="en-GB" smtClean="0"/>
              <a:t>22/07/2026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CBADA-B7E1-4839-8AC7-B707928C13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224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A4965-8FD8-4C8E-BABB-F1B20D91BA33}" type="datetimeFigureOut">
              <a:rPr lang="en-GB" smtClean="0"/>
              <a:t>22/07/2026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CBADA-B7E1-4839-8AC7-B707928C13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458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A4965-8FD8-4C8E-BABB-F1B20D91BA33}" type="datetimeFigureOut">
              <a:rPr lang="en-GB" smtClean="0"/>
              <a:t>22/07/2026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CBADA-B7E1-4839-8AC7-B707928C13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8146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A4965-8FD8-4C8E-BABB-F1B20D91BA33}" type="datetimeFigureOut">
              <a:rPr lang="en-GB" smtClean="0"/>
              <a:t>22/07/2026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CBADA-B7E1-4839-8AC7-B707928C13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2565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A4965-8FD8-4C8E-BABB-F1B20D91BA33}" type="datetimeFigureOut">
              <a:rPr lang="en-GB" smtClean="0"/>
              <a:t>22/07/2026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CBADA-B7E1-4839-8AC7-B707928C13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8214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A4965-8FD8-4C8E-BABB-F1B20D91BA33}" type="datetimeFigureOut">
              <a:rPr lang="en-GB" smtClean="0"/>
              <a:t>22/07/2026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CBADA-B7E1-4839-8AC7-B707928C13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8405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A4965-8FD8-4C8E-BABB-F1B20D91BA33}" type="datetimeFigureOut">
              <a:rPr lang="en-GB" smtClean="0"/>
              <a:t>22/07/2026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CBADA-B7E1-4839-8AC7-B707928C13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4977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A4965-8FD8-4C8E-BABB-F1B20D91BA33}" type="datetimeFigureOut">
              <a:rPr lang="en-GB" smtClean="0"/>
              <a:t>22/07/2026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CBADA-B7E1-4839-8AC7-B707928C13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3021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A4965-8FD8-4C8E-BABB-F1B20D91BA33}" type="datetimeFigureOut">
              <a:rPr lang="en-GB" smtClean="0"/>
              <a:t>22/07/2026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FCBADA-B7E1-4839-8AC7-B707928C13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8422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g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4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tm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95583" y="5868538"/>
            <a:ext cx="64553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আজকের</a:t>
            </a:r>
            <a:r>
              <a:rPr lang="en-US" sz="44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400" b="1" dirty="0">
                <a:latin typeface="NikoshBAN" panose="02000000000000000000" pitchFamily="2" charset="0"/>
                <a:cs typeface="NikoshBAN" panose="02000000000000000000" pitchFamily="2" charset="0"/>
              </a:rPr>
              <a:t>ক্লাসে সবাইকে স্বাগতম </a:t>
            </a:r>
            <a:r>
              <a:rPr lang="bn-BD" sz="4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562049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-143301"/>
            <a:ext cx="12192000" cy="7001301"/>
          </a:xfrm>
          <a:prstGeom prst="rect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ln w="76200">
                <a:solidFill>
                  <a:schemeClr val="tx1"/>
                </a:solidFill>
              </a:ln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773" y="1879980"/>
            <a:ext cx="2936260" cy="286232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2627" y="1514901"/>
            <a:ext cx="900752" cy="369854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872251"/>
            <a:ext cx="12192000" cy="1985749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3916907" y="232012"/>
            <a:ext cx="3411941" cy="65509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8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শিক্ষক পরিচিতি </a:t>
            </a:r>
            <a:endParaRPr lang="en-GB" sz="48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328848" y="1879980"/>
            <a:ext cx="3398291" cy="2862322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মোঃ আজিম উদ্দীন </a:t>
            </a:r>
          </a:p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সহকারী শিক্ষক</a:t>
            </a:r>
          </a:p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লতিফপুর সপ্রাবি </a:t>
            </a:r>
          </a:p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সীতাকুণ্ড, চট্টগ্রাম। </a:t>
            </a:r>
          </a:p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০১৮১৭৭৬৪৫১৫ </a:t>
            </a:r>
            <a:endParaRPr lang="en-GB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" y="-71502"/>
            <a:ext cx="1735093" cy="187968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0275433" y="-129653"/>
            <a:ext cx="1735093" cy="1879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294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117" y="1562668"/>
            <a:ext cx="3749796" cy="375995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287904" y="1583140"/>
            <a:ext cx="3766783" cy="3739487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শ্রেণিঃ পঞ্চম </a:t>
            </a:r>
          </a:p>
          <a:p>
            <a:pPr algn="ctr"/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বিষয়ঃ গণিত </a:t>
            </a:r>
          </a:p>
          <a:p>
            <a:pPr algn="ctr"/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অধ্যায়ঃ ৪, সাধারণ ভগ্নাংশ। </a:t>
            </a:r>
          </a:p>
          <a:p>
            <a:pPr algn="ctr"/>
            <a:r>
              <a:rPr lang="bn-BD" sz="3200" smtClean="0">
                <a:latin typeface="NikoshBAN" panose="02000000000000000000" pitchFamily="2" charset="0"/>
                <a:cs typeface="NikoshBAN" panose="02000000000000000000" pitchFamily="2" charset="0"/>
              </a:rPr>
              <a:t>সমস্যাঃ সমহরবিশিষ্ট করে </a:t>
            </a:r>
            <a:r>
              <a:rPr lang="en-US" sz="3200" smtClean="0">
                <a:latin typeface="NikoshBAN" panose="02000000000000000000" pitchFamily="2" charset="0"/>
                <a:cs typeface="NikoshBAN" panose="02000000000000000000" pitchFamily="2" charset="0"/>
              </a:rPr>
              <a:t>বিয়োগ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করি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algn="ctr"/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পৃষ্ঠাঃ ৫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৭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GB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766782" y="409433"/>
            <a:ext cx="3889612" cy="668740"/>
          </a:xfrm>
          <a:prstGeom prst="rect">
            <a:avLst/>
          </a:prstGeom>
          <a:ln w="762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GB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4462" y="1583139"/>
            <a:ext cx="1743075" cy="386231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22627"/>
            <a:ext cx="12191999" cy="148419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18858" cy="120441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2138" y="63122"/>
            <a:ext cx="1779861" cy="1356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813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-13647"/>
            <a:ext cx="12192000" cy="6858000"/>
          </a:xfrm>
          <a:prstGeom prst="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ounded Rectangle 3"/>
          <p:cNvSpPr/>
          <p:nvPr/>
        </p:nvSpPr>
        <p:spPr>
          <a:xfrm>
            <a:off x="3835021" y="477672"/>
            <a:ext cx="3207224" cy="80521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শিখনফল </a:t>
            </a:r>
            <a:endParaRPr lang="en-GB" sz="5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434278" y="1897039"/>
            <a:ext cx="6823881" cy="4053385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bn-BD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৩.৪.১ অসমহরবিশিষ্ট দুইটি ভগ্নাংশের বিয়োগ করতে পারবে।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bn-BD" sz="20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BD" sz="20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bn-BD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৩.৪.৩ দৈনন্দিন জীবনে ভগ্নাংশ সংক্রান্ত সমস্যা সমাধান করে সমাধানের যৌক্তিকতা ব্যাখ্যা করতে পারবে।  </a:t>
            </a:r>
            <a:endParaRPr lang="en-GB" sz="2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1754" y="95534"/>
            <a:ext cx="2143125" cy="21431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9941754" y="4619340"/>
            <a:ext cx="2143125" cy="21431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25745" y="95533"/>
            <a:ext cx="2143125" cy="21431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45576" y="4619340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594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762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Pentagon 3"/>
          <p:cNvSpPr/>
          <p:nvPr/>
        </p:nvSpPr>
        <p:spPr>
          <a:xfrm>
            <a:off x="2001674" y="1624083"/>
            <a:ext cx="4844954" cy="627797"/>
          </a:xfrm>
          <a:prstGeom prst="homePlate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সমহরবিশিষ্ট</a:t>
            </a:r>
            <a:r>
              <a:rPr lang="en-US" sz="3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3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বিয়োগ</a:t>
            </a:r>
            <a:r>
              <a:rPr lang="bn-BD" sz="3600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করি</a:t>
            </a:r>
            <a:r>
              <a:rPr lang="en-US" sz="3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GB" sz="36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ounded Rectangle 4"/>
              <p:cNvSpPr/>
              <p:nvPr/>
            </p:nvSpPr>
            <p:spPr>
              <a:xfrm>
                <a:off x="3794078" y="3207223"/>
                <a:ext cx="5254388" cy="1528549"/>
              </a:xfrm>
              <a:prstGeom prst="roundRect">
                <a:avLst/>
              </a:prstGeom>
              <a:ln w="57150"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bn-BD" sz="3200" b="0" i="1" smtClean="0">
                            <a:latin typeface="Cambria Math" panose="02040503050406030204" pitchFamily="18" charset="0"/>
                          </a:rPr>
                          <m:t>১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২</m:t>
                        </m:r>
                      </m:den>
                    </m:f>
                  </m:oMath>
                </a14:m>
                <a:r>
                  <a:rPr lang="bn-BD" sz="36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  </a:t>
                </a:r>
                <a:r>
                  <a:rPr lang="en-US" sz="36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μ</a:t>
                </a:r>
                <a:r>
                  <a:rPr lang="bn-BD" sz="36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bn-BD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bn-BD" sz="2800" b="0" i="1" smtClean="0">
                            <a:latin typeface="Cambria Math" panose="02040503050406030204" pitchFamily="18" charset="0"/>
                          </a:rPr>
                          <m:t>১</m:t>
                        </m:r>
                      </m:num>
                      <m:den>
                        <m:r>
                          <a:rPr lang="bn-BD" sz="2800" b="0" i="1" smtClean="0">
                            <a:latin typeface="Cambria Math" panose="02040503050406030204" pitchFamily="18" charset="0"/>
                          </a:rPr>
                          <m:t>৩</m:t>
                        </m:r>
                      </m:den>
                    </m:f>
                  </m:oMath>
                </a14:m>
                <a:r>
                  <a:rPr lang="bn-BD" dirty="0" smtClean="0"/>
                  <a:t>   </a:t>
                </a:r>
                <a:endParaRPr lang="en-GB" dirty="0"/>
              </a:p>
            </p:txBody>
          </p:sp>
        </mc:Choice>
        <mc:Fallback xmlns="">
          <p:sp>
            <p:nvSpPr>
              <p:cNvPr id="5" name="Rounded 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4078" y="3207223"/>
                <a:ext cx="5254388" cy="1528549"/>
              </a:xfrm>
              <a:prstGeom prst="roundRect">
                <a:avLst/>
              </a:prstGeom>
              <a:blipFill rotWithShape="0">
                <a:blip r:embed="rId2"/>
                <a:stretch>
                  <a:fillRect/>
                </a:stretch>
              </a:blipFill>
              <a:ln w="57150"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9469" y="4913192"/>
            <a:ext cx="1828800" cy="18288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31929" y="4913192"/>
            <a:ext cx="1828800" cy="18288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249469" y="109182"/>
            <a:ext cx="1828800" cy="18288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00085" y="88710"/>
            <a:ext cx="18288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1344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       </a:t>
            </a:r>
            <a:endParaRPr lang="en-GB" dirty="0"/>
          </a:p>
        </p:txBody>
      </p:sp>
      <p:sp>
        <p:nvSpPr>
          <p:cNvPr id="4" name="Rounded Rectangle 3"/>
          <p:cNvSpPr/>
          <p:nvPr/>
        </p:nvSpPr>
        <p:spPr>
          <a:xfrm>
            <a:off x="429897" y="411503"/>
            <a:ext cx="3370999" cy="696035"/>
          </a:xfrm>
          <a:prstGeom prst="roundRect">
            <a:avLst/>
          </a:prstGeo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ছবিতে তুমি কি দেখতে পাচ্ছ </a:t>
            </a:r>
            <a:endParaRPr lang="en-GB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91567" y="5443377"/>
                <a:ext cx="532263" cy="8570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bn-BD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fPr>
                      <m:num>
                        <m:r>
                          <a:rPr lang="bn-BD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১</m:t>
                        </m:r>
                      </m:num>
                      <m:den>
                        <m:r>
                          <a:rPr lang="bn-BD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২</m:t>
                        </m:r>
                      </m:den>
                    </m:f>
                  </m:oMath>
                </a14:m>
                <a:r>
                  <a:rPr lang="bn-BD" sz="3200" b="1" dirty="0" smtClean="0">
                    <a:solidFill>
                      <a:srgbClr val="FF0000"/>
                    </a:solidFill>
                    <a:latin typeface="NikoshBAN" panose="02000000000000000000" pitchFamily="2" charset="0"/>
                    <a:cs typeface="NikoshBAN" panose="02000000000000000000" pitchFamily="2" charset="0"/>
                  </a:rPr>
                  <a:t>   </a:t>
                </a:r>
                <a:endParaRPr lang="en-GB" sz="3200" b="1" dirty="0">
                  <a:solidFill>
                    <a:srgbClr val="FF0000"/>
                  </a:solidFill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567" y="5443377"/>
                <a:ext cx="532263" cy="857094"/>
              </a:xfrm>
              <a:prstGeom prst="rect">
                <a:avLst/>
              </a:prstGeom>
              <a:blipFill rotWithShape="0">
                <a:blip r:embed="rId2"/>
                <a:stretch>
                  <a:fillRect r="-68966" b="-9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207159" y="5609898"/>
                <a:ext cx="653960" cy="7311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bn-BD" sz="28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</m:ctrlPr>
                      </m:fPr>
                      <m:num>
                        <m:r>
                          <a:rPr lang="bn-BD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২</m:t>
                        </m:r>
                      </m:num>
                      <m:den>
                        <m:r>
                          <a:rPr lang="bn-BD" sz="2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NikoshBAN" panose="02000000000000000000" pitchFamily="2" charset="0"/>
                          </a:rPr>
                          <m:t>৬</m:t>
                        </m:r>
                      </m:den>
                    </m:f>
                  </m:oMath>
                </a14:m>
                <a:r>
                  <a:rPr lang="bn-BD" sz="3200" b="1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</a:t>
                </a:r>
                <a:endParaRPr lang="en-GB" sz="3200" b="1" dirty="0">
                  <a:solidFill>
                    <a:srgbClr val="002060"/>
                  </a:solidFill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7159" y="5609898"/>
                <a:ext cx="653960" cy="731162"/>
              </a:xfrm>
              <a:prstGeom prst="rect">
                <a:avLst/>
              </a:prstGeom>
              <a:blipFill rotWithShape="0">
                <a:blip r:embed="rId3"/>
                <a:stretch>
                  <a:fillRect b="-191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8600361" y="5709365"/>
            <a:ext cx="9041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= </a:t>
            </a:r>
            <a:endParaRPr lang="en-GB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7536003"/>
              </p:ext>
            </p:extLst>
          </p:nvPr>
        </p:nvGraphicFramePr>
        <p:xfrm>
          <a:off x="429897" y="1746913"/>
          <a:ext cx="1064524" cy="13784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64524"/>
              </a:tblGrid>
              <a:tr h="64357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734853"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8120759"/>
              </p:ext>
            </p:extLst>
          </p:nvPr>
        </p:nvGraphicFramePr>
        <p:xfrm>
          <a:off x="2378405" y="1975567"/>
          <a:ext cx="1193610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93610"/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583134" y="2070162"/>
            <a:ext cx="6949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μ</a:t>
            </a:r>
            <a:r>
              <a:rPr lang="bn-BD" dirty="0" smtClean="0"/>
              <a:t> 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3673522" y="2079344"/>
            <a:ext cx="7233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=  </a:t>
            </a:r>
            <a:endParaRPr lang="en-GB" sz="5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8440952"/>
              </p:ext>
            </p:extLst>
          </p:nvPr>
        </p:nvGraphicFramePr>
        <p:xfrm>
          <a:off x="4488977" y="1417832"/>
          <a:ext cx="1428464" cy="219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28464"/>
              </a:tblGrid>
              <a:tr h="32780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2780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2780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2780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32780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32780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6096000" y="1617679"/>
            <a:ext cx="7233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BD" dirty="0" smtClean="0"/>
          </a:p>
          <a:p>
            <a:endParaRPr lang="bn-BD" dirty="0" smtClean="0"/>
          </a:p>
          <a:p>
            <a:pPr algn="ctr"/>
            <a:r>
              <a:rPr lang="bn-BD" sz="4800" b="1" dirty="0">
                <a:latin typeface="NikoshBAN" panose="02000000000000000000" pitchFamily="2" charset="0"/>
                <a:cs typeface="NikoshBAN" panose="02000000000000000000" pitchFamily="2" charset="0"/>
              </a:rPr>
              <a:t>μ</a:t>
            </a:r>
            <a:endParaRPr lang="en-GB" sz="48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7934877"/>
              </p:ext>
            </p:extLst>
          </p:nvPr>
        </p:nvGraphicFramePr>
        <p:xfrm>
          <a:off x="6819332" y="1475574"/>
          <a:ext cx="1367619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67619"/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8518478" y="2079344"/>
            <a:ext cx="5049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= </a:t>
            </a:r>
            <a:r>
              <a:rPr lang="bn-BD" dirty="0" smtClean="0"/>
              <a:t> </a:t>
            </a:r>
            <a:endParaRPr lang="en-GB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5831528"/>
              </p:ext>
            </p:extLst>
          </p:nvPr>
        </p:nvGraphicFramePr>
        <p:xfrm>
          <a:off x="9504524" y="1370989"/>
          <a:ext cx="1359472" cy="2219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9472"/>
              </a:tblGrid>
              <a:tr h="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1583134" y="5562401"/>
            <a:ext cx="5322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NikoshBAN" panose="02000000000000000000" pitchFamily="2" charset="0"/>
                <a:cs typeface="NikoshBAN" panose="02000000000000000000" pitchFamily="2" charset="0"/>
              </a:rPr>
              <a:t>μ</a:t>
            </a:r>
            <a:r>
              <a:rPr lang="bn-BD" dirty="0" smtClean="0"/>
              <a:t> 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2278038" y="5542153"/>
                <a:ext cx="818863" cy="6882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bn-BD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১</m:t>
                          </m:r>
                        </m:num>
                        <m:den>
                          <m:r>
                            <a:rPr lang="bn-BD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৩</m:t>
                          </m:r>
                        </m:den>
                      </m:f>
                    </m:oMath>
                  </m:oMathPara>
                </a14:m>
                <a:endParaRPr lang="en-GB" b="1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8038" y="5542153"/>
                <a:ext cx="818863" cy="68820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3358488" y="5679628"/>
            <a:ext cx="8120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=</a:t>
            </a:r>
            <a:r>
              <a:rPr lang="bn-BD" dirty="0" smtClean="0"/>
              <a:t> 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708478" y="5623957"/>
                <a:ext cx="887104" cy="6940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bn-BD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৩</m:t>
                          </m:r>
                        </m:num>
                        <m:den>
                          <m:r>
                            <a:rPr lang="bn-BD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৬</m:t>
                          </m:r>
                        </m:den>
                      </m:f>
                    </m:oMath>
                  </m:oMathPara>
                </a14:m>
                <a:endParaRPr lang="en-GB" b="1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8478" y="5623957"/>
                <a:ext cx="887104" cy="69403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6032308" y="5685592"/>
            <a:ext cx="7233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NikoshBAN" panose="02000000000000000000" pitchFamily="2" charset="0"/>
                <a:cs typeface="NikoshBAN" panose="02000000000000000000" pitchFamily="2" charset="0"/>
              </a:rPr>
              <a:t>μ</a:t>
            </a:r>
            <a:r>
              <a:rPr lang="bn-BD" sz="2400" dirty="0" smtClean="0"/>
              <a:t> </a:t>
            </a:r>
            <a:endParaRPr lang="en-GB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9705840" y="5623957"/>
                <a:ext cx="696036" cy="7029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bn-BD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১</m:t>
                          </m:r>
                        </m:num>
                        <m:den>
                          <m:r>
                            <a:rPr lang="bn-BD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৬</m:t>
                          </m:r>
                        </m:den>
                      </m:f>
                    </m:oMath>
                  </m:oMathPara>
                </a14:m>
                <a:endParaRPr lang="en-GB" b="1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05840" y="5623957"/>
                <a:ext cx="696036" cy="702949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Down Arrow 25"/>
          <p:cNvSpPr/>
          <p:nvPr/>
        </p:nvSpPr>
        <p:spPr>
          <a:xfrm>
            <a:off x="1009930" y="3712192"/>
            <a:ext cx="95535" cy="150125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Down Arrow 26"/>
          <p:cNvSpPr/>
          <p:nvPr/>
        </p:nvSpPr>
        <p:spPr>
          <a:xfrm>
            <a:off x="2645386" y="3712192"/>
            <a:ext cx="95534" cy="158430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Down Arrow 27"/>
          <p:cNvSpPr/>
          <p:nvPr/>
        </p:nvSpPr>
        <p:spPr>
          <a:xfrm>
            <a:off x="5092321" y="4016247"/>
            <a:ext cx="119417" cy="14817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Down Arrow 28"/>
          <p:cNvSpPr/>
          <p:nvPr/>
        </p:nvSpPr>
        <p:spPr>
          <a:xfrm>
            <a:off x="7345903" y="4107976"/>
            <a:ext cx="78479" cy="138999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Down Arrow 29"/>
          <p:cNvSpPr/>
          <p:nvPr/>
        </p:nvSpPr>
        <p:spPr>
          <a:xfrm>
            <a:off x="10006090" y="3988952"/>
            <a:ext cx="95535" cy="14544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9753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/>
      <p:bldP spid="8" grpId="0"/>
      <p:bldP spid="11" grpId="0"/>
      <p:bldP spid="12" grpId="0"/>
      <p:bldP spid="14" grpId="0"/>
      <p:bldP spid="18" grpId="0"/>
      <p:bldP spid="20" grpId="0"/>
      <p:bldP spid="21" grpId="0"/>
      <p:bldP spid="22" grpId="0"/>
      <p:bldP spid="23" grpId="0"/>
      <p:bldP spid="24" grpId="0"/>
      <p:bldP spid="25" grpId="0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762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  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ounded Rectangle 2"/>
              <p:cNvSpPr/>
              <p:nvPr/>
            </p:nvSpPr>
            <p:spPr>
              <a:xfrm>
                <a:off x="2804614" y="108171"/>
                <a:ext cx="6086900" cy="648268"/>
              </a:xfrm>
              <a:prstGeom prst="roundRect">
                <a:avLst/>
              </a:prstGeom>
              <a:ln w="76200"/>
            </p:spPr>
            <p:style>
              <a:lnRef idx="2">
                <a:schemeClr val="accent4"/>
              </a:lnRef>
              <a:fillRef idx="1">
                <a:schemeClr val="lt1"/>
              </a:fillRef>
              <a:effectRef idx="0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bn-BD" b="0" i="1" smtClean="0">
                            <a:latin typeface="Cambria Math" panose="02040503050406030204" pitchFamily="18" charset="0"/>
                          </a:rPr>
                          <m:t>১</m:t>
                        </m:r>
                      </m:num>
                      <m:den>
                        <m:r>
                          <a:rPr lang="bn-BD" b="0" i="1" smtClean="0">
                            <a:latin typeface="Cambria Math" panose="02040503050406030204" pitchFamily="18" charset="0"/>
                          </a:rPr>
                          <m:t>২</m:t>
                        </m:r>
                      </m:den>
                    </m:f>
                  </m:oMath>
                </a14:m>
                <a:r>
                  <a:rPr lang="bn-BD" dirty="0" smtClean="0"/>
                  <a:t>  </a:t>
                </a:r>
                <a:r>
                  <a:rPr lang="en-US" dirty="0" smtClean="0">
                    <a:latin typeface="SutonnyOMJ" panose="01010600010101010101" pitchFamily="2" charset="0"/>
                    <a:cs typeface="SutonnyOMJ" panose="01010600010101010101" pitchFamily="2" charset="0"/>
                  </a:rPr>
                  <a:t>μ</a:t>
                </a:r>
                <a:r>
                  <a:rPr lang="bn-BD" dirty="0" smtClean="0">
                    <a:latin typeface="SutonnyOMJ" panose="01010600010101010101" pitchFamily="2" charset="0"/>
                    <a:cs typeface="SutonnyOMJ" panose="01010600010101010101" pitchFamily="2" charset="0"/>
                  </a:rPr>
                  <a:t> </a:t>
                </a:r>
                <a:r>
                  <a:rPr lang="bn-BD" dirty="0" smtClean="0"/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bn-BD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bn-BD" b="0" i="1" smtClean="0">
                            <a:latin typeface="Cambria Math" panose="02040503050406030204" pitchFamily="18" charset="0"/>
                          </a:rPr>
                          <m:t>১</m:t>
                        </m:r>
                      </m:num>
                      <m:den>
                        <m:r>
                          <a:rPr lang="bn-BD" b="0" i="1" smtClean="0">
                            <a:latin typeface="Cambria Math" panose="02040503050406030204" pitchFamily="18" charset="0"/>
                          </a:rPr>
                          <m:t>৩</m:t>
                        </m:r>
                      </m:den>
                    </m:f>
                  </m:oMath>
                </a14:m>
                <a:r>
                  <a:rPr lang="bn-BD" dirty="0" smtClean="0"/>
                  <a:t> </a:t>
                </a:r>
                <a:endParaRPr lang="en-GB" dirty="0"/>
              </a:p>
            </p:txBody>
          </p:sp>
        </mc:Choice>
        <mc:Fallback xmlns="">
          <p:sp>
            <p:nvSpPr>
              <p:cNvPr id="3" name="Rounded 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4614" y="108171"/>
                <a:ext cx="6086900" cy="648268"/>
              </a:xfrm>
              <a:prstGeom prst="roundRect">
                <a:avLst/>
              </a:prstGeom>
              <a:blipFill rotWithShape="0">
                <a:blip r:embed="rId2"/>
                <a:stretch>
                  <a:fillRect/>
                </a:stretch>
              </a:blipFill>
              <a:ln w="76200"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/>
          <p:cNvSpPr/>
          <p:nvPr/>
        </p:nvSpPr>
        <p:spPr>
          <a:xfrm>
            <a:off x="2964667" y="251642"/>
            <a:ext cx="423698" cy="33312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১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3562065" y="233537"/>
            <a:ext cx="15285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বিয়োগ  করি। 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ounded Rectangle 17"/>
              <p:cNvSpPr/>
              <p:nvPr/>
            </p:nvSpPr>
            <p:spPr>
              <a:xfrm>
                <a:off x="2964667" y="2760260"/>
                <a:ext cx="7001301" cy="3382667"/>
              </a:xfrm>
              <a:prstGeom prst="roundRect">
                <a:avLst/>
              </a:prstGeom>
              <a:ln w="76200"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bn-BD" sz="2400" b="0" i="1" smtClean="0">
                            <a:latin typeface="Cambria Math" panose="02040503050406030204" pitchFamily="18" charset="0"/>
                          </a:rPr>
                          <m:t>১</m:t>
                        </m:r>
                      </m:num>
                      <m:den>
                        <m:r>
                          <a:rPr lang="bn-BD" sz="2400" b="0" i="1" smtClean="0">
                            <a:latin typeface="Cambria Math" panose="02040503050406030204" pitchFamily="18" charset="0"/>
                          </a:rPr>
                          <m:t>২</m:t>
                        </m:r>
                      </m:den>
                    </m:f>
                  </m:oMath>
                </a14:m>
                <a:r>
                  <a:rPr lang="bn-BD" sz="2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   </a:t>
                </a:r>
                <a:r>
                  <a:rPr lang="en-US" sz="2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μ</a:t>
                </a:r>
                <a:r>
                  <a:rPr lang="bn-BD" sz="2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bn-BD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bn-BD" sz="2400" b="0" i="1" smtClean="0">
                            <a:latin typeface="Cambria Math" panose="02040503050406030204" pitchFamily="18" charset="0"/>
                          </a:rPr>
                          <m:t>১</m:t>
                        </m:r>
                      </m:num>
                      <m:den>
                        <m:r>
                          <a:rPr lang="bn-BD" sz="2400" b="0" i="1" smtClean="0">
                            <a:latin typeface="Cambria Math" panose="02040503050406030204" pitchFamily="18" charset="0"/>
                          </a:rPr>
                          <m:t>৩</m:t>
                        </m:r>
                      </m:den>
                    </m:f>
                  </m:oMath>
                </a14:m>
                <a:r>
                  <a:rPr lang="bn-BD" sz="2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 </a:t>
                </a:r>
              </a:p>
              <a:p>
                <a:pPr algn="ctr"/>
                <a:endParaRPr lang="bn-BD" sz="24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  <a:p>
                <a:pPr algn="ctr"/>
                <a:r>
                  <a:rPr lang="bn-BD" sz="2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bn-BD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bn-BD" sz="2400" b="0" i="1" smtClean="0">
                            <a:latin typeface="Cambria Math" panose="02040503050406030204" pitchFamily="18" charset="0"/>
                          </a:rPr>
                          <m:t>৩</m:t>
                        </m:r>
                      </m:num>
                      <m:den>
                        <m:r>
                          <a:rPr lang="bn-BD" sz="2400" b="0" i="1" smtClean="0">
                            <a:latin typeface="Cambria Math" panose="02040503050406030204" pitchFamily="18" charset="0"/>
                          </a:rPr>
                          <m:t>৬</m:t>
                        </m:r>
                      </m:den>
                    </m:f>
                  </m:oMath>
                </a14:m>
                <a:r>
                  <a:rPr lang="bn-BD" sz="2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  </a:t>
                </a:r>
                <a:r>
                  <a:rPr lang="en-US" sz="2400" dirty="0" smtClean="0">
                    <a:latin typeface="SutonnyOMJ" panose="01010600010101010101" pitchFamily="2" charset="0"/>
                    <a:cs typeface="SutonnyOMJ" panose="01010600010101010101" pitchFamily="2" charset="0"/>
                  </a:rPr>
                  <a:t>μ</a:t>
                </a:r>
                <a:r>
                  <a:rPr lang="bn-BD" sz="2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bn-BD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bn-BD" sz="2400" b="0" i="1" smtClean="0">
                            <a:latin typeface="Cambria Math" panose="02040503050406030204" pitchFamily="18" charset="0"/>
                          </a:rPr>
                          <m:t>২</m:t>
                        </m:r>
                      </m:num>
                      <m:den>
                        <m:r>
                          <a:rPr lang="bn-BD" sz="2400" b="0" i="1" smtClean="0">
                            <a:latin typeface="Cambria Math" panose="02040503050406030204" pitchFamily="18" charset="0"/>
                          </a:rPr>
                          <m:t>৬</m:t>
                        </m:r>
                      </m:den>
                    </m:f>
                  </m:oMath>
                </a14:m>
                <a:r>
                  <a:rPr lang="bn-BD" sz="2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 </a:t>
                </a:r>
              </a:p>
              <a:p>
                <a:pPr algn="ctr"/>
                <a:endParaRPr lang="bn-BD" sz="24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  <a:p>
                <a:pPr algn="ctr"/>
                <a:r>
                  <a:rPr lang="bn-BD" sz="2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=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bn-BD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bn-BD" sz="2400" b="0" i="1" smtClean="0">
                            <a:latin typeface="Cambria Math" panose="02040503050406030204" pitchFamily="18" charset="0"/>
                          </a:rPr>
                          <m:t>১</m:t>
                        </m:r>
                      </m:num>
                      <m:den>
                        <m:r>
                          <a:rPr lang="bn-BD" sz="2400" b="0" i="1" smtClean="0">
                            <a:latin typeface="Cambria Math" panose="02040503050406030204" pitchFamily="18" charset="0"/>
                          </a:rPr>
                          <m:t>৬</m:t>
                        </m:r>
                      </m:den>
                    </m:f>
                  </m:oMath>
                </a14:m>
                <a:r>
                  <a:rPr lang="bn-BD" sz="24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     </a:t>
                </a:r>
                <a:endParaRPr lang="en-GB" sz="2400" dirty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18" name="Rounded 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4667" y="2760260"/>
                <a:ext cx="7001301" cy="3382667"/>
              </a:xfrm>
              <a:prstGeom prst="round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 w="76200"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8359" y="1337481"/>
            <a:ext cx="8802806" cy="1040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6644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11" grpId="0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ounded Rectangle 3"/>
          <p:cNvSpPr/>
          <p:nvPr/>
        </p:nvSpPr>
        <p:spPr>
          <a:xfrm>
            <a:off x="4626592" y="504967"/>
            <a:ext cx="2292824" cy="791570"/>
          </a:xfrm>
          <a:prstGeom prst="roundRect">
            <a:avLst/>
          </a:prstGeom>
          <a:ln w="762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মূল্যায়ন </a:t>
            </a:r>
            <a:endParaRPr lang="en-GB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ounded Rectangle 4"/>
              <p:cNvSpPr/>
              <p:nvPr/>
            </p:nvSpPr>
            <p:spPr>
              <a:xfrm>
                <a:off x="2557729" y="1735825"/>
                <a:ext cx="7274257" cy="3045158"/>
              </a:xfrm>
              <a:prstGeom prst="roundRect">
                <a:avLst/>
              </a:prstGeom>
              <a:ln w="76200"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bn-BD" dirty="0" smtClean="0"/>
                  <a:t> </a:t>
                </a:r>
              </a:p>
              <a:p>
                <a:pPr algn="ctr"/>
                <a:r>
                  <a:rPr lang="bn-BD" sz="28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                    ১)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bn-BD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bn-BD" sz="2800" b="0" i="1" smtClean="0">
                            <a:latin typeface="Cambria Math" panose="02040503050406030204" pitchFamily="18" charset="0"/>
                          </a:rPr>
                          <m:t>১</m:t>
                        </m:r>
                      </m:num>
                      <m:den>
                        <m:r>
                          <a:rPr lang="bn-BD" sz="2800" b="0" i="1" smtClean="0">
                            <a:latin typeface="Cambria Math" panose="02040503050406030204" pitchFamily="18" charset="0"/>
                          </a:rPr>
                          <m:t>৪</m:t>
                        </m:r>
                      </m:den>
                    </m:f>
                  </m:oMath>
                </a14:m>
                <a:r>
                  <a:rPr lang="bn-BD" sz="28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 </a:t>
                </a:r>
                <a:r>
                  <a:rPr lang="en-US" sz="28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μ</a:t>
                </a:r>
                <a:r>
                  <a:rPr lang="bn-BD" sz="28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bn-BD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bn-BD" sz="2800" b="0" i="1" smtClean="0">
                            <a:latin typeface="Cambria Math" panose="02040503050406030204" pitchFamily="18" charset="0"/>
                          </a:rPr>
                          <m:t>১</m:t>
                        </m:r>
                      </m:num>
                      <m:den>
                        <m:r>
                          <a:rPr lang="bn-BD" sz="2800" b="0" i="1" smtClean="0">
                            <a:latin typeface="Cambria Math" panose="02040503050406030204" pitchFamily="18" charset="0"/>
                          </a:rPr>
                          <m:t>৫</m:t>
                        </m:r>
                      </m:den>
                    </m:f>
                  </m:oMath>
                </a14:m>
                <a:r>
                  <a:rPr lang="bn-BD" sz="28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    ২)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bn-BD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bn-BD" sz="2800" b="0" i="1" smtClean="0">
                            <a:latin typeface="Cambria Math" panose="02040503050406030204" pitchFamily="18" charset="0"/>
                          </a:rPr>
                          <m:t>২</m:t>
                        </m:r>
                      </m:num>
                      <m:den>
                        <m:r>
                          <a:rPr lang="bn-BD" sz="2800" b="0" i="1" smtClean="0">
                            <a:latin typeface="Cambria Math" panose="02040503050406030204" pitchFamily="18" charset="0"/>
                          </a:rPr>
                          <m:t>৩</m:t>
                        </m:r>
                      </m:den>
                    </m:f>
                  </m:oMath>
                </a14:m>
                <a:r>
                  <a:rPr lang="bn-BD" sz="28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 </a:t>
                </a:r>
                <a:r>
                  <a:rPr lang="en-US" sz="2800" dirty="0">
                    <a:latin typeface="NikoshBAN" panose="02000000000000000000" pitchFamily="2" charset="0"/>
                    <a:cs typeface="NikoshBAN" panose="02000000000000000000" pitchFamily="2" charset="0"/>
                  </a:rPr>
                  <a:t>μ</a:t>
                </a:r>
                <a:r>
                  <a:rPr lang="bn-BD" sz="28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bn-BD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bn-BD" sz="2800" b="0" i="1" smtClean="0">
                            <a:latin typeface="Cambria Math" panose="02040503050406030204" pitchFamily="18" charset="0"/>
                          </a:rPr>
                          <m:t>২</m:t>
                        </m:r>
                      </m:num>
                      <m:den>
                        <m:r>
                          <a:rPr lang="bn-BD" sz="2800" b="0" i="1" smtClean="0">
                            <a:latin typeface="Cambria Math" panose="02040503050406030204" pitchFamily="18" charset="0"/>
                          </a:rPr>
                          <m:t>৫</m:t>
                        </m:r>
                      </m:den>
                    </m:f>
                  </m:oMath>
                </a14:m>
                <a:r>
                  <a:rPr lang="bn-BD" sz="2800" dirty="0" smtClean="0">
                    <a:latin typeface="NikoshBAN" panose="02000000000000000000" pitchFamily="2" charset="0"/>
                    <a:cs typeface="NikoshBAN" panose="02000000000000000000" pitchFamily="2" charset="0"/>
                  </a:rPr>
                  <a:t>     </a:t>
                </a:r>
                <a:endParaRPr lang="bn-BD" sz="3600" dirty="0" smtClean="0">
                  <a:latin typeface="NikoshBAN" panose="02000000000000000000" pitchFamily="2" charset="0"/>
                  <a:cs typeface="NikoshBAN" panose="02000000000000000000" pitchFamily="2" charset="0"/>
                </a:endParaRPr>
              </a:p>
            </p:txBody>
          </p:sp>
        </mc:Choice>
        <mc:Fallback xmlns="">
          <p:sp>
            <p:nvSpPr>
              <p:cNvPr id="5" name="Rounded 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7729" y="1735825"/>
                <a:ext cx="7274257" cy="3045158"/>
              </a:xfrm>
              <a:prstGeom prst="roundRect">
                <a:avLst/>
              </a:prstGeom>
              <a:blipFill rotWithShape="0">
                <a:blip r:embed="rId2"/>
                <a:stretch>
                  <a:fillRect/>
                </a:stretch>
              </a:blipFill>
              <a:ln w="76200"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882488"/>
            <a:ext cx="12192000" cy="197551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266"/>
            <a:ext cx="2057400" cy="222885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0323163" y="-16865"/>
            <a:ext cx="1745634" cy="1891104"/>
          </a:xfrm>
          <a:prstGeom prst="rect">
            <a:avLst/>
          </a:prstGeom>
        </p:spPr>
      </p:pic>
      <p:sp>
        <p:nvSpPr>
          <p:cNvPr id="3" name="Pentagon 2"/>
          <p:cNvSpPr/>
          <p:nvPr/>
        </p:nvSpPr>
        <p:spPr>
          <a:xfrm>
            <a:off x="2984310" y="2111992"/>
            <a:ext cx="3111690" cy="658505"/>
          </a:xfrm>
          <a:prstGeom prst="homePlate">
            <a:avLst/>
          </a:prstGeom>
          <a:ln w="57150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যোগ কর । </a:t>
            </a:r>
            <a:endParaRPr lang="en-GB" sz="36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564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6502" y="1916017"/>
            <a:ext cx="5472753" cy="332472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538484" y="832513"/>
            <a:ext cx="582759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আজ এ পর্যন্ত সবাই ভালো থেকো </a:t>
            </a:r>
            <a:endParaRPr lang="en-GB" sz="4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72100"/>
            <a:ext cx="12192000" cy="14859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0" y="0"/>
            <a:ext cx="1828800" cy="1828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0363200" y="0"/>
            <a:ext cx="1828800" cy="18288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701" y="1916017"/>
            <a:ext cx="1828800" cy="24955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5970" y="1916017"/>
            <a:ext cx="1828800" cy="2495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9090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673</TotalTime>
  <Words>99</Words>
  <Application>Microsoft Office PowerPoint</Application>
  <PresentationFormat>Widescreen</PresentationFormat>
  <Paragraphs>51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NikoshBAN</vt:lpstr>
      <vt:lpstr>SutonnyOMJ</vt:lpstr>
      <vt:lpstr>Vrinda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Shahed</dc:creator>
  <cp:lastModifiedBy>Shahed</cp:lastModifiedBy>
  <cp:revision>89</cp:revision>
  <dcterms:created xsi:type="dcterms:W3CDTF">2026-05-07T16:25:50Z</dcterms:created>
  <dcterms:modified xsi:type="dcterms:W3CDTF">2026-07-22T13:51:21Z</dcterms:modified>
</cp:coreProperties>
</file>