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0" r:id="rId2"/>
    <p:sldId id="284" r:id="rId3"/>
    <p:sldId id="294" r:id="rId4"/>
    <p:sldId id="292" r:id="rId5"/>
    <p:sldId id="293" r:id="rId6"/>
    <p:sldId id="279" r:id="rId7"/>
    <p:sldId id="288" r:id="rId8"/>
    <p:sldId id="287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6" r:id="rId20"/>
    <p:sldId id="277" r:id="rId21"/>
    <p:sldId id="258" r:id="rId22"/>
    <p:sldId id="259" r:id="rId23"/>
    <p:sldId id="260" r:id="rId24"/>
    <p:sldId id="263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3D5B1-8C1F-4A01-A3E3-765D9864CF55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750D-1E64-48F9-AAB8-25478266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1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C747-4B8E-4A75-95A1-E2738C0DFE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2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61" y="1371600"/>
            <a:ext cx="3168603" cy="50006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26D00E-3B98-20A7-2F19-530B9544A039}"/>
              </a:ext>
            </a:extLst>
          </p:cNvPr>
          <p:cNvSpPr/>
          <p:nvPr/>
        </p:nvSpPr>
        <p:spPr>
          <a:xfrm>
            <a:off x="2675685" y="1234017"/>
            <a:ext cx="7911353" cy="34094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F4496-4915-9CAE-A99E-55A3B0B58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37" y="1842076"/>
            <a:ext cx="2193306" cy="219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33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6C0E0-AEBD-A6AD-7336-39B075885C8B}"/>
              </a:ext>
            </a:extLst>
          </p:cNvPr>
          <p:cNvSpPr txBox="1"/>
          <p:nvPr/>
        </p:nvSpPr>
        <p:spPr>
          <a:xfrm>
            <a:off x="5171693" y="462296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2758E-9EA4-428E-9F78-BBDF42125B0F}"/>
              </a:ext>
            </a:extLst>
          </p:cNvPr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07E6-1309-37C6-3309-E58345E229EB}"/>
              </a:ext>
            </a:extLst>
          </p:cNvPr>
          <p:cNvSpPr/>
          <p:nvPr/>
        </p:nvSpPr>
        <p:spPr>
          <a:xfrm flipV="1">
            <a:off x="4072776" y="125713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28EDD-F09C-1E93-4043-58BCAC4B3F8E}"/>
              </a:ext>
            </a:extLst>
          </p:cNvPr>
          <p:cNvSpPr/>
          <p:nvPr/>
        </p:nvSpPr>
        <p:spPr>
          <a:xfrm rot="5400000" flipV="1">
            <a:off x="4270531" y="3909144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580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616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B9FA6-4A0F-4E2B-6CEA-704829109C7D}"/>
              </a:ext>
            </a:extLst>
          </p:cNvPr>
          <p:cNvSpPr txBox="1"/>
          <p:nvPr/>
        </p:nvSpPr>
        <p:spPr>
          <a:xfrm>
            <a:off x="2201902" y="1553012"/>
            <a:ext cx="220160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B961E-3913-4CCF-9314-6D725B6D97D5}"/>
              </a:ext>
            </a:extLst>
          </p:cNvPr>
          <p:cNvSpPr txBox="1"/>
          <p:nvPr/>
        </p:nvSpPr>
        <p:spPr>
          <a:xfrm>
            <a:off x="8067616" y="1553012"/>
            <a:ext cx="197025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1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5173683" y="385729"/>
            <a:ext cx="1844634" cy="1326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7483496" y="389887"/>
            <a:ext cx="1844634" cy="13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9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930354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77918" y="518682"/>
            <a:ext cx="1198298" cy="11982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20207" y="518682"/>
            <a:ext cx="1198298" cy="11982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62497" y="518682"/>
            <a:ext cx="1198298" cy="11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4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90450" y="490194"/>
            <a:ext cx="1226786" cy="12267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6858" y="395660"/>
            <a:ext cx="1420933" cy="142093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7381" y="466991"/>
            <a:ext cx="1226786" cy="12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1804737" y="934613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2764" y="409487"/>
            <a:ext cx="1182230" cy="1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2007803" y="96289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" y="552034"/>
            <a:ext cx="1257968" cy="10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1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>
            <a:extLst>
              <a:ext uri="{FF2B5EF4-FFF2-40B4-BE49-F238E27FC236}">
                <a16:creationId xmlns:a16="http://schemas.microsoft.com/office/drawing/2014/main" id="{8D78984C-7611-ED3A-6893-97F0E59C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4" y="5929248"/>
            <a:ext cx="7934895" cy="921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09034-B0CE-AEAB-57EF-9D72EA772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4" y="5920556"/>
            <a:ext cx="879560" cy="802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7AEC8-C47D-F90F-5C86-83EA47844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4604" y="6126370"/>
            <a:ext cx="856521" cy="527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4714154" y="-647607"/>
            <a:ext cx="2795673" cy="5847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" y="2713313"/>
            <a:ext cx="11957157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peakpx.com/19235/water-droplet/1440x900-wallpaper" TargetMode="Externa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B8E7872C-1867-4538-1453-42919C14AC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2">
              <a:alphaModFix amt="40000"/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5C2DF-2AB9-7F21-5E96-FA605259A4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200" y="5869381"/>
            <a:ext cx="1294819" cy="681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C9FCA6-7C5B-24E4-2CDA-54DE98A615B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76" y="6496095"/>
            <a:ext cx="1775334" cy="4373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B64F1D-3BD3-E04A-A351-E760650E81BE}"/>
              </a:ext>
            </a:extLst>
          </p:cNvPr>
          <p:cNvGrpSpPr/>
          <p:nvPr/>
        </p:nvGrpSpPr>
        <p:grpSpPr>
          <a:xfrm>
            <a:off x="8448390" y="6192772"/>
            <a:ext cx="1842586" cy="595015"/>
            <a:chOff x="8269280" y="6224725"/>
            <a:chExt cx="1842586" cy="5950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01C0FA-EAF3-2230-1057-0ACE4D076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114" y="6238903"/>
              <a:ext cx="522752" cy="580837"/>
            </a:xfrm>
            <a:prstGeom prst="rect">
              <a:avLst/>
            </a:prstGeom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A4D0339B-1EE3-C51D-EFD5-C51AC586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459" y="6224725"/>
              <a:ext cx="595015" cy="59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161B21-6597-5C18-660F-12A44343A45D}"/>
                </a:ext>
              </a:extLst>
            </p:cNvPr>
            <p:cNvGrpSpPr/>
            <p:nvPr/>
          </p:nvGrpSpPr>
          <p:grpSpPr>
            <a:xfrm>
              <a:off x="8269280" y="6242202"/>
              <a:ext cx="577540" cy="577538"/>
              <a:chOff x="8269280" y="6239279"/>
              <a:chExt cx="577540" cy="57753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ECD49B4-5987-4771-C4D6-E110004DC35B}"/>
                  </a:ext>
                </a:extLst>
              </p:cNvPr>
              <p:cNvSpPr/>
              <p:nvPr/>
            </p:nvSpPr>
            <p:spPr>
              <a:xfrm>
                <a:off x="8269280" y="6239279"/>
                <a:ext cx="577540" cy="577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0E932AB-17A7-2EAB-DA0F-FCE6805B5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1241" y="6251239"/>
                <a:ext cx="553618" cy="5536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8138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  <p:sldLayoutId id="2147483667" r:id="rId5"/>
    <p:sldLayoutId id="2147483668" r:id="rId6"/>
    <p:sldLayoutId id="2147483669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2884" y="2291526"/>
            <a:ext cx="5475944" cy="18812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89B507-833A-41C8-9159-EA86051EDAFC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285750">
            <a:gradFill>
              <a:gsLst>
                <a:gs pos="77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0">
                  <a:srgbClr val="C00000"/>
                </a:gs>
                <a:gs pos="84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oubleWave1">
              <a:avLst>
                <a:gd name="adj1" fmla="val 4610"/>
                <a:gd name="adj2" fmla="val 577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47" y="425003"/>
            <a:ext cx="5303655" cy="597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2FE2208-8D31-82B0-DB7D-AC0C53475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EAB30-CD8D-353A-52D1-92FDE742FC11}"/>
              </a:ext>
            </a:extLst>
          </p:cNvPr>
          <p:cNvSpPr txBox="1"/>
          <p:nvPr/>
        </p:nvSpPr>
        <p:spPr>
          <a:xfrm>
            <a:off x="483513" y="2891790"/>
            <a:ext cx="73893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এ দেশে নানা রকম যানবাহন দেখা যায়। নদীপথে নৌকা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লঞ্চ ও জাহাজ চলে। রাস্তায় চলে বাস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মোটর গাড়ি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রিকশা ও সাইকেল। রেললাইন ধরে চলে রেলগাড়ি। আকাশে ওড়ে উড়োজাহাজ। একস্থান থেকে আরেক স্থানে যাওয়া-আসা করার জন্য আমাদের বাহন লাগে।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FCEA1-BD3F-F5A0-9982-4542D3812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t="718" r="750" b="-718"/>
          <a:stretch>
            <a:fillRect/>
          </a:stretch>
        </p:blipFill>
        <p:spPr>
          <a:xfrm>
            <a:off x="4336619" y="560261"/>
            <a:ext cx="3403248" cy="231057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FDEC9F-A5BB-0247-768D-093F6AED2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" y="539304"/>
            <a:ext cx="3431426" cy="231057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B75984-36EF-D692-0E77-5B1F0F21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14" y="3017519"/>
            <a:ext cx="3431426" cy="2849881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EC0BFC-275B-CA9D-2341-D00F34AC77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14" y="581216"/>
            <a:ext cx="3431426" cy="231057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390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36131D0-77EF-7459-8FA9-0AF36AC6D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EAE2A7-822E-D9DA-0E27-40D2FB21E433}"/>
              </a:ext>
            </a:extLst>
          </p:cNvPr>
          <p:cNvSpPr txBox="1"/>
          <p:nvPr/>
        </p:nvSpPr>
        <p:spPr>
          <a:xfrm>
            <a:off x="520399" y="3429000"/>
            <a:ext cx="71691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 মানুষের চেহারা আর শারীরিক গঠনেও রয়েছে বৈচিত্র্য। তবে যত রকম বৈচিত্র্যই থাকুক না কেন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সবাই বাংলাদেশকে ভালোবাসে। দেশকে এগিয়ে নিয়ে যাওয়ার জন্য সবাই একসাথে কাজ করে।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94ACE-3319-4E8F-97C1-EEA6F56FE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71" y="491555"/>
            <a:ext cx="4685816" cy="2635771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24784-D615-BC24-D71E-A0F44E2EA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5"/>
          <a:stretch>
            <a:fillRect/>
          </a:stretch>
        </p:blipFill>
        <p:spPr>
          <a:xfrm>
            <a:off x="7689515" y="3264487"/>
            <a:ext cx="3739110" cy="2588400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255BC8-DBCC-09DE-222E-F01C794D0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6816"/>
            <a:ext cx="4640085" cy="2610048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67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465680E-0517-4B74-F0BC-0A3B4D705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548FB3-4518-236C-9A9F-2BEA63437E6D}"/>
              </a:ext>
            </a:extLst>
          </p:cNvPr>
          <p:cNvSpPr txBox="1"/>
          <p:nvPr/>
        </p:nvSpPr>
        <p:spPr>
          <a:xfrm>
            <a:off x="4655822" y="624840"/>
            <a:ext cx="2301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latin typeface="Nikosh" panose="02000000000000000000" pitchFamily="2" charset="0"/>
                <a:cs typeface="Nikosh" panose="02000000000000000000" pitchFamily="2" charset="0"/>
              </a:rPr>
              <a:t>শব্দ ও অর্থ</a:t>
            </a:r>
            <a:endParaRPr lang="en-US" sz="4400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2EF3A-84D6-F71A-8863-51B50C8F1EEA}"/>
              </a:ext>
            </a:extLst>
          </p:cNvPr>
          <p:cNvSpPr txBox="1"/>
          <p:nvPr/>
        </p:nvSpPr>
        <p:spPr>
          <a:xfrm>
            <a:off x="1645920" y="240792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রেললাইন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উড়োজাহাজ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চেহারা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শারীরিক গঠন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একসাথে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913AB-DF97-77D7-7BE9-A4CE39EA7153}"/>
              </a:ext>
            </a:extLst>
          </p:cNvPr>
          <p:cNvSpPr txBox="1"/>
          <p:nvPr/>
        </p:nvSpPr>
        <p:spPr>
          <a:xfrm>
            <a:off x="4655822" y="2407920"/>
            <a:ext cx="63931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রেলগাড়ি চলার জন্য তৈরি লাইন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আকাশে চলাচলকারী বাহন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মানুষের মুখমণ্ডল ও বাহ্যিক রূপ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দেহের আকৃতি ও কাঠামো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মিলেমিশে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B144B-30AA-C583-2AAB-E238045C9DC2}"/>
              </a:ext>
            </a:extLst>
          </p:cNvPr>
          <p:cNvSpPr txBox="1"/>
          <p:nvPr/>
        </p:nvSpPr>
        <p:spPr>
          <a:xfrm>
            <a:off x="1889762" y="1516380"/>
            <a:ext cx="6903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 </a:t>
            </a:r>
            <a:r>
              <a:rPr lang="bn-BD" sz="44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</a:t>
            </a:r>
            <a:r>
              <a:rPr lang="bn-BD" sz="4400" b="1" u="sng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শব্দার্থ        </a:t>
            </a:r>
            <a:endParaRPr lang="en-US" sz="4400" u="sng" dirty="0">
              <a:solidFill>
                <a:schemeClr val="accent6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206608-43FF-31E9-C46B-1F6DC683A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FD5AA4-F1AC-0E05-2C8A-442AC9DE866D}"/>
              </a:ext>
            </a:extLst>
          </p:cNvPr>
          <p:cNvSpPr txBox="1"/>
          <p:nvPr/>
        </p:nvSpPr>
        <p:spPr>
          <a:xfrm>
            <a:off x="746760" y="1846005"/>
            <a:ext cx="11018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বাংলাদেশের মানুষের পোশাকে কেন বৈচিত্র্য দেখা যায়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bn-BD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উত্তর: বাংলাদেশের মানুষ বিভিন্ন অঞ্চলে ও জাতিগোষ্ঠীতে বসবাস করে বলে তাদের পোশাকে বৈচিত্র্য দেখা যায়</a:t>
            </a:r>
            <a:r>
              <a:rPr lang="hi-IN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২) চাকমাদের পোশাকের নাম কী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bn-BD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উত্তর: চাকমাদের পোশাকের নাম পিনোন ও হাদি</a:t>
            </a:r>
            <a:r>
              <a:rPr lang="hi-IN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BD" sz="3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৩) মারমা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সাঁওতাল ও গারোদের পোশাকের নাম লেখ</a:t>
            </a:r>
            <a:r>
              <a:rPr lang="hi-IN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উত্তর: মারমাদের পোশাকের নাম দেয়াহ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সাঁওতালদের পোশাকের নাম পাঞ্চি এবং গারোদের পোশাকের নাম দকমান্দা</a:t>
            </a:r>
            <a:r>
              <a:rPr lang="hi-IN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38752-DE57-BD37-E7C2-D2840782BCE9}"/>
              </a:ext>
            </a:extLst>
          </p:cNvPr>
          <p:cNvSpPr txBox="1"/>
          <p:nvPr/>
        </p:nvSpPr>
        <p:spPr>
          <a:xfrm>
            <a:off x="3642360" y="655320"/>
            <a:ext cx="390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800" b="1" u="sng" dirty="0">
                <a:latin typeface="Nikosh" panose="02000000000000000000" pitchFamily="2" charset="0"/>
                <a:cs typeface="Nikosh" panose="02000000000000000000" pitchFamily="2" charset="0"/>
              </a:rPr>
              <a:t>প্রশ্নোত্তর জেনে নেই</a:t>
            </a:r>
            <a:endParaRPr lang="en-US" sz="8000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E9CFCFF-2F43-62D8-A714-FE2EA47FB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2608D3-C98E-EEBB-3893-26B8C706D97F}"/>
              </a:ext>
            </a:extLst>
          </p:cNvPr>
          <p:cNvSpPr txBox="1"/>
          <p:nvPr/>
        </p:nvSpPr>
        <p:spPr>
          <a:xfrm>
            <a:off x="502920" y="1593562"/>
            <a:ext cx="11186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৪) নদীপথে কী কী যানবাহন চলে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b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উত্তর: নদীপথে নৌকা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লঞ্চ ও জাহাজ চলে</a:t>
            </a:r>
            <a:r>
              <a:rPr lang="hi-IN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</a:t>
            </a:r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সড়কপথে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রেলপথে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যানবাহন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চলাচল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রাস্তায়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মোটর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গাড়ি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রিকশা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সাইকেল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রেললাইন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রেলগাড়ি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৬)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বৈচিত্র্য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থাকা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সত্ত্বেও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ঐক্য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পরিলক্ষিত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বৈচিত্র্য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সত্ত্বেও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সবাই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ভালোবাসে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দেশকে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এগিয়ে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যাওয়ার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সবাই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করে-এই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ঐক্য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পরিলক্ষিত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260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81AF0D-D6C8-E227-EF12-1B0E34D7A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7B3F9-D625-7560-A749-8CBE6C01429E}"/>
              </a:ext>
            </a:extLst>
          </p:cNvPr>
          <p:cNvSpPr txBox="1"/>
          <p:nvPr/>
        </p:nvSpPr>
        <p:spPr>
          <a:xfrm>
            <a:off x="4541520" y="502920"/>
            <a:ext cx="3368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শূন্যস্থান পূরণ কর</a:t>
            </a:r>
            <a:endParaRPr lang="en-US" sz="6600" u="sng" dirty="0">
              <a:solidFill>
                <a:schemeClr val="accent6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76F9B-FF83-9EEA-A1AD-4D2D792856FD}"/>
              </a:ext>
            </a:extLst>
          </p:cNvPr>
          <p:cNvSpPr txBox="1"/>
          <p:nvPr/>
        </p:nvSpPr>
        <p:spPr>
          <a:xfrm>
            <a:off x="819150" y="2182713"/>
            <a:ext cx="10553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১) বাংলাদেশের মানুষের পোশাক-পরিচ্ছদে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__________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hi-IN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২) চাকমাদের পোশাকের নাম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___________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_________</a:t>
            </a:r>
            <a:r>
              <a:rPr lang="hi-IN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৩) সাঁওতালরা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__________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নামের পোশাক পরে</a:t>
            </a:r>
            <a:r>
              <a:rPr lang="hi-IN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৪) রেললাইন ধরে চলে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____________</a:t>
            </a:r>
            <a:r>
              <a:rPr lang="hi-IN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৫) আকাশে ওড়ে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____________</a:t>
            </a:r>
            <a:r>
              <a:rPr lang="hi-IN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268C3-F2B4-8C26-16BE-2518A54EC5DE}"/>
              </a:ext>
            </a:extLst>
          </p:cNvPr>
          <p:cNvSpPr txBox="1"/>
          <p:nvPr/>
        </p:nvSpPr>
        <p:spPr>
          <a:xfrm>
            <a:off x="7909560" y="2182713"/>
            <a:ext cx="132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বৈচিত্র্য</a:t>
            </a:r>
            <a:endParaRPr lang="en-US" sz="40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F5791-84D8-3B36-F238-C39E94FE5352}"/>
              </a:ext>
            </a:extLst>
          </p:cNvPr>
          <p:cNvSpPr txBox="1"/>
          <p:nvPr/>
        </p:nvSpPr>
        <p:spPr>
          <a:xfrm>
            <a:off x="6096000" y="2762012"/>
            <a:ext cx="132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পিনোন</a:t>
            </a:r>
            <a:endParaRPr lang="en-US" sz="40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7647E-3EB2-06FF-5E8D-ADC65CF63855}"/>
              </a:ext>
            </a:extLst>
          </p:cNvPr>
          <p:cNvSpPr txBox="1"/>
          <p:nvPr/>
        </p:nvSpPr>
        <p:spPr>
          <a:xfrm>
            <a:off x="8734425" y="2762012"/>
            <a:ext cx="132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হাদি</a:t>
            </a:r>
            <a:endParaRPr lang="en-US" sz="40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D54D-B636-503A-9812-E69A79173727}"/>
              </a:ext>
            </a:extLst>
          </p:cNvPr>
          <p:cNvSpPr txBox="1"/>
          <p:nvPr/>
        </p:nvSpPr>
        <p:spPr>
          <a:xfrm>
            <a:off x="3737610" y="3391555"/>
            <a:ext cx="132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পাঞ্চি</a:t>
            </a:r>
            <a:endParaRPr lang="en-US" sz="40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1C90EC-5333-219E-CCEC-19FA72A63C30}"/>
              </a:ext>
            </a:extLst>
          </p:cNvPr>
          <p:cNvSpPr txBox="1"/>
          <p:nvPr/>
        </p:nvSpPr>
        <p:spPr>
          <a:xfrm>
            <a:off x="5050155" y="4021098"/>
            <a:ext cx="1853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রেলগাড়ি</a:t>
            </a:r>
            <a:endParaRPr lang="en-US" sz="40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70B64-15E1-7DAE-9B9B-89CD5E38174A}"/>
              </a:ext>
            </a:extLst>
          </p:cNvPr>
          <p:cNvSpPr txBox="1"/>
          <p:nvPr/>
        </p:nvSpPr>
        <p:spPr>
          <a:xfrm>
            <a:off x="3876675" y="4590455"/>
            <a:ext cx="220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উড়োজাহাজ</a:t>
            </a:r>
            <a:endParaRPr lang="en-US" sz="40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0C0E872-5186-C897-3679-CA498E0F2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238AE5-8548-83FA-4B27-7C5375E0E01D}"/>
              </a:ext>
            </a:extLst>
          </p:cNvPr>
          <p:cNvSpPr txBox="1"/>
          <p:nvPr/>
        </p:nvSpPr>
        <p:spPr>
          <a:xfrm>
            <a:off x="647700" y="2060198"/>
            <a:ext cx="10271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১) পিনোন ও হাদি কার পোশাক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ক) মারমা          খ) গারো          গ) চাকমা         ঘ) সাঁওতাল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২) পাঞ্চি কোন জাতিগোষ্ঠীর পোশাক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ক) চাকমা           খ) সাঁওতাল         গ) মারমা           ঘ) গারো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৩) রাস্তায় কোন বাহন চলে না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ক) বাস           খ) রিকশা           গ) লঞ্চ           ঘ) সাইকেল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6879A0-5641-95B7-6CA7-B22EB60320EC}"/>
              </a:ext>
            </a:extLst>
          </p:cNvPr>
          <p:cNvSpPr txBox="1"/>
          <p:nvPr/>
        </p:nvSpPr>
        <p:spPr>
          <a:xfrm>
            <a:off x="5615940" y="2514600"/>
            <a:ext cx="891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✔️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2655E-FCE4-B58B-BF36-A293BE39E982}"/>
              </a:ext>
            </a:extLst>
          </p:cNvPr>
          <p:cNvSpPr txBox="1"/>
          <p:nvPr/>
        </p:nvSpPr>
        <p:spPr>
          <a:xfrm>
            <a:off x="3360420" y="3596640"/>
            <a:ext cx="891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✔️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A1DFA-3FCC-8117-BDB1-F05717A944BD}"/>
              </a:ext>
            </a:extLst>
          </p:cNvPr>
          <p:cNvSpPr txBox="1"/>
          <p:nvPr/>
        </p:nvSpPr>
        <p:spPr>
          <a:xfrm>
            <a:off x="5783580" y="4922520"/>
            <a:ext cx="891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✔️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EA508-5FB4-87D6-B66F-93AE52D9FBA7}"/>
              </a:ext>
            </a:extLst>
          </p:cNvPr>
          <p:cNvSpPr txBox="1"/>
          <p:nvPr/>
        </p:nvSpPr>
        <p:spPr>
          <a:xfrm>
            <a:off x="4130040" y="579120"/>
            <a:ext cx="330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বহুনির্বাচনী প্রশ্ন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7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FCCAFAF-D90E-FE32-2A45-8D04A3AE1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055337-642F-F94D-AE5D-10FE435E2AFB}"/>
              </a:ext>
            </a:extLst>
          </p:cNvPr>
          <p:cNvSpPr txBox="1"/>
          <p:nvPr/>
        </p:nvSpPr>
        <p:spPr>
          <a:xfrm>
            <a:off x="883920" y="2331720"/>
            <a:ext cx="7741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১) বাংলাদেশের মানুষের পোশাকে বৈচিত্র্য আছে।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২) গারোদের পোশাকের নাম পাঞ্চি।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৩) নদীপথে লঞ্চ চলে।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৪) রেলগাড়ি আকাশে চলে।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৫) সবাই বাংলাদেশকে ভালোবাসে।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9CB83-0A71-7062-6CA8-E3F1AAF520FA}"/>
              </a:ext>
            </a:extLst>
          </p:cNvPr>
          <p:cNvSpPr txBox="1"/>
          <p:nvPr/>
        </p:nvSpPr>
        <p:spPr>
          <a:xfrm>
            <a:off x="4343400" y="624840"/>
            <a:ext cx="300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সত্য–মিথ্যা লেখ</a:t>
            </a:r>
            <a:endParaRPr lang="en-US" sz="4000" b="1" u="sng" dirty="0">
              <a:solidFill>
                <a:schemeClr val="accent1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14FF0-A9ED-9020-5226-493E1CD1EF4B}"/>
              </a:ext>
            </a:extLst>
          </p:cNvPr>
          <p:cNvSpPr txBox="1"/>
          <p:nvPr/>
        </p:nvSpPr>
        <p:spPr>
          <a:xfrm>
            <a:off x="9098279" y="2209800"/>
            <a:ext cx="2746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—— সত্য</a:t>
            </a:r>
            <a:endParaRPr lang="en-US" sz="44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E8C65-596F-A04C-DE9E-1A558D65C7AA}"/>
              </a:ext>
            </a:extLst>
          </p:cNvPr>
          <p:cNvSpPr txBox="1"/>
          <p:nvPr/>
        </p:nvSpPr>
        <p:spPr>
          <a:xfrm>
            <a:off x="9098280" y="2917686"/>
            <a:ext cx="3200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—— মিথ্যা</a:t>
            </a:r>
            <a:endParaRPr lang="en-US" sz="44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42E08-FAC8-480C-7EBC-427D0BBE534A}"/>
              </a:ext>
            </a:extLst>
          </p:cNvPr>
          <p:cNvSpPr txBox="1"/>
          <p:nvPr/>
        </p:nvSpPr>
        <p:spPr>
          <a:xfrm>
            <a:off x="8991599" y="4214634"/>
            <a:ext cx="2878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—— মিথ্যা</a:t>
            </a:r>
            <a:endParaRPr lang="en-US" sz="44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AFDBF-C77C-12CF-ECA1-4300579CF593}"/>
              </a:ext>
            </a:extLst>
          </p:cNvPr>
          <p:cNvSpPr txBox="1"/>
          <p:nvPr/>
        </p:nvSpPr>
        <p:spPr>
          <a:xfrm>
            <a:off x="9113520" y="3595092"/>
            <a:ext cx="257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—— সত্য</a:t>
            </a:r>
            <a:endParaRPr lang="en-US" sz="44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9511A-F6BD-DD2B-4042-00D27363A883}"/>
              </a:ext>
            </a:extLst>
          </p:cNvPr>
          <p:cNvSpPr txBox="1"/>
          <p:nvPr/>
        </p:nvSpPr>
        <p:spPr>
          <a:xfrm>
            <a:off x="9113520" y="4892040"/>
            <a:ext cx="257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—— সত্য</a:t>
            </a:r>
            <a:endParaRPr lang="en-US" sz="44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A89DB69-73A5-6EFD-6973-A524FD272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B615A5-B7CF-B1F3-9560-12C586C00FBB}"/>
              </a:ext>
            </a:extLst>
          </p:cNvPr>
          <p:cNvSpPr txBox="1"/>
          <p:nvPr/>
        </p:nvSpPr>
        <p:spPr>
          <a:xfrm>
            <a:off x="2359792" y="2417526"/>
            <a:ext cx="18490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পোশাক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রাস্তা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                </a:t>
            </a:r>
          </a:p>
          <a:p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বাহন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86353-6B92-E263-C9C4-91FA2E577E1F}"/>
              </a:ext>
            </a:extLst>
          </p:cNvPr>
          <p:cNvSpPr txBox="1"/>
          <p:nvPr/>
        </p:nvSpPr>
        <p:spPr>
          <a:xfrm>
            <a:off x="1498696" y="417106"/>
            <a:ext cx="96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অনুচ্ছেদ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নেওয়া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সমার্থক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790E5-C151-F638-9C42-92698420D192}"/>
              </a:ext>
            </a:extLst>
          </p:cNvPr>
          <p:cNvSpPr txBox="1"/>
          <p:nvPr/>
        </p:nvSpPr>
        <p:spPr>
          <a:xfrm>
            <a:off x="2606040" y="1607656"/>
            <a:ext cx="679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             </a:t>
            </a:r>
            <a:r>
              <a:rPr lang="en-US" sz="3600" b="1" u="sng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সমার্থক</a:t>
            </a:r>
            <a:r>
              <a:rPr lang="en-US" sz="3600" b="1" u="sng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endParaRPr lang="en-US" sz="3600" b="1" u="sng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822A0-2A1C-EC8B-82A4-427110311A94}"/>
              </a:ext>
            </a:extLst>
          </p:cNvPr>
          <p:cNvSpPr txBox="1"/>
          <p:nvPr/>
        </p:nvSpPr>
        <p:spPr>
          <a:xfrm>
            <a:off x="4587240" y="2417525"/>
            <a:ext cx="6446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বস্ত্র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পরিধেয়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বসন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তটিনী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প্রবাহিণী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স্রোতস্বিনী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পথ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সড়ক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গৃহদ্বার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bn-BD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মানব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নর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লোক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যানবাহন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রথ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গাড়ি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9D1A62A-FA8D-6E08-6480-931F5A59C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C0A146-2849-8A34-E82D-3A0BD8ADD7B3}"/>
              </a:ext>
            </a:extLst>
          </p:cNvPr>
          <p:cNvSpPr txBox="1"/>
          <p:nvPr/>
        </p:nvSpPr>
        <p:spPr>
          <a:xfrm>
            <a:off x="2468880" y="1963801"/>
            <a:ext cx="2026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বৈচিত্র্য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              </a:t>
            </a:r>
            <a:endParaRPr lang="bn-BD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ক্ষুদ্র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                    </a:t>
            </a:r>
            <a:endParaRPr lang="bn-BD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যাওয়া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এগিয়ে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              </a:t>
            </a:r>
            <a:endParaRPr lang="bn-BD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আকাশ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9D1BE-E38B-E448-C361-BAF1580CA61A}"/>
              </a:ext>
            </a:extLst>
          </p:cNvPr>
          <p:cNvSpPr txBox="1"/>
          <p:nvPr/>
        </p:nvSpPr>
        <p:spPr>
          <a:xfrm>
            <a:off x="1478280" y="548029"/>
            <a:ext cx="9585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অনুচ্ছেদ</a:t>
            </a:r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নেওয়া</a:t>
            </a:r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বিপরীত</a:t>
            </a:r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</a:t>
            </a:r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B82B7-3448-535A-0618-324A6A2E331F}"/>
              </a:ext>
            </a:extLst>
          </p:cNvPr>
          <p:cNvSpPr txBox="1"/>
          <p:nvPr/>
        </p:nvSpPr>
        <p:spPr>
          <a:xfrm>
            <a:off x="2727960" y="1255915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বিপরীত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endParaRPr lang="en-US" sz="4000" b="1" u="sng" dirty="0">
              <a:solidFill>
                <a:schemeClr val="accent1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CB446-7183-CE9D-2DE2-7FA8862F6803}"/>
              </a:ext>
            </a:extLst>
          </p:cNvPr>
          <p:cNvSpPr txBox="1"/>
          <p:nvPr/>
        </p:nvSpPr>
        <p:spPr>
          <a:xfrm>
            <a:off x="5318760" y="1972731"/>
            <a:ext cx="4404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———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ঐক্য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একতা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———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———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বৃহ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ৎ</a:t>
            </a:r>
          </a:p>
          <a:p>
            <a:pPr lvl="0"/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——— আসা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———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পিছিয়ে</a:t>
            </a:r>
            <a:endParaRPr lang="bn-BD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——— ভূমি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733" y="0"/>
            <a:ext cx="13275733" cy="693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8667" y="778933"/>
            <a:ext cx="3556820" cy="6667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7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3733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0108" y="836337"/>
            <a:ext cx="3677273" cy="222631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মো:সাইফুল্লাহ</a:t>
            </a:r>
            <a:endParaRPr lang="en-US" sz="4267" b="1" dirty="0">
              <a:solidFill>
                <a:srgbClr val="0CAC0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বিবিএ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এমবিএ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জ্ঞানপাড়া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সঃপ্রাঃবিঃ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পাথরঘাটা,বরগুনা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56" y="2566159"/>
            <a:ext cx="3459587" cy="3459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425812" y="4594727"/>
            <a:ext cx="2626317" cy="1077218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200" b="1" dirty="0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শিক্ষক-২০২৬</a:t>
            </a:r>
          </a:p>
        </p:txBody>
      </p:sp>
    </p:spTree>
    <p:extLst>
      <p:ext uri="{BB962C8B-B14F-4D97-AF65-F5344CB8AC3E}">
        <p14:creationId xmlns:p14="http://schemas.microsoft.com/office/powerpoint/2010/main" val="49052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52F0070-4A70-BC9B-BB31-81BB4FD83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4325FD-565C-5CD0-BFDD-867AE6971EFB}"/>
              </a:ext>
            </a:extLst>
          </p:cNvPr>
          <p:cNvSpPr txBox="1"/>
          <p:nvPr/>
        </p:nvSpPr>
        <p:spPr>
          <a:xfrm>
            <a:off x="548640" y="1752600"/>
            <a:ext cx="6812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নানা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ভেদ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b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পরিধান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b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b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আকাশপথে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চলে</a:t>
            </a:r>
            <a:b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একসাথে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endParaRPr lang="bn-BD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যেখানে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রেলগাড়ি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চলাচল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0D19B-0E2E-5145-82AE-7F45727FE22A}"/>
              </a:ext>
            </a:extLst>
          </p:cNvPr>
          <p:cNvSpPr txBox="1"/>
          <p:nvPr/>
        </p:nvSpPr>
        <p:spPr>
          <a:xfrm>
            <a:off x="7452360" y="1752600"/>
            <a:ext cx="4846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বৈচিত্র্য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A596A-CEC6-4196-C93A-A8A4699078DA}"/>
              </a:ext>
            </a:extLst>
          </p:cNvPr>
          <p:cNvSpPr txBox="1"/>
          <p:nvPr/>
        </p:nvSpPr>
        <p:spPr>
          <a:xfrm>
            <a:off x="4191000" y="488751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 কথায় প্রকাশ</a:t>
            </a:r>
            <a:endParaRPr lang="en-US" sz="4800" u="sng" dirty="0">
              <a:solidFill>
                <a:schemeClr val="accent4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16EED-2909-2BC1-FA6F-6921E1950393}"/>
              </a:ext>
            </a:extLst>
          </p:cNvPr>
          <p:cNvSpPr txBox="1"/>
          <p:nvPr/>
        </p:nvSpPr>
        <p:spPr>
          <a:xfrm>
            <a:off x="7452360" y="2368153"/>
            <a:ext cx="4846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পরিচ্ছদ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পরিধেয়</a:t>
            </a:r>
            <a:endParaRPr lang="bn-BD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D29B8-DA4B-14C8-4D16-308E441DF9B2}"/>
              </a:ext>
            </a:extLst>
          </p:cNvPr>
          <p:cNvSpPr txBox="1"/>
          <p:nvPr/>
        </p:nvSpPr>
        <p:spPr>
          <a:xfrm>
            <a:off x="7452360" y="2999095"/>
            <a:ext cx="3947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বাহন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যানবাহন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276A4-EA3F-F0E7-41A1-E7C46FEDFEB0}"/>
              </a:ext>
            </a:extLst>
          </p:cNvPr>
          <p:cNvSpPr txBox="1"/>
          <p:nvPr/>
        </p:nvSpPr>
        <p:spPr>
          <a:xfrm>
            <a:off x="7452360" y="3614648"/>
            <a:ext cx="4846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উড়োজাহাজ</a:t>
            </a:r>
            <a:endParaRPr lang="bn-BD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49511-C05F-B418-7C1F-1D82E63CB4DC}"/>
              </a:ext>
            </a:extLst>
          </p:cNvPr>
          <p:cNvSpPr txBox="1"/>
          <p:nvPr/>
        </p:nvSpPr>
        <p:spPr>
          <a:xfrm>
            <a:off x="7452360" y="4193351"/>
            <a:ext cx="461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একতাবদ্ধ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ঐক্যবদ্ধ</a:t>
            </a:r>
            <a:endParaRPr lang="bn-BD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67B50-8A91-7147-0E39-6FCB2EDAD6E5}"/>
              </a:ext>
            </a:extLst>
          </p:cNvPr>
          <p:cNvSpPr txBox="1"/>
          <p:nvPr/>
        </p:nvSpPr>
        <p:spPr>
          <a:xfrm>
            <a:off x="7452360" y="4830366"/>
            <a:ext cx="3366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রেললাইন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9D4E13-4950-B938-31C6-58FC1EC0646B}"/>
              </a:ext>
            </a:extLst>
          </p:cNvPr>
          <p:cNvSpPr txBox="1"/>
          <p:nvPr/>
        </p:nvSpPr>
        <p:spPr>
          <a:xfrm>
            <a:off x="944880" y="2164080"/>
            <a:ext cx="10149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 মানুষের পোশাক-পরিচ্ছদেও বৈচিত্র্য আছে। পাজামা-পাঞ্জাবি, শার্ট-প্যান্ট, শাড়ি-ব্লাউজ, সালোয়ার-কামিজ- আরো কত রকমের পোশাক যে আছে! ক্ষুদ্র জাতিগোষ্ঠীর মানুষের পোশাকেও বৈচিত্র্য দেখা যায়। চাকমাদের পোশাকের নাম পিনোন ও হাদি। মারমাদের পোশাকের নাম দেয়াহ। সাঁওতালরা পরে থাকে পাঞ্চি নামের এক ধরনের পোশাক। গারোদের পোশাকের নাম দকমান্দা। -----  </a:t>
            </a:r>
          </a:p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এখান থেকে কে, কি,কেন, কিভাবে, কখন, কোথায় দিয়ে প্রশ্ন তৈরি কর।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12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C3B89-1E76-F12D-A598-59D1B04B8CF7}"/>
              </a:ext>
            </a:extLst>
          </p:cNvPr>
          <p:cNvSpPr txBox="1"/>
          <p:nvPr/>
        </p:nvSpPr>
        <p:spPr>
          <a:xfrm>
            <a:off x="624840" y="2256411"/>
            <a:ext cx="10942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১) মানুষের পরিধেয় কাপড়কে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___________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hi-IN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২) নানা রকম ভিন্নতা বা পার্থক্যকে 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___________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বলা হয়</a:t>
            </a:r>
            <a:r>
              <a:rPr lang="hi-IN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৩) একই জাতি বা সংস্কৃতির মানুষের দলকে 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___________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বলা হয়</a:t>
            </a:r>
            <a:r>
              <a:rPr lang="hi-IN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৪) চলাচলের জন্য ব্যবহৃত যন্ত্র বা মাধ্যমকে 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___________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বলা হয়</a:t>
            </a:r>
            <a:r>
              <a:rPr lang="hi-IN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৫) রাস্তা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নদী বা আকাশের মাধ্যমে যাওয়া-আসাকে 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___________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বলা হয়</a:t>
            </a:r>
            <a:r>
              <a:rPr lang="hi-IN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৬) শরীর-সংক্রান্ত বা দেহের সাথে সম্পর্কিত কিছুকে 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___________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বলা হয়</a:t>
            </a:r>
            <a:r>
              <a:rPr lang="hi-IN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৭) মিলেমিশে এক হয়ে থাকার অবস্থা কে 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___________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hi-IN" sz="36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4D4CD-B90D-65E9-1472-3B174BBFA539}"/>
              </a:ext>
            </a:extLst>
          </p:cNvPr>
          <p:cNvSpPr txBox="1"/>
          <p:nvPr/>
        </p:nvSpPr>
        <p:spPr>
          <a:xfrm>
            <a:off x="5181600" y="223129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পরিচ্ছদ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A9460-E0D3-E508-B9F4-69233CCF1502}"/>
              </a:ext>
            </a:extLst>
          </p:cNvPr>
          <p:cNvSpPr txBox="1"/>
          <p:nvPr/>
        </p:nvSpPr>
        <p:spPr>
          <a:xfrm>
            <a:off x="6096000" y="2810410"/>
            <a:ext cx="119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বৈচিত্র্য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C1CE2-D15E-C0C5-A0F5-66AEED113C4D}"/>
              </a:ext>
            </a:extLst>
          </p:cNvPr>
          <p:cNvSpPr txBox="1"/>
          <p:nvPr/>
        </p:nvSpPr>
        <p:spPr>
          <a:xfrm>
            <a:off x="7040880" y="3389530"/>
            <a:ext cx="176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জাতিগোষ্ঠী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E9CF3-C576-14F2-4FBE-E25CEAF4894D}"/>
              </a:ext>
            </a:extLst>
          </p:cNvPr>
          <p:cNvSpPr txBox="1"/>
          <p:nvPr/>
        </p:nvSpPr>
        <p:spPr>
          <a:xfrm>
            <a:off x="7208520" y="391394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বাহন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9F5A2-7BEC-38E2-F838-1BE86320D64B}"/>
              </a:ext>
            </a:extLst>
          </p:cNvPr>
          <p:cNvSpPr txBox="1"/>
          <p:nvPr/>
        </p:nvSpPr>
        <p:spPr>
          <a:xfrm>
            <a:off x="8153400" y="4438350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যাতায়াত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D92B1-10A1-BD3C-2198-F80B02D6F3D6}"/>
              </a:ext>
            </a:extLst>
          </p:cNvPr>
          <p:cNvSpPr txBox="1"/>
          <p:nvPr/>
        </p:nvSpPr>
        <p:spPr>
          <a:xfrm>
            <a:off x="8153400" y="499502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4AF63-DEE7-8A87-7916-528FB063DB5B}"/>
              </a:ext>
            </a:extLst>
          </p:cNvPr>
          <p:cNvSpPr txBox="1"/>
          <p:nvPr/>
        </p:nvSpPr>
        <p:spPr>
          <a:xfrm>
            <a:off x="6957060" y="5580398"/>
            <a:ext cx="105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ঐক্য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7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D1DF1-6511-0674-6901-76E812B80025}"/>
              </a:ext>
            </a:extLst>
          </p:cNvPr>
          <p:cNvSpPr txBox="1"/>
          <p:nvPr/>
        </p:nvSpPr>
        <p:spPr>
          <a:xfrm>
            <a:off x="731520" y="2910840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১) “বাহন” বলতে শুধু গাড়ি বোঝায়।</a:t>
            </a:r>
            <a:b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২) “ঐক্য” মানে একসাথে থাকা।</a:t>
            </a:r>
            <a:b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৩) “নদীপথ” আকাশে চলাচলের পথ।</a:t>
            </a:r>
            <a:b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৪) বৈচিত্র্য মানে ভিন্নতা।</a:t>
            </a:r>
            <a:b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৫) শারীরিক গঠন শুধুমাত্র পোশাককে বোঝায়।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0B6FC-1E0A-C205-4B99-2E63033CA775}"/>
              </a:ext>
            </a:extLst>
          </p:cNvPr>
          <p:cNvSpPr txBox="1"/>
          <p:nvPr/>
        </p:nvSpPr>
        <p:spPr>
          <a:xfrm>
            <a:off x="4297680" y="1886158"/>
            <a:ext cx="4434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সত্য-মিথ্যা নির্ণয় কর</a:t>
            </a:r>
            <a:endParaRPr lang="en-US" sz="4800" u="sng" dirty="0">
              <a:solidFill>
                <a:schemeClr val="accent4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41AAB-A668-AC4E-9DBD-CC4058B16EA7}"/>
              </a:ext>
            </a:extLst>
          </p:cNvPr>
          <p:cNvSpPr txBox="1"/>
          <p:nvPr/>
        </p:nvSpPr>
        <p:spPr>
          <a:xfrm>
            <a:off x="8188409" y="2880360"/>
            <a:ext cx="2196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মিথ্যা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953A0-658C-96CD-160A-4F075CAE5C15}"/>
              </a:ext>
            </a:extLst>
          </p:cNvPr>
          <p:cNvSpPr txBox="1"/>
          <p:nvPr/>
        </p:nvSpPr>
        <p:spPr>
          <a:xfrm>
            <a:off x="8199120" y="3453810"/>
            <a:ext cx="2389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সত্য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AEFF9-96DA-6FB3-1F4D-B365DC638784}"/>
              </a:ext>
            </a:extLst>
          </p:cNvPr>
          <p:cNvSpPr txBox="1"/>
          <p:nvPr/>
        </p:nvSpPr>
        <p:spPr>
          <a:xfrm>
            <a:off x="8172494" y="4027260"/>
            <a:ext cx="2228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মিথ্যা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8026E-4349-E924-2BDC-E49E0709BF00}"/>
              </a:ext>
            </a:extLst>
          </p:cNvPr>
          <p:cNvSpPr txBox="1"/>
          <p:nvPr/>
        </p:nvSpPr>
        <p:spPr>
          <a:xfrm>
            <a:off x="8199120" y="4636443"/>
            <a:ext cx="245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সত্য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9B2ED-032F-6BFC-C167-21246AC95CC6}"/>
              </a:ext>
            </a:extLst>
          </p:cNvPr>
          <p:cNvSpPr txBox="1"/>
          <p:nvPr/>
        </p:nvSpPr>
        <p:spPr>
          <a:xfrm>
            <a:off x="8194138" y="5256484"/>
            <a:ext cx="245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—— </a:t>
            </a: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মিথ্যা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3D401E-477A-472B-B59D-96F9B7F78D28}"/>
              </a:ext>
            </a:extLst>
          </p:cNvPr>
          <p:cNvSpPr txBox="1"/>
          <p:nvPr/>
        </p:nvSpPr>
        <p:spPr>
          <a:xfrm>
            <a:off x="3728638" y="1151358"/>
            <a:ext cx="6499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bn-BD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চাকমাদের পোশাকের নাম কী</a:t>
            </a:r>
            <a:r>
              <a:rPr lang="en-US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                     </a:t>
            </a:r>
            <a:endParaRPr lang="bn-BD" sz="36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মারমাদের পোশাকের নাম কী</a:t>
            </a:r>
            <a:r>
              <a:rPr lang="en-US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r>
              <a:rPr lang="bn-BD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সাঁওতালরা কী পোশাক পরে</a:t>
            </a:r>
            <a:r>
              <a:rPr lang="en-US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                      </a:t>
            </a:r>
            <a:endParaRPr lang="bn-BD" sz="36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 গারোদের পোশাকের নাম কী</a:t>
            </a:r>
            <a:r>
              <a:rPr lang="en-US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r>
              <a:rPr lang="bn-BD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 বাঙালি পুরুষরা সাধারণত কী পরেন</a:t>
            </a:r>
            <a:r>
              <a:rPr lang="en-US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             </a:t>
            </a:r>
            <a:endParaRPr lang="bn-BD" sz="36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৬. বাঙালি নারীদের প্রধান পোশাক কী</a:t>
            </a:r>
            <a:r>
              <a:rPr lang="en-US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r>
              <a:rPr lang="bn-BD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৭. পিনোন ও হাদি কারা পরে</a:t>
            </a:r>
            <a:r>
              <a:rPr lang="en-US" sz="3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0767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6C809E-332D-EF4E-25D2-01621C3EE9F3}"/>
              </a:ext>
            </a:extLst>
          </p:cNvPr>
          <p:cNvSpPr txBox="1"/>
          <p:nvPr/>
        </p:nvSpPr>
        <p:spPr>
          <a:xfrm>
            <a:off x="1493520" y="2590800"/>
            <a:ext cx="9418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বাংলাদেশের বিভিন্ন ক্ষুদ্র জাতিগোষ্ঠীর নাম এবং তারা কোন কোন অঞ্চলে বাস করে তার একটি তালিকা তৈরি করো। </a:t>
            </a:r>
            <a:endParaRPr lang="en-US" sz="54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5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2283" y="1775839"/>
            <a:ext cx="3292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u="sng" dirty="0">
                <a:solidFill>
                  <a:srgbClr val="0CA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u="sng" dirty="0">
              <a:solidFill>
                <a:srgbClr val="0CAC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3999" y="2791502"/>
            <a:ext cx="6689037" cy="3539430"/>
          </a:xfrm>
          <a:prstGeom prst="rect">
            <a:avLst/>
          </a:prstGeom>
          <a:blipFill>
            <a:blip r:embed="rId2">
              <a:alphaModFix amt="16000"/>
            </a:blip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বৈচিত্র্যময়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bn-BD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.....</a:t>
            </a:r>
            <a:r>
              <a:rPr lang="bn-IN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একসাথে কাজ </a:t>
            </a:r>
            <a:r>
              <a:rPr lang="bn-IN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C6CCE-F78F-2DB9-AD50-992445002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" y="6641"/>
            <a:ext cx="5120641" cy="68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C5461A-58C4-B421-EEE7-BA28C8231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D86D1923-7714-3F46-5BDB-40B7028AF6BE}"/>
              </a:ext>
            </a:extLst>
          </p:cNvPr>
          <p:cNvSpPr txBox="1"/>
          <p:nvPr/>
        </p:nvSpPr>
        <p:spPr>
          <a:xfrm>
            <a:off x="5169107" y="704141"/>
            <a:ext cx="2312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b="1" u="sng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r>
              <a:rPr lang="bn-BD" sz="4400" u="sng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4400" u="sng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915266-6600-9331-3BAE-4D3A7A30CCEC}"/>
              </a:ext>
            </a:extLst>
          </p:cNvPr>
          <p:cNvSpPr txBox="1"/>
          <p:nvPr/>
        </p:nvSpPr>
        <p:spPr>
          <a:xfrm>
            <a:off x="1079293" y="2040417"/>
            <a:ext cx="102682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 ---</a:t>
            </a:r>
          </a:p>
          <a:p>
            <a:pPr algn="l"/>
            <a:endParaRPr lang="bn-BD" sz="3200" b="1" dirty="0">
              <a:solidFill>
                <a:schemeClr val="accent4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১.১.১ বাক্য ও শব্দে ব্যবহৃত যুক্তবর্ণের ধ্বনি শুনে শনাক্ত করতে পারবে।</a:t>
            </a:r>
          </a:p>
          <a:p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১.১.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বাক্য ও শব্দে ব্যবহৃত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ফলাযুক্ত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যুক্তবর্ণের ধ্বনি শুনে শনাক্ত করতে পারবে।</a:t>
            </a:r>
          </a:p>
          <a:p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১.১.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যুক্তবর্ণ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শুনে শনাক্ত করতে পারবে।</a:t>
            </a:r>
          </a:p>
          <a:p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১.১.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ফলাযুক্ত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যুক্তবর্ণ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শুনে শনাক্ত করতে পারবে।</a:t>
            </a:r>
          </a:p>
          <a:p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.১.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যুক্তব্যঞ্জন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সহযোগে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7346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6EA90D5-8613-9DFE-3AFC-03934A837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3BE252-92B2-428E-1BDC-A73B33847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632460"/>
            <a:ext cx="4008119" cy="541553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4C3A58-FC15-B93F-9D94-8CE41DF8D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t="11344" r="33124" b="6483"/>
          <a:stretch>
            <a:fillRect/>
          </a:stretch>
        </p:blipFill>
        <p:spPr>
          <a:xfrm>
            <a:off x="1394460" y="699896"/>
            <a:ext cx="4037874" cy="53480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06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AA18F3B-92AE-20FA-33C3-BBE377AF6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097A66-31F6-10F4-83FC-40223E30768A}"/>
              </a:ext>
            </a:extLst>
          </p:cNvPr>
          <p:cNvSpPr txBox="1"/>
          <p:nvPr/>
        </p:nvSpPr>
        <p:spPr>
          <a:xfrm>
            <a:off x="4221480" y="487680"/>
            <a:ext cx="374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মুখে</a:t>
            </a: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মুখে</a:t>
            </a: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বলি</a:t>
            </a: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456D8-6AFE-E8B9-05BA-13EB68C896F3}"/>
              </a:ext>
            </a:extLst>
          </p:cNvPr>
          <p:cNvSpPr txBox="1"/>
          <p:nvPr/>
        </p:nvSpPr>
        <p:spPr>
          <a:xfrm>
            <a:off x="891540" y="1600200"/>
            <a:ext cx="10408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ক. বাংলা ছাড়াও বাংলাদেশে আর কোন কোন ভাষায় মানুষ কথা বলে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উত্তর: বাংলাদেশে বাংলা ছাড়াও চাকমা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মারমা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ককবরক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ওঁরাও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মান্দি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সাঁওতালি ইত্যাদি ভাষায় মানুষ কথা বলে।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খ. বাংলাদেশে কী কী উৎসব উদযাপন করা হয়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উত্তর: বাংলাদেশে মুসলমানদের ঈদুল ফিতর ও ঈদুল দুর্গাপূজা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বৌদ্ধদের বুদ্ধপূর্ণিমা এবং খ্রিস্টানদের বড়দিন উদযাপিত হয়। এছাড়া পহেলা বৈশাখ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রাখাইনদের সাংগ্রাই এবং চাকমাদের বিজু উৎসবও পালিত হয়।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5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4A73281-2A44-DA5C-848C-F25B302C0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0995A9-8BB2-D517-B3D5-F2136CBBADAC}"/>
              </a:ext>
            </a:extLst>
          </p:cNvPr>
          <p:cNvSpPr txBox="1"/>
          <p:nvPr/>
        </p:nvSpPr>
        <p:spPr>
          <a:xfrm>
            <a:off x="4221480" y="487680"/>
            <a:ext cx="374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মুখে</a:t>
            </a: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মুখে</a:t>
            </a: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বলি</a:t>
            </a: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81042E-4C6F-063B-1DD9-02B3B337E072}"/>
              </a:ext>
            </a:extLst>
          </p:cNvPr>
          <p:cNvSpPr txBox="1"/>
          <p:nvPr/>
        </p:nvSpPr>
        <p:spPr>
          <a:xfrm>
            <a:off x="1021080" y="1844040"/>
            <a:ext cx="10454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bn-IN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কোন পেশার মানুষ কী কাজ করে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উত্তর: কৃষক মাঠে ফসল ফলান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জেলেরা জাল দিয়ে মাছ ধরেন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কামার আগুনের সাহায্যে লোহার জিনিস তৈরি করেন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কুমার মাটির হাঁড়িকুড়ি তৈরি করেন এবং তাঁতি কাপড় বোনেন।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ঘ. ক্ষুদ্র জাতিগোষ্ঠীর মানুষ প্রধানত কোথায় বাস করে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উত্তর: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ক্ষুদ্র জাতিগোষ্ঠীর মানুষ প্রধানত পার্বত্য জেলাগুলোতে বাস করে। </a:t>
            </a:r>
          </a:p>
          <a:p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ঙ. বাংলাদেশের প্রধান ধর্মীয় সম্প্রদায় কয়টি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r>
              <a:rPr lang="bn-BD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উত্তর: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বাংলাদেশের প্রধান ধর্মীয় সম্প্রদায় ৪টি।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FC2770-C777-3AEC-2C0C-2EDDF43A6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92A285-7683-6B5F-0DD4-802414E36F65}"/>
              </a:ext>
            </a:extLst>
          </p:cNvPr>
          <p:cNvSpPr txBox="1"/>
          <p:nvPr/>
        </p:nvSpPr>
        <p:spPr>
          <a:xfrm>
            <a:off x="1307255" y="3734294"/>
            <a:ext cx="97125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 মানুষের পোশাক-পরিচ্ছদেও বৈচিত্র্য আছে। পাজামা-পাঞ্জাবি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শার্ট-প্যান্ট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শাড়ি-ব্লাউজ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সালোয়ার-কামিজ- আরো কত রকমের পোশাক যে আছে! ক্ষুদ্র জাতিগোষ্ঠীর মানুষের পোশাকেও বৈচিত্র্য দেখা যায়।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4835F-8DC5-D178-FD38-B63AFE4E4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9188" r="2351" b="8750"/>
          <a:stretch>
            <a:fillRect/>
          </a:stretch>
        </p:blipFill>
        <p:spPr>
          <a:xfrm>
            <a:off x="1307255" y="868113"/>
            <a:ext cx="4538135" cy="256088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7131C-3490-AC3B-922A-5992BF495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6"/>
          <a:stretch>
            <a:fillRect/>
          </a:stretch>
        </p:blipFill>
        <p:spPr>
          <a:xfrm>
            <a:off x="6603585" y="848665"/>
            <a:ext cx="4538133" cy="2580335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32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55F3ABA-9739-CAB7-BA6F-CAC0758AB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0DF16E-2F0A-6F25-ED63-DE3B2C8345FB}"/>
              </a:ext>
            </a:extLst>
          </p:cNvPr>
          <p:cNvSpPr txBox="1"/>
          <p:nvPr/>
        </p:nvSpPr>
        <p:spPr>
          <a:xfrm>
            <a:off x="1523665" y="4025654"/>
            <a:ext cx="9433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চাকমাদের পোশাকের নাম পিনোন ও হাদি। মারমাদের পোশাকের নাম দেয়াহ। সাঁওতালরা পরে থাকে পাঞ্চি নামের একধরনের পোশাক। গারোদের পোশাকের নাম দকমান্দা।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32D6F-F01A-BBA0-D46C-88357406B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2"/>
          <a:stretch>
            <a:fillRect/>
          </a:stretch>
        </p:blipFill>
        <p:spPr>
          <a:xfrm>
            <a:off x="1250154" y="734151"/>
            <a:ext cx="4510764" cy="2580335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965271-9E8B-459C-6779-1DB1DCDD6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9"/>
          <a:stretch>
            <a:fillRect/>
          </a:stretch>
        </p:blipFill>
        <p:spPr>
          <a:xfrm>
            <a:off x="6644443" y="734150"/>
            <a:ext cx="4456485" cy="2580335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265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ngla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ngla Theme" id="{35FA9EBE-4744-45E4-BE25-91657615086E}" vid="{4E732455-97D7-4B72-8733-D70887AA4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 Theme</Template>
  <TotalTime>480</TotalTime>
  <Words>1199</Words>
  <Application>Microsoft Office PowerPoint</Application>
  <PresentationFormat>Widescreen</PresentationFormat>
  <Paragraphs>141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Bangla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USER</cp:lastModifiedBy>
  <cp:revision>22</cp:revision>
  <dcterms:created xsi:type="dcterms:W3CDTF">2025-12-18T03:25:05Z</dcterms:created>
  <dcterms:modified xsi:type="dcterms:W3CDTF">2026-07-22T16:35:51Z</dcterms:modified>
</cp:coreProperties>
</file>