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08" r:id="rId3"/>
    <p:sldMasterId id="2147483720" r:id="rId4"/>
  </p:sldMasterIdLst>
  <p:sldIdLst>
    <p:sldId id="256" r:id="rId5"/>
    <p:sldId id="261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70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16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232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434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11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31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2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987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638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378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054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1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ফু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181461" cy="2107608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228600"/>
            <a:ext cx="3581400" cy="132343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 err="1" smtClean="0"/>
              <a:t>স্বাগতম</a:t>
            </a:r>
            <a:endParaRPr lang="en-US" sz="8000" dirty="0"/>
          </a:p>
        </p:txBody>
      </p:sp>
      <p:pic>
        <p:nvPicPr>
          <p:cNvPr id="8" name="Picture 2" descr="D:\IMG_20250101_111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856014"/>
            <a:ext cx="2171700" cy="279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4800" y="4831140"/>
            <a:ext cx="4686300" cy="15696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kern="0" dirty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AZIMADDIN</a:t>
            </a:r>
          </a:p>
          <a:p>
            <a:pPr lvl="0">
              <a:defRPr/>
            </a:pPr>
            <a:r>
              <a:rPr lang="en-US" sz="2400" kern="0" dirty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LECTURER ACCOUNTING</a:t>
            </a:r>
          </a:p>
          <a:p>
            <a:pPr lvl="0">
              <a:defRPr/>
            </a:pPr>
            <a:r>
              <a:rPr lang="en-US" sz="2400" kern="0" dirty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GOPALNAGAR ADARSHA COLLEGE</a:t>
            </a:r>
          </a:p>
          <a:p>
            <a:pPr lvl="0">
              <a:defRPr/>
            </a:pPr>
            <a:r>
              <a:rPr lang="en-US" sz="2400" kern="0" dirty="0" smtClean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BRAHMANPARA, COMILLA</a:t>
            </a:r>
            <a:endParaRPr lang="en-US" sz="2400" kern="0" dirty="0">
              <a:ln w="12700">
                <a:solidFill>
                  <a:srgbClr val="FF0000"/>
                </a:solidFill>
              </a:ln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878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685800"/>
            <a:ext cx="8077200" cy="70788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মজুদ</a:t>
            </a:r>
            <a:r>
              <a:rPr lang="en-US" sz="4000" dirty="0" smtClean="0"/>
              <a:t> </a:t>
            </a:r>
            <a:r>
              <a:rPr lang="en-US" sz="4000" dirty="0" err="1" smtClean="0"/>
              <a:t>পন্যের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হিসাব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সংরক্ষণ</a:t>
            </a:r>
            <a:r>
              <a:rPr lang="en-US" sz="4000" dirty="0" smtClean="0"/>
              <a:t> </a:t>
            </a:r>
            <a:r>
              <a:rPr lang="en-US" sz="4000" dirty="0" err="1" smtClean="0"/>
              <a:t>পদ্ধতি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229952" y="5631359"/>
            <a:ext cx="4475648" cy="769441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গাণিতিক</a:t>
            </a:r>
            <a:r>
              <a:rPr lang="en-US" sz="4400" dirty="0" smtClean="0"/>
              <a:t> </a:t>
            </a:r>
            <a:r>
              <a:rPr lang="en-US" sz="4400" dirty="0" err="1" smtClean="0"/>
              <a:t>সমস্যা</a:t>
            </a:r>
            <a:endParaRPr lang="en-US" sz="4400" dirty="0"/>
          </a:p>
        </p:txBody>
      </p:sp>
      <p:sp>
        <p:nvSpPr>
          <p:cNvPr id="2" name="Isosceles Triangle 1"/>
          <p:cNvSpPr/>
          <p:nvPr/>
        </p:nvSpPr>
        <p:spPr>
          <a:xfrm>
            <a:off x="7239000" y="4038600"/>
            <a:ext cx="1905000" cy="1828800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:\IMG_20240304_064500~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293" y="4221943"/>
            <a:ext cx="943307" cy="1645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" y="1828800"/>
            <a:ext cx="8534400" cy="13849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</a:rPr>
              <a:t>শিখন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ফলঃ</a:t>
            </a:r>
            <a:endParaRPr lang="en-US" sz="2800" u="sng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১। </a:t>
            </a:r>
            <a:r>
              <a:rPr lang="en-US" sz="2800" dirty="0" err="1" smtClean="0"/>
              <a:t>ফাইফো</a:t>
            </a:r>
            <a:r>
              <a:rPr lang="en-US" sz="2800" dirty="0" smtClean="0"/>
              <a:t> </a:t>
            </a:r>
            <a:r>
              <a:rPr lang="en-US" sz="2800" dirty="0" err="1" smtClean="0"/>
              <a:t>পদ্ধতিতে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মাল</a:t>
            </a:r>
            <a:r>
              <a:rPr lang="en-US" sz="2800" dirty="0" smtClean="0"/>
              <a:t> </a:t>
            </a:r>
            <a:r>
              <a:rPr lang="en-US" sz="2800" dirty="0" err="1" smtClean="0"/>
              <a:t>খতিয়ান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প্রস্তুত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পারবে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২। </a:t>
            </a:r>
            <a:r>
              <a:rPr lang="en-US" sz="2800" dirty="0" err="1" smtClean="0"/>
              <a:t>বিষদ</a:t>
            </a:r>
            <a:r>
              <a:rPr lang="en-US" sz="2800" dirty="0" smtClean="0"/>
              <a:t> </a:t>
            </a:r>
            <a:r>
              <a:rPr lang="en-US" sz="2800" dirty="0" err="1" smtClean="0"/>
              <a:t>আয়</a:t>
            </a:r>
            <a:r>
              <a:rPr lang="en-US" sz="2800" dirty="0" smtClean="0"/>
              <a:t> </a:t>
            </a:r>
            <a:r>
              <a:rPr lang="en-US" sz="2800" dirty="0" err="1" smtClean="0"/>
              <a:t>বিবরনী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প্রস্তুত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পারবে</a:t>
            </a:r>
            <a:r>
              <a:rPr lang="en-US" sz="2800" dirty="0" smtClean="0"/>
              <a:t>।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580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28600"/>
            <a:ext cx="7772400" cy="9541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মামুন</a:t>
            </a:r>
            <a:r>
              <a:rPr lang="en-US" sz="2800" dirty="0" smtClean="0"/>
              <a:t> </a:t>
            </a:r>
            <a:r>
              <a:rPr lang="en-US" sz="2800" dirty="0" err="1" smtClean="0"/>
              <a:t>ট্রের্ডাস</a:t>
            </a:r>
            <a:r>
              <a:rPr lang="en-US" sz="2800" dirty="0" smtClean="0"/>
              <a:t> </a:t>
            </a:r>
            <a:r>
              <a:rPr lang="en-US" sz="2800" dirty="0" err="1" smtClean="0"/>
              <a:t>এর</a:t>
            </a:r>
            <a:r>
              <a:rPr lang="en-US" sz="2800" dirty="0" smtClean="0"/>
              <a:t> </a:t>
            </a:r>
            <a:r>
              <a:rPr lang="en-US" sz="2800" dirty="0" err="1" smtClean="0"/>
              <a:t>গুদামের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নিম্নক্ত</a:t>
            </a:r>
            <a:r>
              <a:rPr lang="en-US" sz="2800" dirty="0" smtClean="0"/>
              <a:t> </a:t>
            </a:r>
            <a:r>
              <a:rPr lang="en-US" sz="2800" dirty="0" err="1" smtClean="0"/>
              <a:t>তথ্যগুলো</a:t>
            </a:r>
            <a:r>
              <a:rPr lang="en-US" sz="2800" dirty="0" smtClean="0"/>
              <a:t> </a:t>
            </a:r>
            <a:r>
              <a:rPr lang="en-US" sz="2800" dirty="0" err="1" smtClean="0"/>
              <a:t>সংরক্ষণ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করা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।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387257"/>
            <a:ext cx="8686800" cy="3108543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২০২৪ </a:t>
            </a:r>
            <a:r>
              <a:rPr lang="en-US" sz="2800" dirty="0" err="1" smtClean="0"/>
              <a:t>সাল</a:t>
            </a:r>
            <a:endParaRPr lang="en-US" sz="2800" dirty="0" smtClean="0"/>
          </a:p>
          <a:p>
            <a:r>
              <a:rPr lang="en-US" sz="2800" dirty="0" err="1" smtClean="0"/>
              <a:t>জানুঃ</a:t>
            </a:r>
            <a:r>
              <a:rPr lang="en-US" sz="2800" dirty="0" smtClean="0"/>
              <a:t> ০১ </a:t>
            </a:r>
            <a:r>
              <a:rPr lang="en-US" sz="2800" dirty="0" err="1" smtClean="0"/>
              <a:t>প্রারম্ভিক</a:t>
            </a:r>
            <a:r>
              <a:rPr lang="en-US" sz="2800" dirty="0" smtClean="0"/>
              <a:t> </a:t>
            </a:r>
            <a:r>
              <a:rPr lang="en-US" sz="2800" dirty="0" err="1" smtClean="0"/>
              <a:t>জের</a:t>
            </a:r>
            <a:r>
              <a:rPr lang="en-US" sz="2800" dirty="0" smtClean="0"/>
              <a:t> ১০০০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, </a:t>
            </a:r>
            <a:r>
              <a:rPr lang="en-US" sz="2800" dirty="0" err="1" smtClean="0"/>
              <a:t>প্রতি</a:t>
            </a:r>
            <a:r>
              <a:rPr lang="en-US" sz="2800" dirty="0" smtClean="0"/>
              <a:t> একক২০ </a:t>
            </a:r>
            <a:r>
              <a:rPr lang="en-US" sz="2800" dirty="0" err="1" smtClean="0"/>
              <a:t>টাকা</a:t>
            </a:r>
            <a:endParaRPr lang="en-US" sz="2800" dirty="0" smtClean="0"/>
          </a:p>
          <a:p>
            <a:r>
              <a:rPr lang="en-US" sz="2800" dirty="0" err="1" smtClean="0"/>
              <a:t>জানুঃ</a:t>
            </a:r>
            <a:r>
              <a:rPr lang="en-US" sz="2800" dirty="0" smtClean="0"/>
              <a:t> ৮ </a:t>
            </a:r>
            <a:r>
              <a:rPr lang="en-US" sz="2800" dirty="0" err="1" smtClean="0"/>
              <a:t>ক্রয়</a:t>
            </a:r>
            <a:r>
              <a:rPr lang="en-US" sz="2800" dirty="0" smtClean="0"/>
              <a:t> ৫৫০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, </a:t>
            </a:r>
            <a:r>
              <a:rPr lang="en-US" sz="2800" dirty="0" err="1" smtClean="0"/>
              <a:t>প্রতি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 ১০ </a:t>
            </a:r>
            <a:r>
              <a:rPr lang="en-US" sz="2800" dirty="0" err="1" smtClean="0"/>
              <a:t>টাকা</a:t>
            </a:r>
            <a:endParaRPr lang="en-US" sz="2800" dirty="0" smtClean="0"/>
          </a:p>
          <a:p>
            <a:r>
              <a:rPr lang="en-US" sz="2800" dirty="0" err="1" smtClean="0"/>
              <a:t>জানুঃ</a:t>
            </a:r>
            <a:r>
              <a:rPr lang="en-US" sz="2800" dirty="0" smtClean="0"/>
              <a:t> ১২ </a:t>
            </a:r>
            <a:r>
              <a:rPr lang="en-US" sz="2800" dirty="0" err="1" smtClean="0"/>
              <a:t>বিক্রয়</a:t>
            </a:r>
            <a:r>
              <a:rPr lang="en-US" sz="2800" dirty="0" smtClean="0"/>
              <a:t> ১,১৫০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, </a:t>
            </a:r>
            <a:r>
              <a:rPr lang="en-US" sz="2800" dirty="0" err="1" smtClean="0"/>
              <a:t>প্রতি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 ১৮ </a:t>
            </a:r>
            <a:r>
              <a:rPr lang="en-US" sz="2800" dirty="0" err="1" smtClean="0"/>
              <a:t>টাকা</a:t>
            </a:r>
            <a:endParaRPr lang="en-US" sz="2800" dirty="0" smtClean="0"/>
          </a:p>
          <a:p>
            <a:r>
              <a:rPr lang="en-US" sz="2800" dirty="0" err="1" smtClean="0"/>
              <a:t>জানুঃ</a:t>
            </a:r>
            <a:r>
              <a:rPr lang="en-US" sz="2800" dirty="0" smtClean="0"/>
              <a:t> ১৮ </a:t>
            </a:r>
            <a:r>
              <a:rPr lang="en-US" sz="2800" dirty="0" err="1" smtClean="0"/>
              <a:t>ক্রয়</a:t>
            </a:r>
            <a:r>
              <a:rPr lang="en-US" sz="2800" dirty="0" smtClean="0"/>
              <a:t> ৪৫০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, </a:t>
            </a:r>
            <a:r>
              <a:rPr lang="en-US" sz="2800" dirty="0" err="1" smtClean="0"/>
              <a:t>প্রতি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 ১২ </a:t>
            </a:r>
            <a:r>
              <a:rPr lang="en-US" sz="2800" dirty="0" err="1" smtClean="0"/>
              <a:t>টাকা</a:t>
            </a:r>
            <a:endParaRPr lang="en-US" sz="2800" dirty="0" smtClean="0"/>
          </a:p>
          <a:p>
            <a:r>
              <a:rPr lang="en-US" sz="2800" dirty="0" err="1" smtClean="0"/>
              <a:t>জানুঃ</a:t>
            </a:r>
            <a:r>
              <a:rPr lang="en-US" sz="2800" dirty="0" smtClean="0"/>
              <a:t> ২৭ </a:t>
            </a:r>
            <a:r>
              <a:rPr lang="en-US" sz="2800" dirty="0" err="1" smtClean="0"/>
              <a:t>বিক্রয়</a:t>
            </a:r>
            <a:r>
              <a:rPr lang="en-US" sz="2800" dirty="0" smtClean="0"/>
              <a:t> ৬০০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, </a:t>
            </a:r>
            <a:r>
              <a:rPr lang="en-US" sz="2800" dirty="0" err="1" smtClean="0"/>
              <a:t>প্রতি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 ২২ </a:t>
            </a:r>
            <a:r>
              <a:rPr lang="en-US" sz="2800" dirty="0" err="1" smtClean="0"/>
              <a:t>টাকা</a:t>
            </a:r>
            <a:endParaRPr lang="en-US" sz="2800" dirty="0" smtClean="0"/>
          </a:p>
          <a:p>
            <a:r>
              <a:rPr lang="en-US" sz="2800" dirty="0" err="1" smtClean="0"/>
              <a:t>জানুঃ</a:t>
            </a:r>
            <a:r>
              <a:rPr lang="en-US" sz="2800" dirty="0" smtClean="0"/>
              <a:t> ৩১ </a:t>
            </a:r>
            <a:r>
              <a:rPr lang="en-US" sz="2800" dirty="0" err="1" smtClean="0"/>
              <a:t>সমাপনী</a:t>
            </a:r>
            <a:r>
              <a:rPr lang="en-US" sz="2800" dirty="0" smtClean="0"/>
              <a:t> </a:t>
            </a:r>
            <a:r>
              <a:rPr lang="en-US" sz="2800" dirty="0" err="1" smtClean="0"/>
              <a:t>মজুদ</a:t>
            </a:r>
            <a:r>
              <a:rPr lang="en-US" sz="2800" dirty="0" smtClean="0"/>
              <a:t> </a:t>
            </a:r>
            <a:r>
              <a:rPr lang="en-US" sz="2800" dirty="0" err="1" smtClean="0"/>
              <a:t>পন্য</a:t>
            </a:r>
            <a:r>
              <a:rPr lang="en-US" sz="2800" dirty="0" smtClean="0"/>
              <a:t> ২২০ </a:t>
            </a:r>
            <a:r>
              <a:rPr lang="en-US" sz="2800" dirty="0" err="1" smtClean="0"/>
              <a:t>একক</a:t>
            </a:r>
            <a:r>
              <a:rPr lang="en-US" sz="2800" dirty="0" smtClean="0"/>
              <a:t>।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4724400"/>
            <a:ext cx="7772400" cy="181588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ক) </a:t>
            </a:r>
            <a:r>
              <a:rPr lang="en-US" sz="2800" dirty="0" err="1" smtClean="0"/>
              <a:t>ঘাটতি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পন্যের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পরিমান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কত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খ) </a:t>
            </a:r>
            <a:r>
              <a:rPr lang="en-US" sz="2800" dirty="0" err="1" smtClean="0"/>
              <a:t>ফাইফো</a:t>
            </a:r>
            <a:r>
              <a:rPr lang="en-US" sz="2800" dirty="0" smtClean="0"/>
              <a:t> </a:t>
            </a:r>
            <a:r>
              <a:rPr lang="en-US" sz="2800" dirty="0" err="1" smtClean="0"/>
              <a:t>পদ্ধতিতে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মাল</a:t>
            </a:r>
            <a:r>
              <a:rPr lang="en-US" sz="2800" dirty="0" smtClean="0"/>
              <a:t> </a:t>
            </a:r>
            <a:r>
              <a:rPr lang="en-US" sz="2800" dirty="0" err="1" smtClean="0"/>
              <a:t>খতিয়ান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প্রস্তুত</a:t>
            </a:r>
            <a:r>
              <a:rPr lang="en-US" sz="2800" dirty="0" smtClean="0"/>
              <a:t> </a:t>
            </a:r>
            <a:r>
              <a:rPr lang="en-US" sz="2800" dirty="0" err="1" smtClean="0"/>
              <a:t>কর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গ) </a:t>
            </a:r>
            <a:r>
              <a:rPr lang="en-US" sz="2800" dirty="0" err="1" smtClean="0"/>
              <a:t>পরিচালন</a:t>
            </a:r>
            <a:r>
              <a:rPr lang="en-US" sz="2800" dirty="0" smtClean="0"/>
              <a:t> </a:t>
            </a:r>
            <a:r>
              <a:rPr lang="en-US" sz="2800" dirty="0" err="1" smtClean="0"/>
              <a:t>ব্যয়</a:t>
            </a:r>
            <a:r>
              <a:rPr lang="en-US" sz="2800" dirty="0" smtClean="0"/>
              <a:t> ২,৫০০ </a:t>
            </a:r>
            <a:r>
              <a:rPr lang="en-US" sz="2800" dirty="0" err="1" smtClean="0"/>
              <a:t>টাকা</a:t>
            </a:r>
            <a:r>
              <a:rPr lang="en-US" sz="2800" dirty="0" smtClean="0"/>
              <a:t> </a:t>
            </a:r>
            <a:r>
              <a:rPr lang="en-US" sz="2800" dirty="0" err="1" smtClean="0"/>
              <a:t>ধরে</a:t>
            </a:r>
            <a:r>
              <a:rPr lang="en-US" sz="2800" dirty="0" smtClean="0"/>
              <a:t> </a:t>
            </a:r>
            <a:r>
              <a:rPr lang="en-US" sz="2800" dirty="0" err="1" smtClean="0"/>
              <a:t>নিট</a:t>
            </a:r>
            <a:r>
              <a:rPr lang="en-US" sz="2800" dirty="0" smtClean="0"/>
              <a:t> </a:t>
            </a:r>
            <a:r>
              <a:rPr lang="en-US" sz="2800" dirty="0" err="1" smtClean="0"/>
              <a:t>মুনাফা</a:t>
            </a:r>
            <a:r>
              <a:rPr lang="en-US" sz="2800" dirty="0" smtClean="0"/>
              <a:t> </a:t>
            </a:r>
            <a:r>
              <a:rPr lang="en-US" sz="2800" dirty="0" err="1" smtClean="0"/>
              <a:t>বের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কর</a:t>
            </a:r>
            <a:r>
              <a:rPr lang="en-US" sz="2800" dirty="0" smtClean="0"/>
              <a:t>।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1978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685800"/>
            <a:ext cx="4648200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ঘাটতি</a:t>
            </a:r>
            <a:r>
              <a:rPr lang="en-US" sz="3600" dirty="0" smtClean="0"/>
              <a:t> </a:t>
            </a:r>
            <a:r>
              <a:rPr lang="en-US" sz="3600" dirty="0" err="1" smtClean="0"/>
              <a:t>পণ্যের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পরিমানঃ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438400"/>
            <a:ext cx="8458200" cy="12003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প্রারম্ভিক</a:t>
            </a:r>
            <a:r>
              <a:rPr lang="en-US" sz="3600" dirty="0" smtClean="0"/>
              <a:t> + </a:t>
            </a:r>
            <a:r>
              <a:rPr lang="en-US" sz="3600" dirty="0" err="1" smtClean="0"/>
              <a:t>মোট</a:t>
            </a:r>
            <a:r>
              <a:rPr lang="en-US" sz="3600" dirty="0" smtClean="0"/>
              <a:t> </a:t>
            </a:r>
            <a:r>
              <a:rPr lang="en-US" sz="3600" dirty="0" err="1" smtClean="0"/>
              <a:t>ক্রয়</a:t>
            </a:r>
            <a:r>
              <a:rPr lang="en-US" sz="3600" dirty="0" smtClean="0"/>
              <a:t> – </a:t>
            </a:r>
            <a:r>
              <a:rPr lang="en-US" sz="3600" dirty="0" err="1" smtClean="0"/>
              <a:t>মোট</a:t>
            </a:r>
            <a:r>
              <a:rPr lang="en-US" sz="3600" dirty="0" smtClean="0"/>
              <a:t> </a:t>
            </a:r>
            <a:r>
              <a:rPr lang="en-US" sz="3600" dirty="0" err="1" smtClean="0"/>
              <a:t>ইস্যু</a:t>
            </a:r>
            <a:r>
              <a:rPr lang="en-US" sz="3600" dirty="0" smtClean="0"/>
              <a:t> – </a:t>
            </a:r>
            <a:r>
              <a:rPr lang="en-US" sz="3600" dirty="0" err="1" smtClean="0"/>
              <a:t>সমাপনী</a:t>
            </a:r>
            <a:r>
              <a:rPr lang="en-US" sz="3600" dirty="0" smtClean="0"/>
              <a:t> </a:t>
            </a:r>
            <a:r>
              <a:rPr lang="en-US" sz="3600" dirty="0" err="1" smtClean="0"/>
              <a:t>মজুদ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667071"/>
            <a:ext cx="7162800" cy="12003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=(১,০০০+১,০০০-১,৭৫০-২২০) </a:t>
            </a:r>
            <a:r>
              <a:rPr lang="en-US" sz="3600" dirty="0" err="1" smtClean="0"/>
              <a:t>একক</a:t>
            </a:r>
            <a:endParaRPr lang="en-US" sz="3600" dirty="0" smtClean="0"/>
          </a:p>
          <a:p>
            <a:r>
              <a:rPr lang="en-US" sz="3600" dirty="0" smtClean="0"/>
              <a:t>=৩০ </a:t>
            </a:r>
            <a:r>
              <a:rPr lang="en-US" sz="3600" dirty="0" err="1" smtClean="0"/>
              <a:t>একক</a:t>
            </a:r>
            <a:r>
              <a:rPr lang="en-US" sz="3600" dirty="0" smtClean="0"/>
              <a:t>।</a:t>
            </a:r>
            <a:endParaRPr lang="en-US" sz="3600" dirty="0"/>
          </a:p>
        </p:txBody>
      </p:sp>
      <p:sp>
        <p:nvSpPr>
          <p:cNvPr id="8" name="Oval 7"/>
          <p:cNvSpPr/>
          <p:nvPr/>
        </p:nvSpPr>
        <p:spPr>
          <a:xfrm>
            <a:off x="7010400" y="152400"/>
            <a:ext cx="1981200" cy="1874057"/>
          </a:xfrm>
          <a:prstGeom prst="ellipse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D:\IMG_20240228_112937~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137" y="304800"/>
            <a:ext cx="1643063" cy="151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04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200" y="152400"/>
            <a:ext cx="4114800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 </a:t>
            </a:r>
            <a:r>
              <a:rPr lang="en-US" sz="2400" dirty="0" err="1" smtClean="0"/>
              <a:t>মামুন</a:t>
            </a:r>
            <a:r>
              <a:rPr lang="en-US" sz="2400" dirty="0" smtClean="0"/>
              <a:t> </a:t>
            </a:r>
            <a:r>
              <a:rPr lang="en-US" sz="2400" dirty="0" err="1" smtClean="0"/>
              <a:t>ট্রের্ডাস</a:t>
            </a:r>
            <a:r>
              <a:rPr lang="en-US" sz="2400" dirty="0" smtClean="0"/>
              <a:t> </a:t>
            </a:r>
            <a:r>
              <a:rPr lang="en-US" sz="2400" dirty="0" err="1" smtClean="0"/>
              <a:t>এর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মাল</a:t>
            </a:r>
            <a:r>
              <a:rPr lang="en-US" sz="2400" dirty="0" smtClean="0"/>
              <a:t> </a:t>
            </a:r>
            <a:r>
              <a:rPr lang="en-US" sz="2400" dirty="0" err="1" smtClean="0"/>
              <a:t>খতিয়ান</a:t>
            </a:r>
            <a:r>
              <a:rPr lang="en-US" sz="2400" dirty="0" smtClean="0"/>
              <a:t> </a:t>
            </a:r>
          </a:p>
          <a:p>
            <a:pPr algn="ctr"/>
            <a:r>
              <a:rPr lang="en-US" sz="2400" dirty="0" err="1" smtClean="0"/>
              <a:t>ফাইফো</a:t>
            </a:r>
            <a:r>
              <a:rPr lang="en-US" sz="2400" dirty="0" smtClean="0"/>
              <a:t> </a:t>
            </a:r>
            <a:r>
              <a:rPr lang="en-US" sz="2400" dirty="0" err="1" smtClean="0"/>
              <a:t>পদ্ধতি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52400"/>
            <a:ext cx="20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মালের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বিবরন</a:t>
            </a:r>
            <a:r>
              <a:rPr lang="en-US" sz="2000" dirty="0" smtClean="0"/>
              <a:t>—</a:t>
            </a:r>
          </a:p>
          <a:p>
            <a:r>
              <a:rPr lang="en-US" sz="2000" dirty="0" err="1" smtClean="0"/>
              <a:t>কোড</a:t>
            </a:r>
            <a:r>
              <a:rPr lang="en-US" sz="2000" dirty="0" smtClean="0"/>
              <a:t> </a:t>
            </a:r>
            <a:r>
              <a:rPr lang="en-US" sz="2000" dirty="0" err="1" smtClean="0"/>
              <a:t>নং</a:t>
            </a:r>
            <a:r>
              <a:rPr lang="en-US" sz="2000" dirty="0" smtClean="0"/>
              <a:t>--------</a:t>
            </a:r>
          </a:p>
          <a:p>
            <a:r>
              <a:rPr lang="en-US" sz="2000" dirty="0" err="1" smtClean="0"/>
              <a:t>বিন</a:t>
            </a:r>
            <a:r>
              <a:rPr lang="en-US" sz="2000" dirty="0" smtClean="0"/>
              <a:t> </a:t>
            </a:r>
            <a:r>
              <a:rPr lang="en-US" sz="2000" dirty="0" err="1" smtClean="0"/>
              <a:t>নম্বর</a:t>
            </a:r>
            <a:r>
              <a:rPr lang="en-US" sz="2000" dirty="0" smtClean="0"/>
              <a:t> --------</a:t>
            </a:r>
          </a:p>
          <a:p>
            <a:r>
              <a:rPr lang="en-US" sz="2000" dirty="0" err="1" smtClean="0"/>
              <a:t>স্থান</a:t>
            </a:r>
            <a:r>
              <a:rPr lang="en-US" sz="2000" dirty="0" smtClean="0"/>
              <a:t> --------------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1800" y="762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সর্বোচ্চ</a:t>
            </a:r>
            <a:r>
              <a:rPr lang="en-US" dirty="0" smtClean="0"/>
              <a:t> </a:t>
            </a:r>
            <a:r>
              <a:rPr lang="en-US" dirty="0" err="1" smtClean="0"/>
              <a:t>মাত্রা</a:t>
            </a:r>
            <a:r>
              <a:rPr lang="en-US" dirty="0" smtClean="0"/>
              <a:t>—</a:t>
            </a:r>
            <a:endParaRPr lang="en-US" dirty="0"/>
          </a:p>
          <a:p>
            <a:r>
              <a:rPr lang="en-US" dirty="0" err="1" smtClean="0"/>
              <a:t>সর্বনিম্ন</a:t>
            </a:r>
            <a:r>
              <a:rPr lang="en-US" dirty="0" smtClean="0"/>
              <a:t> </a:t>
            </a:r>
            <a:r>
              <a:rPr lang="en-US" dirty="0" err="1" smtClean="0"/>
              <a:t>মাত্রা</a:t>
            </a:r>
            <a:r>
              <a:rPr lang="en-US" dirty="0" smtClean="0"/>
              <a:t>----</a:t>
            </a:r>
            <a:endParaRPr lang="en-US" dirty="0"/>
          </a:p>
          <a:p>
            <a:r>
              <a:rPr lang="en-US" dirty="0" err="1" smtClean="0"/>
              <a:t>পুনঃফরমায়েশ</a:t>
            </a:r>
            <a:r>
              <a:rPr lang="en-US" dirty="0" smtClean="0"/>
              <a:t> </a:t>
            </a:r>
            <a:r>
              <a:rPr lang="en-US" dirty="0" err="1" smtClean="0"/>
              <a:t>মাত্রা</a:t>
            </a:r>
            <a:r>
              <a:rPr lang="en-US" dirty="0" smtClean="0"/>
              <a:t>-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265823"/>
              </p:ext>
            </p:extLst>
          </p:nvPr>
        </p:nvGraphicFramePr>
        <p:xfrm>
          <a:off x="152401" y="1468120"/>
          <a:ext cx="8839199" cy="473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0599"/>
                <a:gridCol w="1219200"/>
                <a:gridCol w="685800"/>
                <a:gridCol w="533400"/>
                <a:gridCol w="838200"/>
                <a:gridCol w="762000"/>
                <a:gridCol w="533400"/>
                <a:gridCol w="990600"/>
                <a:gridCol w="762000"/>
                <a:gridCol w="533400"/>
                <a:gridCol w="990600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তাং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বিবরন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ক্রয়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ইস্যু</a:t>
                      </a:r>
                      <a:r>
                        <a:rPr lang="en-US" dirty="0" smtClean="0"/>
                        <a:t>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বিক্রয়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জের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পরি</a:t>
                      </a:r>
                      <a:r>
                        <a:rPr lang="en-US" dirty="0" smtClean="0"/>
                        <a:t>: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দর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পরি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দর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পরি</a:t>
                      </a:r>
                      <a:r>
                        <a:rPr lang="en-US" dirty="0" smtClean="0"/>
                        <a:t>: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দর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২০২৪ </a:t>
                      </a:r>
                      <a:r>
                        <a:rPr lang="en-US" dirty="0" err="1" smtClean="0"/>
                        <a:t>জানু</a:t>
                      </a:r>
                      <a:r>
                        <a:rPr lang="en-US" dirty="0" smtClean="0"/>
                        <a:t>: 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প্রারঃ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জের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২০০০০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জানু:৮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ক্রয়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৫৫০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৫৫০০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১০০০</a:t>
                      </a:r>
                    </a:p>
                    <a:p>
                      <a:r>
                        <a:rPr lang="en-US" dirty="0" smtClean="0"/>
                        <a:t>৫৫০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২০</a:t>
                      </a:r>
                    </a:p>
                    <a:p>
                      <a:r>
                        <a:rPr lang="en-US" dirty="0" smtClean="0"/>
                        <a:t>১০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২০০০০</a:t>
                      </a:r>
                    </a:p>
                    <a:p>
                      <a:r>
                        <a:rPr lang="en-US" dirty="0" smtClean="0"/>
                        <a:t>৫,৫০০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জানু:১২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বিক্রয়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১০০০</a:t>
                      </a:r>
                    </a:p>
                    <a:p>
                      <a:r>
                        <a:rPr lang="en-US" dirty="0" smtClean="0"/>
                        <a:t>১৫০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২০</a:t>
                      </a:r>
                    </a:p>
                    <a:p>
                      <a:r>
                        <a:rPr lang="en-US" dirty="0" smtClean="0"/>
                        <a:t>১০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২০০০০</a:t>
                      </a:r>
                    </a:p>
                    <a:p>
                      <a:r>
                        <a:rPr lang="en-US" dirty="0" smtClean="0"/>
                        <a:t>১৫০০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৪০০০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জানু:১৮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ক্রয়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৪৫০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৫৪০০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৪০০</a:t>
                      </a:r>
                    </a:p>
                    <a:p>
                      <a:r>
                        <a:rPr lang="en-US" dirty="0" smtClean="0"/>
                        <a:t>৪৫০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</a:t>
                      </a:r>
                    </a:p>
                    <a:p>
                      <a:r>
                        <a:rPr lang="en-US" dirty="0" smtClean="0"/>
                        <a:t>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৪০০০</a:t>
                      </a:r>
                    </a:p>
                    <a:p>
                      <a:r>
                        <a:rPr lang="en-US" dirty="0" smtClean="0"/>
                        <a:t>৫৪০০</a:t>
                      </a:r>
                      <a:endParaRPr lang="en-US" dirty="0"/>
                    </a:p>
                  </a:txBody>
                  <a:tcPr/>
                </a:tc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জানু:২৭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বিক্রয়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৪০০</a:t>
                      </a:r>
                    </a:p>
                    <a:p>
                      <a:r>
                        <a:rPr lang="en-US" dirty="0" smtClean="0"/>
                        <a:t>২০০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১০</a:t>
                      </a:r>
                    </a:p>
                    <a:p>
                      <a:r>
                        <a:rPr lang="en-US" dirty="0" smtClean="0"/>
                        <a:t>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৪০০০</a:t>
                      </a:r>
                    </a:p>
                    <a:p>
                      <a:r>
                        <a:rPr lang="en-US" dirty="0" smtClean="0"/>
                        <a:t>২৪০০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২৫০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৩০০০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জানু:৩১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ঘাটতি</a:t>
                      </a:r>
                      <a:r>
                        <a:rPr lang="en-US" dirty="0" smtClean="0"/>
                        <a:t>/</a:t>
                      </a:r>
                    </a:p>
                    <a:p>
                      <a:pPr algn="ctr"/>
                      <a:r>
                        <a:rPr lang="en-US" dirty="0" err="1" smtClean="0"/>
                        <a:t>ইস্যু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৩০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৩৬০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২২০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১২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২৬৪০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79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52400"/>
            <a:ext cx="609600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গ)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67345" y="152400"/>
            <a:ext cx="5233555" cy="5847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নিট</a:t>
            </a:r>
            <a:r>
              <a:rPr lang="en-US" sz="3200" dirty="0" smtClean="0"/>
              <a:t> </a:t>
            </a:r>
            <a:r>
              <a:rPr lang="en-US" sz="3200" dirty="0" err="1" smtClean="0"/>
              <a:t>মুনাফার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পরিমান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নির্ণয়ঃ</a:t>
            </a:r>
            <a:endParaRPr lang="en-US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590804"/>
              </p:ext>
            </p:extLst>
          </p:nvPr>
        </p:nvGraphicFramePr>
        <p:xfrm>
          <a:off x="1295399" y="955040"/>
          <a:ext cx="6477001" cy="567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1801"/>
                <a:gridCol w="1143000"/>
                <a:gridCol w="11430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বিবরণ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</a:tr>
              <a:tr h="51917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বিক্রয়ঃ</a:t>
                      </a:r>
                      <a:r>
                        <a:rPr lang="en-US" dirty="0" smtClean="0"/>
                        <a:t>  ১১৫০×১৮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             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৬০০×২২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(-)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বিক্রীত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পণ্যের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ব্যয়ঃ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প্রারঃ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মজুদ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১০০×২০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ক্রয়ঃ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৫৫০×১০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      ৪৫০×১২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বিক্রয়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উপযোগী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ব্যয়ঃ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(-)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সমাপনী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মজুদ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(-)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ঘাটতি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পণ্য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ব্যয়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বিক্রীত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পণ্যের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ব্যয়ঃ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মোট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মুনাফাঃ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(-)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পরিচালন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ব্যয়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নিট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মুনাফাঃ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৫,৫০০</a:t>
                      </a:r>
                    </a:p>
                    <a:p>
                      <a:r>
                        <a:rPr lang="en-US" dirty="0" smtClean="0"/>
                        <a:t>৫,৪০০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২০,৭০০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১৩,২০০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২০,০০০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১০,৯০০</a:t>
                      </a:r>
                    </a:p>
                    <a:p>
                      <a:r>
                        <a:rPr lang="en-US" dirty="0" smtClean="0"/>
                        <a:t>৩০,৯০০</a:t>
                      </a:r>
                    </a:p>
                    <a:p>
                      <a:r>
                        <a:rPr lang="en-US" dirty="0" smtClean="0"/>
                        <a:t>(২,৬৪০)</a:t>
                      </a:r>
                    </a:p>
                    <a:p>
                      <a:r>
                        <a:rPr lang="en-US" dirty="0" smtClean="0"/>
                        <a:t>২৮,২৬০</a:t>
                      </a:r>
                    </a:p>
                    <a:p>
                      <a:r>
                        <a:rPr lang="en-US" dirty="0" smtClean="0"/>
                        <a:t>৩৬০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৩৩,৯০০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(২৭,৯০০)</a:t>
                      </a:r>
                    </a:p>
                    <a:p>
                      <a:r>
                        <a:rPr lang="en-US" dirty="0" smtClean="0"/>
                        <a:t>৬,০০০</a:t>
                      </a:r>
                    </a:p>
                    <a:p>
                      <a:r>
                        <a:rPr lang="en-US" dirty="0" smtClean="0"/>
                        <a:t>(২,৫০০)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৩,৫০০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5410200" y="38100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267200" y="35814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410200" y="49530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629400" y="51816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10200" y="19050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410200" y="44196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553200" y="59436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53200" y="64008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553200" y="6477000"/>
            <a:ext cx="1143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7713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332</Words>
  <Application>Microsoft Office PowerPoint</Application>
  <PresentationFormat>On-screen Show (4:3)</PresentationFormat>
  <Paragraphs>169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Office Theme</vt:lpstr>
      <vt:lpstr>Waveform</vt:lpstr>
      <vt:lpstr>1_Office Theme</vt:lpstr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42</cp:revision>
  <dcterms:created xsi:type="dcterms:W3CDTF">2006-08-16T00:00:00Z</dcterms:created>
  <dcterms:modified xsi:type="dcterms:W3CDTF">2026-07-22T04:48:51Z</dcterms:modified>
</cp:coreProperties>
</file>