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0" r:id="rId2"/>
    <p:sldId id="284" r:id="rId3"/>
    <p:sldId id="294" r:id="rId4"/>
    <p:sldId id="258" r:id="rId5"/>
    <p:sldId id="259" r:id="rId6"/>
    <p:sldId id="265" r:id="rId7"/>
    <p:sldId id="260" r:id="rId8"/>
    <p:sldId id="261" r:id="rId9"/>
    <p:sldId id="266" r:id="rId10"/>
    <p:sldId id="269" r:id="rId11"/>
    <p:sldId id="267" r:id="rId12"/>
    <p:sldId id="263" r:id="rId13"/>
    <p:sldId id="274" r:id="rId14"/>
    <p:sldId id="270" r:id="rId15"/>
    <p:sldId id="271" r:id="rId16"/>
    <p:sldId id="272" r:id="rId17"/>
    <p:sldId id="273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89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8CFAA-453C-4847-B091-62D90707A5EB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2D480-F4BC-401D-99EF-C7280D976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9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86C747-4B8E-4A75-95A1-E2738C0DFE3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2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60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4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75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6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3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9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6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20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274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6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96446-5988-4B56-997C-92889FBCFD9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2A102-AD2C-4574-81AC-97EEC14E6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6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2884" y="2291526"/>
            <a:ext cx="5475944" cy="18812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289B507-833A-41C8-9159-EA86051EDAFC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285750">
            <a:gradFill>
              <a:gsLst>
                <a:gs pos="77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0">
                  <a:srgbClr val="C00000"/>
                </a:gs>
                <a:gs pos="84000">
                  <a:srgbClr val="002060"/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prstTxWarp prst="textDoubleWave1">
              <a:avLst>
                <a:gd name="adj1" fmla="val 4610"/>
                <a:gd name="adj2" fmla="val 577"/>
              </a:avLst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847" y="425003"/>
            <a:ext cx="5303655" cy="597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9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645" y="1914365"/>
            <a:ext cx="4610299" cy="439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ounded Rectangular Callout 2"/>
          <p:cNvSpPr/>
          <p:nvPr/>
        </p:nvSpPr>
        <p:spPr>
          <a:xfrm>
            <a:off x="1607573" y="3046245"/>
            <a:ext cx="3392129" cy="1623652"/>
          </a:xfrm>
          <a:prstGeom prst="wedgeRoundRectCallout">
            <a:avLst>
              <a:gd name="adj1" fmla="val 81187"/>
              <a:gd name="adj2" fmla="val -7535"/>
              <a:gd name="adj3" fmla="val 16667"/>
            </a:avLst>
          </a:prstGeom>
          <a:solidFill>
            <a:srgbClr val="DD8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কামানের সামনে ডাড়িয়ে ওরা পারিবে না।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1953" y="714036"/>
            <a:ext cx="9660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1883১ সাল।লর্ড বেন্টিঙ্ক বিশাল সেনাবহন পাঠালেন তিতুমীরকে শায়েস্তা করার জন্য।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732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81" y="1191641"/>
            <a:ext cx="4553068" cy="334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607" y="2912409"/>
            <a:ext cx="3615928" cy="3671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ular Callout 4"/>
          <p:cNvSpPr/>
          <p:nvPr/>
        </p:nvSpPr>
        <p:spPr>
          <a:xfrm>
            <a:off x="9061545" y="2863472"/>
            <a:ext cx="2825655" cy="1489587"/>
          </a:xfrm>
          <a:prstGeom prst="wedgeRoundRectCallout">
            <a:avLst>
              <a:gd name="adj1" fmla="val -63690"/>
              <a:gd name="adj2" fmla="val -14480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লড়ে যাও!দেশের জন্য লড়ে যাও!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984" y="303433"/>
            <a:ext cx="10320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তখনও ভোরেও আলো ফোটেনি।ইংরেজরা বাঁশের কেল্লায় হামলা চালাল।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411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502" y="931987"/>
            <a:ext cx="4511341" cy="2863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451" y="3857321"/>
            <a:ext cx="4260377" cy="2782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14116" y="3320310"/>
            <a:ext cx="5603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তিতুমীরের অনেক সংগীকে বন্দি করা হলো।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483" y="285661"/>
            <a:ext cx="9284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হঠাৎ একটা গুলি লাগল তিতুমীরের বুকে।বাঁশের কেল্লাতেই প্রাণ গেল তাঁর।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917290" y="1279199"/>
            <a:ext cx="2540107" cy="1565651"/>
          </a:xfrm>
          <a:prstGeom prst="wedgeRoundRectCallout">
            <a:avLst>
              <a:gd name="adj1" fmla="val 102839"/>
              <a:gd name="adj2" fmla="val 24039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একদিন এ দেশ ঠিক স্বাধীন হবে।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8648359" y="4022155"/>
            <a:ext cx="3002867" cy="1474839"/>
          </a:xfrm>
          <a:prstGeom prst="wedgeRoundRectCallout">
            <a:avLst>
              <a:gd name="adj1" fmla="val -112785"/>
              <a:gd name="adj2" fmla="val -730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তিতুমীর নেই, কিন্তু আমরা আছি।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98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9276" y="437512"/>
            <a:ext cx="2536724" cy="707886"/>
          </a:xfrm>
          <a:prstGeom prst="rect">
            <a:avLst/>
          </a:prstGeom>
          <a:solidFill>
            <a:srgbClr val="DD89C7"/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অর্থ জেনে নেই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98" y="2545167"/>
            <a:ext cx="1179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চাবকে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28662" y="1616857"/>
            <a:ext cx="2671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সামনে এগিয়ে যাও।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2594" y="1757496"/>
            <a:ext cx="1662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আগে বাড়ো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109267" y="1901837"/>
            <a:ext cx="1474838" cy="168357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56843" y="3232683"/>
            <a:ext cx="4980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 ও সুরক্ষিত সামরিক স্থাপনা।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4522" y="2397793"/>
            <a:ext cx="1893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চাবুক মেরে।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4171334" y="2652117"/>
            <a:ext cx="1474838" cy="11786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171334" y="3535850"/>
            <a:ext cx="1474838" cy="12880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668842" y="3435797"/>
            <a:ext cx="710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দুর্গ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0711" y="5680138"/>
            <a:ext cx="1526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সেনাদল।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5219" y="5801766"/>
            <a:ext cx="163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সেনাবহন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7766" y="4997968"/>
            <a:ext cx="2748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দমন;শাস্তি; সাজা।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97845" y="5062370"/>
            <a:ext cx="151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শায়েস্তা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55777" y="4284499"/>
            <a:ext cx="1197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লড়াই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70711" y="4123052"/>
            <a:ext cx="710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যুদ্ধ।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4171334" y="5931069"/>
            <a:ext cx="1474838" cy="12880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4171334" y="5239635"/>
            <a:ext cx="1474838" cy="12880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171334" y="4395683"/>
            <a:ext cx="1474838" cy="12880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11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680" y="2330246"/>
            <a:ext cx="2845971" cy="407055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94" y="994874"/>
            <a:ext cx="3117768" cy="4122816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476" y="994874"/>
            <a:ext cx="3025436" cy="4070556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581" y="2330246"/>
            <a:ext cx="2921099" cy="407055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133198" y="190001"/>
            <a:ext cx="2138515" cy="1950245"/>
            <a:chOff x="1002891" y="527484"/>
            <a:chExt cx="2566219" cy="2215753"/>
          </a:xfrm>
        </p:grpSpPr>
        <p:sp>
          <p:nvSpPr>
            <p:cNvPr id="8" name="TextBox 7"/>
            <p:cNvSpPr txBox="1"/>
            <p:nvPr/>
          </p:nvSpPr>
          <p:spPr>
            <a:xfrm>
              <a:off x="1246239" y="527484"/>
              <a:ext cx="2153264" cy="1783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শিক্ষক ও শিক্ষার্থীদের সমস্বরে পাঠ 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002891" y="527484"/>
              <a:ext cx="2566219" cy="2215753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6264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190" y="1692697"/>
            <a:ext cx="2845971" cy="467860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88" y="1632631"/>
            <a:ext cx="3117768" cy="4738672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281" y="1632631"/>
            <a:ext cx="3025436" cy="475173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41" y="1666567"/>
            <a:ext cx="2921099" cy="46786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3799" y="332889"/>
            <a:ext cx="15466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 নিরব পাঠ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7-Point Star 7"/>
          <p:cNvSpPr/>
          <p:nvPr/>
        </p:nvSpPr>
        <p:spPr>
          <a:xfrm>
            <a:off x="273141" y="113584"/>
            <a:ext cx="1927984" cy="1392719"/>
          </a:xfrm>
          <a:prstGeom prst="star7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02" y="113585"/>
            <a:ext cx="1363139" cy="143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12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57135" y="566130"/>
            <a:ext cx="276778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9873" y="1417875"/>
            <a:ext cx="5734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 শিক্ষার্থী পড়বে অন্যজন শুনবে ।</a:t>
            </a:r>
            <a:endParaRPr lang="en-US" sz="3200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908" y="2208064"/>
            <a:ext cx="2584060" cy="3396323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7" y="2208064"/>
            <a:ext cx="2749189" cy="3514593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23" y="2208065"/>
            <a:ext cx="2660471" cy="3514592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03" y="2208064"/>
            <a:ext cx="2350658" cy="339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7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49526" y="258852"/>
            <a:ext cx="1946787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179" y="1182468"/>
            <a:ext cx="5735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বাক্যগুলোতে বিরামচিহ্ন বসাও।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6259" y="2607299"/>
            <a:ext cx="2853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খ. খাজনা দিবি না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06259" y="3364146"/>
            <a:ext cx="387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গ. হুজুর আমি গরিব মানুষ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5652" y="5103297"/>
            <a:ext cx="7978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ঙ .তিতুমীর বনলেন এবার ইংরেজদের বিরুদ্ধে অস্ত্র ধরব আমরা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92126" y="4311047"/>
            <a:ext cx="5223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ঘ .তিতুমীর নেই কিন্তু আমরা আছি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8326" y="1813697"/>
            <a:ext cx="2949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ক. খুব তেতো ওষুধ 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7115" y="2634949"/>
            <a:ext cx="686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81066" y="4311046"/>
            <a:ext cx="292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36498" y="3237813"/>
            <a:ext cx="415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69282" y="5073799"/>
            <a:ext cx="410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47114" y="1788541"/>
            <a:ext cx="686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82095" y="3333367"/>
            <a:ext cx="415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49526" y="4280270"/>
            <a:ext cx="320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25434" y="5056759"/>
            <a:ext cx="33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494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9241" y="4818559"/>
            <a:ext cx="10721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৩.ইংরেজদের হাত থেকে এদেশকে মুক্ত করার চিন্তা তিতুমীরের মনে কেন এসেছিল?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1671" y="1081783"/>
            <a:ext cx="7515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১.ম্যাজিস্ট্রেট আলেকজান্ডারকে কেন পাঠানো হয়েছিল?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1671" y="3113064"/>
            <a:ext cx="8804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2.নীলচাষিরা কীভাবে তাদের উপর অত্যাচারের প্রতিবাদ করেছিলেন?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9121" y="3712340"/>
            <a:ext cx="90136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উত্তরঃনীলচাষিরা একজোট হয়ে নীল চাষ করতে অস্বীকার করেন এবং আন্দোলন ও প্রতিরোধ গড়ে তোলেন।</a:t>
            </a:r>
            <a:endParaRPr lang="en-US" sz="3200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1671" y="1666558"/>
            <a:ext cx="96941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উত্তরঃতিতুমীর ও তাঁর অনুসারীরা ইংরেজ ও জমিদারদের বিরুদ্ধে আন্দোলন শুরু করলে তা দমন করার জন্য ম্যাজিস্টেট আলেকজান্ডারকে পাঠানো হয়েছিল।</a:t>
            </a:r>
            <a:endParaRPr lang="en-US" sz="3200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1214" y="5512105"/>
            <a:ext cx="102095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 ইংরেজ ও অত্যাচারী জমিদারদের শোষণ ও নির্যাতন দেখে তিতুমীরের মনে দেশকে মুক্ত করার চিন্তা জাগে।</a:t>
            </a:r>
            <a:endParaRPr lang="en-US" sz="3200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9813" y="333564"/>
            <a:ext cx="1934818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417" y="158822"/>
            <a:ext cx="1817954" cy="184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68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9" grpId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733" y="0"/>
            <a:ext cx="13275733" cy="6934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8667" y="778933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0108" y="836337"/>
            <a:ext cx="3677273" cy="222631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56" y="2566159"/>
            <a:ext cx="3459587" cy="34595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425812" y="4594727"/>
            <a:ext cx="2626317" cy="1077218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32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32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</p:spTree>
    <p:extLst>
      <p:ext uri="{BB962C8B-B14F-4D97-AF65-F5344CB8AC3E}">
        <p14:creationId xmlns:p14="http://schemas.microsoft.com/office/powerpoint/2010/main" val="49052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42283" y="1775839"/>
            <a:ext cx="32928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3999" y="2791502"/>
            <a:ext cx="6689037" cy="280076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তিতুমীর।(২অংশ)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তিতুমীর বাঁশের......কিন্তু আমরা আছি</a:t>
            </a:r>
            <a:endParaRPr lang="en-US" sz="48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" y="6641"/>
            <a:ext cx="5120641" cy="685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6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2823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43914" y="366741"/>
            <a:ext cx="1872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02566" y="1090466"/>
            <a:ext cx="35834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1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62979" y="1737728"/>
            <a:ext cx="6278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১.১.১ বাংলা যুক্তবর্ণ সহযোগে গঠিত শব্দ শুনে বুঝতে পারবে।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741" y="5538440"/>
            <a:ext cx="1319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3EE9F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লেখাঃ</a:t>
            </a:r>
            <a:endParaRPr lang="en-US" sz="3600" dirty="0">
              <a:solidFill>
                <a:srgbClr val="3EE9F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830" y="4405274"/>
            <a:ext cx="103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FF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পড়াঃ</a:t>
            </a:r>
            <a:endParaRPr lang="en-US" sz="3600" dirty="0">
              <a:solidFill>
                <a:srgbClr val="FF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5932" y="1799724"/>
            <a:ext cx="117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8362" y="3105834"/>
            <a:ext cx="107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srgbClr val="3EE9F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endParaRPr lang="en-US" sz="3600" dirty="0">
              <a:solidFill>
                <a:srgbClr val="3EE9F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21768" y="2962430"/>
            <a:ext cx="5815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১.১.১ বাংলা যুক্তবর্ণ সহযোগে তৈরি শব্দ ও অনুরুপ শব্দযুক্ত বাক্য স্পষ্ট ও শুদ্ধভাবে বলতে পারবে।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521768" y="5525932"/>
            <a:ext cx="5589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১.৪. ১যুক্তব্যঞ্জন ব্যবহার করে নতুন নতুন শব্দ গঠন করে বাক্যে প্রয়োগ করতে পারবে।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06378" y="4179356"/>
            <a:ext cx="6371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১.৩পাঠে ও সমমানের বইয়ে ব্যবহ্রত যুক্তব্যঞ্জন সংবলিত শব্দ ও বাক্য শুদ্ধভাবে পড়তে পারবে।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3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0337" y="605257"/>
            <a:ext cx="2698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 যাচাই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834981" y="287151"/>
            <a:ext cx="3775587" cy="1356852"/>
          </a:xfrm>
          <a:prstGeom prst="rightArrow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12708" y="1990011"/>
            <a:ext cx="4798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ক.তিতুমীরের জন্ম কত সালে?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4045" y="3634014"/>
            <a:ext cx="3182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.তিতুমীর কে ছিলেন?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2680" y="4408446"/>
            <a:ext cx="65481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উত্তরঃতিতুমীর ছিলেন একজন সাহসী দেশপ্রেমিক ও আন্দোলনের নেতা।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2708" y="2764443"/>
            <a:ext cx="5409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তিনি ১৮৮২ সালে জন্মগ্রহণ করেন</a:t>
            </a:r>
            <a:r>
              <a:rPr lang="bn-IN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192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519084" y="1224854"/>
            <a:ext cx="8023123" cy="4345451"/>
            <a:chOff x="2609825" y="1400330"/>
            <a:chExt cx="7271595" cy="4057340"/>
          </a:xfrm>
        </p:grpSpPr>
        <p:pic>
          <p:nvPicPr>
            <p:cNvPr id="3" name="Picture 2" descr="Screen Clippi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9825" y="1400330"/>
              <a:ext cx="7271595" cy="4057340"/>
            </a:xfrm>
            <a:prstGeom prst="rect">
              <a:avLst/>
            </a:prstGeom>
          </p:spPr>
        </p:pic>
        <p:pic>
          <p:nvPicPr>
            <p:cNvPr id="4" name="Picture 3" descr="Screen Clippi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9825" y="1400330"/>
              <a:ext cx="1378875" cy="1770406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3369164" y="411093"/>
            <a:ext cx="4388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ছবিতে কী  দেখতে পাচ্ছো?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9164" y="5710785"/>
            <a:ext cx="5140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সৈয়দ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মীর নিসার আলী তিতুমীর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564" y="1578077"/>
            <a:ext cx="3617739" cy="2134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564" y="3946979"/>
            <a:ext cx="3681901" cy="2287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3952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457" y="2237965"/>
            <a:ext cx="4240161" cy="4080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948542" y="333914"/>
            <a:ext cx="1960038" cy="70788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তিতুমীর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438" y="418554"/>
            <a:ext cx="28316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পাঠ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236463" y="221281"/>
            <a:ext cx="3023419" cy="1163985"/>
          </a:xfrm>
          <a:prstGeom prst="cloudCallout">
            <a:avLst>
              <a:gd name="adj1" fmla="val -34979"/>
              <a:gd name="adj2" fmla="val 86574"/>
            </a:avLst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92382" y="1460354"/>
            <a:ext cx="10275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তিতুমীর বাঁশের কেল্লা বানিয়ে সেখানে তরুণদের প্রশিক্ষণ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লাগলেন।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796414" y="2580968"/>
            <a:ext cx="2904816" cy="1916697"/>
          </a:xfrm>
          <a:prstGeom prst="wedgeRoundRectCallout">
            <a:avLst>
              <a:gd name="adj1" fmla="val 88267"/>
              <a:gd name="adj2" fmla="val 9868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ইংরেজদের বিরুদ্ধে অস্ত্র ধরব আমরা।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781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836" y="1523351"/>
            <a:ext cx="4650327" cy="4578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825911" y="446133"/>
            <a:ext cx="11017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ম্যাজিস্ট্রেট আলেকজান্ডারকে পাঠানো হলো তিতুমীরকে দমন করার জন্য।কিন্তু তিনি সৈন্য নিয়ে পালিয়ে গেলেন।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78425" y="2914940"/>
            <a:ext cx="2330245" cy="1209367"/>
          </a:xfrm>
          <a:prstGeom prst="wedgeRoundRectCallout">
            <a:avLst>
              <a:gd name="adj1" fmla="val 80226"/>
              <a:gd name="adj2" fmla="val 60061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ধর.........ধর।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9217741" y="3583858"/>
            <a:ext cx="2806776" cy="2205168"/>
          </a:xfrm>
          <a:prstGeom prst="wedgeRoundRectCallout">
            <a:avLst>
              <a:gd name="adj1" fmla="val -77262"/>
              <a:gd name="adj2" fmla="val -18392"/>
              <a:gd name="adj3" fmla="val 16667"/>
            </a:avLst>
          </a:prstGeom>
          <a:solidFill>
            <a:srgbClr val="DD8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পালাও.....পালাও।</a:t>
            </a:r>
          </a:p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ওরা আমাডের মারিয়া ফেলিবে।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1066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535" y="868925"/>
            <a:ext cx="3871821" cy="4088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ounded Rectangular Callout 3"/>
          <p:cNvSpPr/>
          <p:nvPr/>
        </p:nvSpPr>
        <p:spPr>
          <a:xfrm>
            <a:off x="1030908" y="868925"/>
            <a:ext cx="2263024" cy="2066003"/>
          </a:xfrm>
          <a:prstGeom prst="wedgeRoundRectCallout">
            <a:avLst>
              <a:gd name="adj1" fmla="val 100971"/>
              <a:gd name="adj2" fmla="val -14332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চাষীদের নীলচাষে বাধ্য করা যাবে না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0908" y="4997881"/>
            <a:ext cx="6711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তিতুমীর কয়েকটা নীলকুঠি দখল করে নিলেন।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722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474</Words>
  <Application>Microsoft Office PowerPoint</Application>
  <PresentationFormat>Widescreen</PresentationFormat>
  <Paragraphs>88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Nikosh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Md.Shaifullah</dc:creator>
  <cp:lastModifiedBy>USER</cp:lastModifiedBy>
  <cp:revision>1</cp:revision>
  <dcterms:created xsi:type="dcterms:W3CDTF">2026-02-15T12:50:03Z</dcterms:created>
  <dcterms:modified xsi:type="dcterms:W3CDTF">2026-07-22T17:50:00Z</dcterms:modified>
</cp:coreProperties>
</file>