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30" r:id="rId2"/>
    <p:sldId id="339" r:id="rId3"/>
    <p:sldId id="312" r:id="rId4"/>
    <p:sldId id="320" r:id="rId5"/>
    <p:sldId id="323" r:id="rId6"/>
    <p:sldId id="331" r:id="rId7"/>
    <p:sldId id="266" r:id="rId8"/>
    <p:sldId id="337" r:id="rId9"/>
    <p:sldId id="338" r:id="rId10"/>
    <p:sldId id="332" r:id="rId11"/>
    <p:sldId id="333" r:id="rId12"/>
    <p:sldId id="334" r:id="rId13"/>
    <p:sldId id="343" r:id="rId14"/>
    <p:sldId id="335" r:id="rId15"/>
    <p:sldId id="325" r:id="rId16"/>
    <p:sldId id="326" r:id="rId17"/>
    <p:sldId id="340" r:id="rId18"/>
    <p:sldId id="327" r:id="rId19"/>
    <p:sldId id="328" r:id="rId20"/>
    <p:sldId id="329" r:id="rId21"/>
  </p:sldIdLst>
  <p:sldSz cx="109728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4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148" autoAdjust="0"/>
  </p:normalViewPr>
  <p:slideViewPr>
    <p:cSldViewPr>
      <p:cViewPr varScale="1">
        <p:scale>
          <a:sx n="62" d="100"/>
          <a:sy n="62" d="100"/>
        </p:scale>
        <p:origin x="1272" y="132"/>
      </p:cViewPr>
      <p:guideLst>
        <p:guide orient="horz" pos="2160"/>
        <p:guide pos="34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53FF27-239F-41D9-9E4B-705A840913CC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6347A-E32E-440A-B21B-D84D8F765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87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যে</a:t>
            </a:r>
            <a:r>
              <a:rPr lang="en-US" baseline="0" dirty="0"/>
              <a:t> </a:t>
            </a:r>
            <a:r>
              <a:rPr lang="en-US" baseline="0" dirty="0" err="1"/>
              <a:t>কোন</a:t>
            </a:r>
            <a:r>
              <a:rPr lang="en-US" baseline="0" dirty="0"/>
              <a:t> </a:t>
            </a:r>
            <a:r>
              <a:rPr lang="en-US" baseline="0" dirty="0" err="1"/>
              <a:t>ছবি</a:t>
            </a:r>
            <a:r>
              <a:rPr lang="en-US" baseline="0" dirty="0"/>
              <a:t> </a:t>
            </a:r>
            <a:r>
              <a:rPr lang="en-US" baseline="0" dirty="0" err="1"/>
              <a:t>বা</a:t>
            </a:r>
            <a:r>
              <a:rPr lang="en-US" baseline="0" dirty="0"/>
              <a:t> </a:t>
            </a:r>
            <a:r>
              <a:rPr lang="en-US" baseline="0" dirty="0" err="1"/>
              <a:t>পাঠ</a:t>
            </a:r>
            <a:r>
              <a:rPr lang="en-US" baseline="0" dirty="0"/>
              <a:t> </a:t>
            </a:r>
            <a:r>
              <a:rPr lang="en-US" baseline="0" dirty="0" err="1"/>
              <a:t>সংশ্লিষ্ট</a:t>
            </a:r>
            <a:r>
              <a:rPr lang="en-US" baseline="0" dirty="0"/>
              <a:t>  </a:t>
            </a:r>
            <a:r>
              <a:rPr lang="en-US" baseline="0" dirty="0" err="1"/>
              <a:t>কোন</a:t>
            </a:r>
            <a:r>
              <a:rPr lang="en-US" baseline="0" dirty="0"/>
              <a:t> </a:t>
            </a:r>
            <a:r>
              <a:rPr lang="en-US" baseline="0" dirty="0" err="1"/>
              <a:t>ছবি</a:t>
            </a:r>
            <a:r>
              <a:rPr lang="en-US" baseline="0" dirty="0"/>
              <a:t> </a:t>
            </a:r>
            <a:r>
              <a:rPr lang="en-US" baseline="0" dirty="0" err="1"/>
              <a:t>দিয়ে</a:t>
            </a:r>
            <a:r>
              <a:rPr lang="en-US" baseline="0" dirty="0"/>
              <a:t> </a:t>
            </a:r>
            <a:r>
              <a:rPr lang="en-US" baseline="0" dirty="0" err="1"/>
              <a:t>স্বাগত</a:t>
            </a:r>
            <a:r>
              <a:rPr lang="en-US" baseline="0" dirty="0"/>
              <a:t> </a:t>
            </a:r>
            <a:r>
              <a:rPr lang="en-US" baseline="0" dirty="0" err="1"/>
              <a:t>জানানো</a:t>
            </a:r>
            <a:r>
              <a:rPr lang="en-US" baseline="0" dirty="0"/>
              <a:t> </a:t>
            </a:r>
            <a:r>
              <a:rPr lang="en-US" baseline="0" dirty="0" err="1"/>
              <a:t>যেতে</a:t>
            </a:r>
            <a:r>
              <a:rPr lang="en-US" baseline="0" dirty="0"/>
              <a:t> </a:t>
            </a:r>
            <a:r>
              <a:rPr lang="en-US" baseline="0" dirty="0" err="1"/>
              <a:t>পারে</a:t>
            </a:r>
            <a:r>
              <a:rPr lang="en-US" baseline="0" dirty="0"/>
              <a:t>।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6347A-E32E-440A-B21B-D84D8F7657B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88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RAM ও ROM –</a:t>
            </a:r>
            <a:r>
              <a:rPr lang="en-US" dirty="0" err="1"/>
              <a:t>এর</a:t>
            </a:r>
            <a:r>
              <a:rPr lang="en-US" baseline="0" dirty="0"/>
              <a:t> </a:t>
            </a:r>
            <a:r>
              <a:rPr lang="en-US" baseline="0" dirty="0" err="1"/>
              <a:t>ছবি</a:t>
            </a:r>
            <a:r>
              <a:rPr lang="en-US" baseline="0" dirty="0"/>
              <a:t> </a:t>
            </a:r>
            <a:r>
              <a:rPr lang="en-US" baseline="0" dirty="0" err="1"/>
              <a:t>দেখিয়ে</a:t>
            </a:r>
            <a:r>
              <a:rPr lang="en-US" baseline="0" dirty="0"/>
              <a:t> ও </a:t>
            </a:r>
            <a:r>
              <a:rPr lang="en-US" baseline="0" dirty="0" err="1"/>
              <a:t>প্রশ্ন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যেতে</a:t>
            </a:r>
            <a:r>
              <a:rPr lang="en-US" baseline="0" dirty="0"/>
              <a:t> </a:t>
            </a:r>
            <a:r>
              <a:rPr lang="en-US" baseline="0" dirty="0" err="1"/>
              <a:t>পারে</a:t>
            </a:r>
            <a:r>
              <a:rPr lang="en-US" baseline="0" dirty="0"/>
              <a:t> </a:t>
            </a:r>
            <a:r>
              <a:rPr lang="en-US" baseline="0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ছবি</a:t>
            </a:r>
            <a:r>
              <a:rPr lang="en-US" baseline="0" dirty="0"/>
              <a:t> </a:t>
            </a:r>
            <a:r>
              <a:rPr lang="en-US" baseline="0" dirty="0" err="1"/>
              <a:t>দুটির</a:t>
            </a:r>
            <a:r>
              <a:rPr lang="en-US" baseline="0" dirty="0"/>
              <a:t> </a:t>
            </a:r>
            <a:r>
              <a:rPr lang="en-US" baseline="0" dirty="0" err="1"/>
              <a:t>নাম</a:t>
            </a:r>
            <a:r>
              <a:rPr lang="en-US" baseline="0" dirty="0"/>
              <a:t> </a:t>
            </a:r>
            <a:r>
              <a:rPr lang="en-US" baseline="0" dirty="0" err="1"/>
              <a:t>কী</a:t>
            </a:r>
            <a:r>
              <a:rPr lang="en-US" baseline="0" dirty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6347A-E32E-440A-B21B-D84D8F7657B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8518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কত</a:t>
            </a:r>
            <a:r>
              <a:rPr lang="en-US" baseline="0" dirty="0"/>
              <a:t> </a:t>
            </a:r>
            <a:r>
              <a:rPr lang="en-US" baseline="0" dirty="0" err="1"/>
              <a:t>বিটে</a:t>
            </a:r>
            <a:r>
              <a:rPr lang="en-US" baseline="0" dirty="0"/>
              <a:t> </a:t>
            </a:r>
            <a:r>
              <a:rPr lang="en-US" baseline="0" dirty="0" err="1"/>
              <a:t>এক</a:t>
            </a:r>
            <a:r>
              <a:rPr lang="en-US" baseline="0" dirty="0"/>
              <a:t> </a:t>
            </a:r>
            <a:r>
              <a:rPr lang="en-US" baseline="0" dirty="0" err="1"/>
              <a:t>বাইট</a:t>
            </a:r>
            <a:r>
              <a:rPr lang="en-US" baseline="0" dirty="0"/>
              <a:t>?  </a:t>
            </a:r>
            <a:r>
              <a:rPr lang="en-US" baseline="0" dirty="0" err="1"/>
              <a:t>মেগাবাইট</a:t>
            </a:r>
            <a:r>
              <a:rPr lang="en-US" baseline="0" dirty="0"/>
              <a:t>, </a:t>
            </a:r>
            <a:r>
              <a:rPr lang="en-US" baseline="0" dirty="0" err="1"/>
              <a:t>গিগাবাইট</a:t>
            </a:r>
            <a:r>
              <a:rPr lang="en-US" baseline="0" dirty="0"/>
              <a:t>, </a:t>
            </a:r>
            <a:r>
              <a:rPr lang="en-US" baseline="0" dirty="0" err="1"/>
              <a:t>টেরাবাইট</a:t>
            </a:r>
            <a:r>
              <a:rPr lang="en-US" baseline="0" dirty="0"/>
              <a:t> </a:t>
            </a:r>
            <a:r>
              <a:rPr lang="en-US" baseline="0" dirty="0" err="1"/>
              <a:t>কীভাবে</a:t>
            </a:r>
            <a:r>
              <a:rPr lang="en-US" baseline="0" dirty="0"/>
              <a:t> </a:t>
            </a:r>
            <a:r>
              <a:rPr lang="en-US" baseline="0" dirty="0" err="1"/>
              <a:t>হয়</a:t>
            </a:r>
            <a:r>
              <a:rPr lang="en-US" baseline="0" dirty="0"/>
              <a:t>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6347A-E32E-440A-B21B-D84D8F7657B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9206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মাদারবোর্ডের</a:t>
            </a:r>
            <a:r>
              <a:rPr lang="en-US" dirty="0"/>
              <a:t> </a:t>
            </a:r>
            <a:r>
              <a:rPr lang="en-US" dirty="0" err="1"/>
              <a:t>সাথে</a:t>
            </a:r>
            <a:r>
              <a:rPr lang="en-US" dirty="0"/>
              <a:t> RAM </a:t>
            </a:r>
            <a:r>
              <a:rPr lang="en-US" baseline="0" dirty="0"/>
              <a:t> </a:t>
            </a:r>
            <a:r>
              <a:rPr lang="en-US" baseline="0" dirty="0" err="1"/>
              <a:t>সংযুক্ত</a:t>
            </a:r>
            <a:r>
              <a:rPr lang="en-US" baseline="0" dirty="0"/>
              <a:t> </a:t>
            </a:r>
            <a:r>
              <a:rPr lang="en-US" baseline="0" dirty="0" err="1"/>
              <a:t>থাকে</a:t>
            </a:r>
            <a:r>
              <a:rPr lang="en-US" baseline="0" dirty="0"/>
              <a:t>। RAM- এ </a:t>
            </a:r>
            <a:r>
              <a:rPr lang="en-US" baseline="0" dirty="0" err="1"/>
              <a:t>তথ্য</a:t>
            </a:r>
            <a:r>
              <a:rPr lang="en-US" baseline="0" dirty="0"/>
              <a:t> </a:t>
            </a:r>
            <a:r>
              <a:rPr lang="en-US" baseline="0" dirty="0" err="1"/>
              <a:t>থাকা</a:t>
            </a:r>
            <a:r>
              <a:rPr lang="en-US" baseline="0" dirty="0"/>
              <a:t> </a:t>
            </a:r>
            <a:r>
              <a:rPr lang="en-US" baseline="0" dirty="0" err="1"/>
              <a:t>না</a:t>
            </a:r>
            <a:r>
              <a:rPr lang="en-US" baseline="0" dirty="0"/>
              <a:t> </a:t>
            </a:r>
            <a:r>
              <a:rPr lang="en-US" baseline="0" dirty="0" err="1"/>
              <a:t>থাকা</a:t>
            </a:r>
            <a:r>
              <a:rPr lang="en-US" baseline="0" dirty="0"/>
              <a:t> </a:t>
            </a:r>
            <a:r>
              <a:rPr lang="en-US" baseline="0" dirty="0" err="1"/>
              <a:t>বিদ্যু</a:t>
            </a:r>
            <a:r>
              <a:rPr lang="en-US" baseline="0" dirty="0"/>
              <a:t>ৎ </a:t>
            </a:r>
            <a:r>
              <a:rPr lang="en-US" baseline="0" dirty="0" err="1"/>
              <a:t>প্রবাহের</a:t>
            </a:r>
            <a:r>
              <a:rPr lang="en-US" baseline="0" dirty="0"/>
              <a:t> </a:t>
            </a:r>
            <a:r>
              <a:rPr lang="en-US" baseline="0" dirty="0" err="1"/>
              <a:t>উপর</a:t>
            </a:r>
            <a:r>
              <a:rPr lang="en-US" baseline="0" dirty="0"/>
              <a:t> </a:t>
            </a:r>
            <a:r>
              <a:rPr lang="en-US" baseline="0" dirty="0" err="1"/>
              <a:t>নির্ভরশীল</a:t>
            </a:r>
            <a:r>
              <a:rPr lang="en-US" baseline="0" dirty="0"/>
              <a:t>। </a:t>
            </a:r>
            <a:r>
              <a:rPr lang="en-US" baseline="0" dirty="0" err="1"/>
              <a:t>বিদ্যু</a:t>
            </a:r>
            <a:r>
              <a:rPr lang="en-US" baseline="0" dirty="0"/>
              <a:t>ৎ </a:t>
            </a:r>
            <a:r>
              <a:rPr lang="en-US" baseline="0" dirty="0" err="1"/>
              <a:t>প্রবাহ</a:t>
            </a:r>
            <a:r>
              <a:rPr lang="en-US" baseline="0" dirty="0"/>
              <a:t> </a:t>
            </a:r>
            <a:r>
              <a:rPr lang="en-US" baseline="0" dirty="0" err="1"/>
              <a:t>বন্ধ</a:t>
            </a:r>
            <a:r>
              <a:rPr lang="en-US" baseline="0" dirty="0"/>
              <a:t> </a:t>
            </a:r>
            <a:r>
              <a:rPr lang="en-US" baseline="0" dirty="0" err="1"/>
              <a:t>করে</a:t>
            </a:r>
            <a:r>
              <a:rPr lang="en-US" baseline="0" dirty="0"/>
              <a:t> </a:t>
            </a:r>
            <a:r>
              <a:rPr lang="en-US" baseline="0" dirty="0" err="1"/>
              <a:t>দিলে</a:t>
            </a:r>
            <a:r>
              <a:rPr lang="en-US" baseline="0" dirty="0"/>
              <a:t> </a:t>
            </a:r>
            <a:r>
              <a:rPr lang="en-US" baseline="0" dirty="0" err="1"/>
              <a:t>এর</a:t>
            </a:r>
            <a:r>
              <a:rPr lang="en-US" baseline="0" dirty="0"/>
              <a:t> </a:t>
            </a:r>
            <a:r>
              <a:rPr lang="en-US" baseline="0" dirty="0" err="1"/>
              <a:t>সমস্ত</a:t>
            </a:r>
            <a:r>
              <a:rPr lang="en-US" baseline="0" dirty="0"/>
              <a:t> </a:t>
            </a:r>
            <a:r>
              <a:rPr lang="en-US" baseline="0" dirty="0" err="1"/>
              <a:t>তথ্য</a:t>
            </a:r>
            <a:r>
              <a:rPr lang="en-US" baseline="0" dirty="0"/>
              <a:t> </a:t>
            </a:r>
            <a:r>
              <a:rPr lang="en-US" baseline="0" dirty="0" err="1"/>
              <a:t>মুছে</a:t>
            </a:r>
            <a:r>
              <a:rPr lang="en-US" baseline="0" dirty="0"/>
              <a:t> </a:t>
            </a:r>
            <a:r>
              <a:rPr lang="en-US" baseline="0" dirty="0" err="1"/>
              <a:t>যায়</a:t>
            </a:r>
            <a:r>
              <a:rPr lang="en-US" baseline="0" dirty="0"/>
              <a:t>। </a:t>
            </a:r>
            <a:r>
              <a:rPr lang="en-US" baseline="0" dirty="0" err="1"/>
              <a:t>অর্থা</a:t>
            </a:r>
            <a:r>
              <a:rPr lang="en-US" baseline="0" dirty="0"/>
              <a:t>ৎ </a:t>
            </a:r>
            <a:r>
              <a:rPr lang="en-US" baseline="0" dirty="0" err="1"/>
              <a:t>কম্পিউটার</a:t>
            </a:r>
            <a:r>
              <a:rPr lang="en-US" baseline="0" dirty="0"/>
              <a:t> </a:t>
            </a:r>
            <a:r>
              <a:rPr lang="en-US" baseline="0" dirty="0" err="1"/>
              <a:t>চালূ</a:t>
            </a:r>
            <a:r>
              <a:rPr lang="en-US" baseline="0" dirty="0"/>
              <a:t> </a:t>
            </a:r>
            <a:r>
              <a:rPr lang="en-US" baseline="0" dirty="0" err="1"/>
              <a:t>করলেই</a:t>
            </a:r>
            <a:r>
              <a:rPr lang="en-US" baseline="0" dirty="0"/>
              <a:t> RAM </a:t>
            </a:r>
            <a:r>
              <a:rPr lang="en-US" baseline="0" dirty="0" err="1"/>
              <a:t>প্রয়োজনীয়</a:t>
            </a:r>
            <a:r>
              <a:rPr lang="en-US" baseline="0" dirty="0"/>
              <a:t> </a:t>
            </a:r>
            <a:r>
              <a:rPr lang="en-US" baseline="0" dirty="0" err="1"/>
              <a:t>তথ্য</a:t>
            </a:r>
            <a:r>
              <a:rPr lang="en-US" baseline="0" dirty="0"/>
              <a:t> </a:t>
            </a:r>
            <a:r>
              <a:rPr lang="en-US" baseline="0" dirty="0" err="1"/>
              <a:t>সংরক্ষণ</a:t>
            </a:r>
            <a:r>
              <a:rPr lang="en-US" baseline="0" dirty="0"/>
              <a:t> </a:t>
            </a:r>
            <a:r>
              <a:rPr lang="en-US" baseline="0" dirty="0" err="1"/>
              <a:t>করতে</a:t>
            </a:r>
            <a:r>
              <a:rPr lang="en-US" baseline="0" dirty="0"/>
              <a:t> </a:t>
            </a:r>
            <a:r>
              <a:rPr lang="en-US" baseline="0" dirty="0" err="1"/>
              <a:t>থাকে</a:t>
            </a:r>
            <a:r>
              <a:rPr lang="en-US" baseline="0" dirty="0"/>
              <a:t>। </a:t>
            </a:r>
            <a:r>
              <a:rPr lang="en-US" baseline="0" dirty="0" err="1"/>
              <a:t>আবার</a:t>
            </a:r>
            <a:r>
              <a:rPr lang="en-US" baseline="0" dirty="0"/>
              <a:t> </a:t>
            </a:r>
            <a:r>
              <a:rPr lang="en-US" baseline="0" dirty="0" err="1"/>
              <a:t>কম্পিউটার</a:t>
            </a:r>
            <a:r>
              <a:rPr lang="en-US" baseline="0" dirty="0"/>
              <a:t> </a:t>
            </a:r>
            <a:r>
              <a:rPr lang="en-US" baseline="0" dirty="0" err="1"/>
              <a:t>বন্ধ</a:t>
            </a:r>
            <a:r>
              <a:rPr lang="en-US" baseline="0" dirty="0"/>
              <a:t> </a:t>
            </a:r>
            <a:r>
              <a:rPr lang="en-US" baseline="0" dirty="0" err="1"/>
              <a:t>করলে</a:t>
            </a:r>
            <a:r>
              <a:rPr lang="en-US" baseline="0" dirty="0"/>
              <a:t> RAM </a:t>
            </a:r>
            <a:r>
              <a:rPr lang="en-US" baseline="0" dirty="0" err="1"/>
              <a:t>তথ্য</a:t>
            </a:r>
            <a:r>
              <a:rPr lang="en-US" baseline="0" dirty="0"/>
              <a:t> </a:t>
            </a:r>
            <a:r>
              <a:rPr lang="en-US" baseline="0" dirty="0" err="1"/>
              <a:t>শূন্য</a:t>
            </a:r>
            <a:r>
              <a:rPr lang="en-US" baseline="0" dirty="0"/>
              <a:t> </a:t>
            </a:r>
            <a:r>
              <a:rPr lang="en-US" baseline="0" dirty="0" err="1"/>
              <a:t>হয়ে</a:t>
            </a:r>
            <a:r>
              <a:rPr lang="en-US" baseline="0" dirty="0"/>
              <a:t> </a:t>
            </a:r>
            <a:r>
              <a:rPr lang="en-US" baseline="0" dirty="0" err="1"/>
              <a:t>যায়</a:t>
            </a:r>
            <a:r>
              <a:rPr lang="en-US" baseline="0" dirty="0"/>
              <a:t>। </a:t>
            </a:r>
            <a:r>
              <a:rPr lang="en-US" baseline="0" dirty="0" err="1"/>
              <a:t>তাই</a:t>
            </a:r>
            <a:r>
              <a:rPr lang="en-US" baseline="0" dirty="0"/>
              <a:t> </a:t>
            </a:r>
            <a:r>
              <a:rPr lang="en-US" baseline="0" dirty="0" err="1"/>
              <a:t>একে</a:t>
            </a:r>
            <a:r>
              <a:rPr lang="en-US" baseline="0" dirty="0"/>
              <a:t> </a:t>
            </a:r>
            <a:r>
              <a:rPr lang="en-US" baseline="0" dirty="0" err="1"/>
              <a:t>অস্থায়ী</a:t>
            </a:r>
            <a:r>
              <a:rPr lang="en-US" baseline="0" dirty="0"/>
              <a:t> </a:t>
            </a:r>
            <a:r>
              <a:rPr lang="en-US" baseline="0" dirty="0" err="1"/>
              <a:t>মেমরি</a:t>
            </a:r>
            <a:r>
              <a:rPr lang="en-US" baseline="0" dirty="0"/>
              <a:t> </a:t>
            </a:r>
            <a:r>
              <a:rPr lang="en-US" baseline="0" dirty="0" err="1"/>
              <a:t>বলা</a:t>
            </a:r>
            <a:r>
              <a:rPr lang="en-US" baseline="0" dirty="0"/>
              <a:t> </a:t>
            </a:r>
            <a:r>
              <a:rPr lang="en-US" baseline="0" dirty="0" err="1"/>
              <a:t>হয়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6347A-E32E-440A-B21B-D84D8F7657B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6451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বিদ্যুৎযাওয়ার</a:t>
            </a:r>
            <a:r>
              <a:rPr lang="en-US" baseline="0" dirty="0"/>
              <a:t> </a:t>
            </a:r>
            <a:r>
              <a:rPr lang="en-US" baseline="0" dirty="0" err="1"/>
              <a:t>সাথে</a:t>
            </a:r>
            <a:r>
              <a:rPr lang="en-US" baseline="0" dirty="0"/>
              <a:t> </a:t>
            </a:r>
            <a:r>
              <a:rPr lang="en-US" baseline="0" dirty="0" err="1"/>
              <a:t>সাথে</a:t>
            </a:r>
            <a:r>
              <a:rPr lang="en-US" baseline="0" dirty="0"/>
              <a:t> RAM  </a:t>
            </a:r>
            <a:r>
              <a:rPr lang="en-US" baseline="0" dirty="0" err="1"/>
              <a:t>এর</a:t>
            </a:r>
            <a:r>
              <a:rPr lang="en-US" baseline="0" dirty="0"/>
              <a:t> </a:t>
            </a:r>
            <a:r>
              <a:rPr lang="en-US" baseline="0" dirty="0" err="1"/>
              <a:t>তথ্য</a:t>
            </a:r>
            <a:r>
              <a:rPr lang="en-US" baseline="0" dirty="0"/>
              <a:t> </a:t>
            </a:r>
            <a:r>
              <a:rPr lang="en-US" baseline="0" dirty="0" err="1"/>
              <a:t>সব</a:t>
            </a:r>
            <a:r>
              <a:rPr lang="en-US" baseline="0" dirty="0"/>
              <a:t> </a:t>
            </a:r>
            <a:r>
              <a:rPr lang="en-US" baseline="0" dirty="0" err="1"/>
              <a:t>মুছে</a:t>
            </a:r>
            <a:r>
              <a:rPr lang="en-US" baseline="0" dirty="0"/>
              <a:t> </a:t>
            </a:r>
            <a:r>
              <a:rPr lang="en-US" baseline="0" dirty="0" err="1"/>
              <a:t>যায়</a:t>
            </a:r>
            <a:r>
              <a:rPr lang="en-US" baseline="0" dirty="0"/>
              <a:t> </a:t>
            </a:r>
            <a:r>
              <a:rPr lang="en-US" baseline="0" dirty="0" err="1"/>
              <a:t>ভিডিওটি</a:t>
            </a:r>
            <a:r>
              <a:rPr lang="en-US" baseline="0" dirty="0"/>
              <a:t> </a:t>
            </a:r>
            <a:r>
              <a:rPr lang="en-US" baseline="0" dirty="0" err="1"/>
              <a:t>দেখে</a:t>
            </a:r>
            <a:r>
              <a:rPr lang="en-US" baseline="0" dirty="0"/>
              <a:t> </a:t>
            </a:r>
            <a:r>
              <a:rPr lang="en-US" baseline="0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কথাটি</a:t>
            </a:r>
            <a:r>
              <a:rPr lang="en-US" baseline="0" dirty="0"/>
              <a:t> </a:t>
            </a:r>
            <a:r>
              <a:rPr lang="en-US" baseline="0" dirty="0" err="1"/>
              <a:t>বুঝিয়ে</a:t>
            </a:r>
            <a:r>
              <a:rPr lang="en-US" baseline="0" dirty="0"/>
              <a:t> </a:t>
            </a:r>
            <a:r>
              <a:rPr lang="en-US" baseline="0" dirty="0" err="1"/>
              <a:t>দেয়া</a:t>
            </a:r>
            <a:r>
              <a:rPr lang="en-US" baseline="0" dirty="0"/>
              <a:t> </a:t>
            </a:r>
            <a:r>
              <a:rPr lang="en-US" baseline="0" dirty="0" err="1"/>
              <a:t>যেতে</a:t>
            </a:r>
            <a:r>
              <a:rPr lang="en-US" baseline="0" dirty="0"/>
              <a:t> </a:t>
            </a:r>
            <a:r>
              <a:rPr lang="en-US" baseline="0" dirty="0" err="1"/>
              <a:t>পারে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6347A-E32E-440A-B21B-D84D8F7657B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9693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কম্পিউটারের</a:t>
            </a:r>
            <a:r>
              <a:rPr lang="en-US" baseline="0" dirty="0"/>
              <a:t> </a:t>
            </a:r>
            <a:r>
              <a:rPr lang="en-US" baseline="0" dirty="0" err="1"/>
              <a:t>হার্ডওয়্যার</a:t>
            </a:r>
            <a:r>
              <a:rPr lang="en-US" baseline="0" dirty="0"/>
              <a:t> </a:t>
            </a:r>
            <a:r>
              <a:rPr lang="en-US" baseline="0" dirty="0" err="1"/>
              <a:t>সচল</a:t>
            </a:r>
            <a:r>
              <a:rPr lang="en-US" baseline="0" dirty="0"/>
              <a:t> </a:t>
            </a:r>
            <a:r>
              <a:rPr lang="en-US" baseline="0" dirty="0" err="1"/>
              <a:t>রাখার</a:t>
            </a:r>
            <a:r>
              <a:rPr lang="en-US" baseline="0" dirty="0"/>
              <a:t> </a:t>
            </a:r>
            <a:r>
              <a:rPr lang="en-US" baseline="0" dirty="0" err="1"/>
              <a:t>জন্য</a:t>
            </a:r>
            <a:r>
              <a:rPr lang="en-US" baseline="0" dirty="0"/>
              <a:t> </a:t>
            </a:r>
            <a:r>
              <a:rPr lang="en-US" baseline="0" dirty="0" err="1"/>
              <a:t>কিছু</a:t>
            </a:r>
            <a:r>
              <a:rPr lang="en-US" baseline="0" dirty="0"/>
              <a:t> </a:t>
            </a:r>
            <a:r>
              <a:rPr lang="en-US" baseline="0" dirty="0" err="1"/>
              <a:t>নির্দেশনা</a:t>
            </a:r>
            <a:r>
              <a:rPr lang="en-US" baseline="0" dirty="0"/>
              <a:t> </a:t>
            </a:r>
            <a:r>
              <a:rPr lang="en-US" baseline="0" dirty="0" err="1"/>
              <a:t>প্রয়োজন</a:t>
            </a:r>
            <a:r>
              <a:rPr lang="en-US" baseline="0" dirty="0"/>
              <a:t> </a:t>
            </a:r>
            <a:r>
              <a:rPr lang="en-US" baseline="0" dirty="0" err="1"/>
              <a:t>হয়</a:t>
            </a:r>
            <a:r>
              <a:rPr lang="en-US" baseline="0" dirty="0"/>
              <a:t>। এ </a:t>
            </a:r>
            <a:r>
              <a:rPr lang="en-US" baseline="0" dirty="0" err="1"/>
              <a:t>নির্দেশনা</a:t>
            </a:r>
            <a:r>
              <a:rPr lang="en-US" baseline="0" dirty="0"/>
              <a:t> </a:t>
            </a:r>
            <a:r>
              <a:rPr lang="en-US" baseline="0" dirty="0" err="1"/>
              <a:t>ছাড়া</a:t>
            </a:r>
            <a:r>
              <a:rPr lang="en-US" baseline="0" dirty="0"/>
              <a:t> </a:t>
            </a:r>
            <a:r>
              <a:rPr lang="en-US" baseline="0" dirty="0" err="1"/>
              <a:t>কম্পিউটার</a:t>
            </a:r>
            <a:r>
              <a:rPr lang="en-US" baseline="0" dirty="0"/>
              <a:t> </a:t>
            </a:r>
            <a:r>
              <a:rPr lang="en-US" baseline="0" dirty="0" err="1"/>
              <a:t>চালু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যায়</a:t>
            </a:r>
            <a:r>
              <a:rPr lang="en-US" baseline="0" dirty="0"/>
              <a:t> </a:t>
            </a:r>
            <a:r>
              <a:rPr lang="en-US" baseline="0" dirty="0" err="1"/>
              <a:t>না</a:t>
            </a:r>
            <a:r>
              <a:rPr lang="en-US" baseline="0" dirty="0"/>
              <a:t>। </a:t>
            </a:r>
            <a:r>
              <a:rPr lang="en-US" baseline="0" dirty="0" err="1"/>
              <a:t>তাই</a:t>
            </a:r>
            <a:r>
              <a:rPr lang="en-US" baseline="0" dirty="0"/>
              <a:t> </a:t>
            </a:r>
            <a:r>
              <a:rPr lang="en-US" baseline="0" dirty="0" err="1"/>
              <a:t>রম</a:t>
            </a:r>
            <a:r>
              <a:rPr lang="en-US" baseline="0" dirty="0"/>
              <a:t>-এ </a:t>
            </a:r>
            <a:r>
              <a:rPr lang="en-US" baseline="0" dirty="0" err="1"/>
              <a:t>নির্দেশনা</a:t>
            </a:r>
            <a:r>
              <a:rPr lang="en-US" baseline="0" dirty="0"/>
              <a:t> </a:t>
            </a:r>
            <a:r>
              <a:rPr lang="en-US" baseline="0" dirty="0" err="1"/>
              <a:t>গুলো</a:t>
            </a:r>
            <a:r>
              <a:rPr lang="en-US" baseline="0" dirty="0"/>
              <a:t> </a:t>
            </a:r>
            <a:r>
              <a:rPr lang="en-US" baseline="0" dirty="0" err="1"/>
              <a:t>স্থায়ীভাবে</a:t>
            </a:r>
            <a:r>
              <a:rPr lang="en-US" baseline="0" dirty="0"/>
              <a:t> </a:t>
            </a:r>
            <a:r>
              <a:rPr lang="en-US" baseline="0" dirty="0" err="1"/>
              <a:t>সংরক্ষিত</a:t>
            </a:r>
            <a:r>
              <a:rPr lang="en-US" baseline="0" dirty="0"/>
              <a:t> </a:t>
            </a:r>
            <a:r>
              <a:rPr lang="en-US" baseline="0" dirty="0" err="1"/>
              <a:t>থাকে</a:t>
            </a:r>
            <a:r>
              <a:rPr lang="en-US" baseline="0" dirty="0"/>
              <a:t>। </a:t>
            </a:r>
            <a:r>
              <a:rPr lang="en-US" baseline="0" dirty="0" err="1"/>
              <a:t>বিদ্যুত</a:t>
            </a:r>
            <a:r>
              <a:rPr lang="en-US" baseline="0" dirty="0"/>
              <a:t> </a:t>
            </a:r>
            <a:r>
              <a:rPr lang="en-US" baseline="0" dirty="0" err="1"/>
              <a:t>থাকা</a:t>
            </a:r>
            <a:r>
              <a:rPr lang="en-US" baseline="0" dirty="0"/>
              <a:t> </a:t>
            </a:r>
            <a:r>
              <a:rPr lang="en-US" baseline="0" dirty="0" err="1"/>
              <a:t>না</a:t>
            </a:r>
            <a:r>
              <a:rPr lang="en-US" baseline="0" dirty="0"/>
              <a:t> </a:t>
            </a:r>
            <a:r>
              <a:rPr lang="en-US" baseline="0" dirty="0" err="1"/>
              <a:t>থাকার</a:t>
            </a:r>
            <a:r>
              <a:rPr lang="en-US" baseline="0" dirty="0"/>
              <a:t> </a:t>
            </a:r>
            <a:r>
              <a:rPr lang="en-US" baseline="0" dirty="0" err="1"/>
              <a:t>উপর</a:t>
            </a:r>
            <a:r>
              <a:rPr lang="en-US" baseline="0" dirty="0"/>
              <a:t> </a:t>
            </a:r>
            <a:r>
              <a:rPr lang="en-US" baseline="0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মেমরি</a:t>
            </a:r>
            <a:r>
              <a:rPr lang="en-US" baseline="0" dirty="0"/>
              <a:t> </a:t>
            </a:r>
            <a:r>
              <a:rPr lang="en-US" baseline="0" dirty="0" err="1"/>
              <a:t>নির্ভর</a:t>
            </a:r>
            <a:r>
              <a:rPr lang="en-US" baseline="0" dirty="0"/>
              <a:t> </a:t>
            </a:r>
            <a:r>
              <a:rPr lang="en-US" baseline="0" dirty="0" err="1"/>
              <a:t>করে</a:t>
            </a:r>
            <a:r>
              <a:rPr lang="en-US" baseline="0" dirty="0"/>
              <a:t> </a:t>
            </a:r>
            <a:r>
              <a:rPr lang="en-US" baseline="0" dirty="0" err="1"/>
              <a:t>না</a:t>
            </a:r>
            <a:r>
              <a:rPr lang="en-US" baseline="0" dirty="0"/>
              <a:t>। এ </a:t>
            </a:r>
            <a:r>
              <a:rPr lang="en-US" baseline="0" dirty="0" err="1"/>
              <a:t>মেমরি</a:t>
            </a:r>
            <a:r>
              <a:rPr lang="en-US" baseline="0" dirty="0"/>
              <a:t> </a:t>
            </a:r>
            <a:r>
              <a:rPr lang="en-US" baseline="0" dirty="0" err="1"/>
              <a:t>শুধু</a:t>
            </a:r>
            <a:r>
              <a:rPr lang="en-US" baseline="0" dirty="0"/>
              <a:t> </a:t>
            </a:r>
            <a:r>
              <a:rPr lang="en-US" baseline="0" dirty="0" err="1"/>
              <a:t>পাঠ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যায়</a:t>
            </a:r>
            <a:r>
              <a:rPr lang="en-US" baseline="0" dirty="0"/>
              <a:t>। </a:t>
            </a:r>
            <a:r>
              <a:rPr lang="en-US" baseline="0" dirty="0" err="1"/>
              <a:t>যেহেতু</a:t>
            </a:r>
            <a:r>
              <a:rPr lang="en-US" baseline="0" dirty="0"/>
              <a:t> </a:t>
            </a:r>
            <a:r>
              <a:rPr lang="en-US" baseline="0" dirty="0" err="1"/>
              <a:t>তথ্য</a:t>
            </a:r>
            <a:r>
              <a:rPr lang="en-US" baseline="0" dirty="0"/>
              <a:t> </a:t>
            </a:r>
            <a:r>
              <a:rPr lang="en-US" baseline="0" dirty="0" err="1"/>
              <a:t>সংযোজন</a:t>
            </a:r>
            <a:r>
              <a:rPr lang="en-US" baseline="0" dirty="0"/>
              <a:t> </a:t>
            </a:r>
            <a:r>
              <a:rPr lang="en-US" baseline="0" dirty="0" err="1"/>
              <a:t>বা</a:t>
            </a:r>
            <a:r>
              <a:rPr lang="en-US" baseline="0" dirty="0"/>
              <a:t> </a:t>
            </a:r>
            <a:r>
              <a:rPr lang="en-US" baseline="0" dirty="0" err="1"/>
              <a:t>বিয়েোজন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যায়</a:t>
            </a:r>
            <a:r>
              <a:rPr lang="en-US" baseline="0" dirty="0"/>
              <a:t> </a:t>
            </a:r>
            <a:r>
              <a:rPr lang="en-US" baseline="0" dirty="0" err="1"/>
              <a:t>না</a:t>
            </a:r>
            <a:r>
              <a:rPr lang="en-US" baseline="0" dirty="0"/>
              <a:t> </a:t>
            </a:r>
            <a:r>
              <a:rPr lang="en-US" baseline="0" dirty="0" err="1"/>
              <a:t>তাই</a:t>
            </a:r>
            <a:r>
              <a:rPr lang="en-US" baseline="0" dirty="0"/>
              <a:t> </a:t>
            </a:r>
            <a:r>
              <a:rPr lang="en-US" baseline="0" dirty="0" err="1"/>
              <a:t>একে</a:t>
            </a:r>
            <a:r>
              <a:rPr lang="en-US" baseline="0" dirty="0"/>
              <a:t> </a:t>
            </a:r>
            <a:r>
              <a:rPr lang="en-US" baseline="0" dirty="0" err="1"/>
              <a:t>স্থায়ী</a:t>
            </a:r>
            <a:r>
              <a:rPr lang="en-US" baseline="0" dirty="0"/>
              <a:t> </a:t>
            </a:r>
            <a:r>
              <a:rPr lang="en-US" baseline="0" dirty="0" err="1"/>
              <a:t>মেমরি</a:t>
            </a:r>
            <a:r>
              <a:rPr lang="en-US" baseline="0" dirty="0"/>
              <a:t> </a:t>
            </a:r>
            <a:r>
              <a:rPr lang="en-US" baseline="0" dirty="0" err="1"/>
              <a:t>বলে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6347A-E32E-440A-B21B-D84D8F7657B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9060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RAM</a:t>
            </a:r>
            <a:r>
              <a:rPr lang="en-US" baseline="0" dirty="0"/>
              <a:t> </a:t>
            </a:r>
            <a:r>
              <a:rPr lang="en-US" baseline="0" dirty="0" err="1"/>
              <a:t>এর</a:t>
            </a:r>
            <a:r>
              <a:rPr lang="en-US" baseline="0" dirty="0"/>
              <a:t> </a:t>
            </a:r>
            <a:r>
              <a:rPr lang="en-US" baseline="0" dirty="0" err="1"/>
              <a:t>পূর্ণরূপ</a:t>
            </a:r>
            <a:r>
              <a:rPr lang="en-US" baseline="0" dirty="0"/>
              <a:t> Random Access Memory. ROM </a:t>
            </a:r>
            <a:r>
              <a:rPr lang="en-US" baseline="0" dirty="0" err="1"/>
              <a:t>এর</a:t>
            </a:r>
            <a:r>
              <a:rPr lang="en-US" baseline="0" dirty="0"/>
              <a:t> </a:t>
            </a:r>
            <a:r>
              <a:rPr lang="en-US" baseline="0" dirty="0" err="1"/>
              <a:t>পূর্ণরূপ</a:t>
            </a:r>
            <a:r>
              <a:rPr lang="en-US" baseline="0" dirty="0"/>
              <a:t> Read Only Memory.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6347A-E32E-440A-B21B-D84D8F7657B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83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pc="0" dirty="0" err="1">
                <a:latin typeface="NikoshBAN" pitchFamily="2" charset="0"/>
                <a:cs typeface="NikoshBAN" pitchFamily="2" charset="0"/>
              </a:rPr>
              <a:t>মূল্যায়নের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প্রশ্নে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ট্রিগার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।  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অপশনে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জানা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যাবে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।</a:t>
            </a:r>
            <a:endParaRPr lang="en-US" spc="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881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pc="0" dirty="0" err="1">
                <a:latin typeface="NikoshBAN" pitchFamily="2" charset="0"/>
                <a:cs typeface="NikoshBAN" pitchFamily="2" charset="0"/>
              </a:rPr>
              <a:t>মূল্যায়নের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প্রশ্নে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ট্রিগার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।  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অপশনে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জানা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pc="0" baseline="0" dirty="0" err="1">
                <a:latin typeface="NikoshBAN" pitchFamily="2" charset="0"/>
                <a:cs typeface="NikoshBAN" pitchFamily="2" charset="0"/>
              </a:rPr>
              <a:t>যাবে</a:t>
            </a:r>
            <a:r>
              <a:rPr lang="en-US" spc="0" baseline="0" dirty="0">
                <a:latin typeface="NikoshBAN" pitchFamily="2" charset="0"/>
                <a:cs typeface="NikoshBAN" pitchFamily="2" charset="0"/>
              </a:rPr>
              <a:t>।</a:t>
            </a:r>
            <a:endParaRPr lang="en-US" spc="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881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en-US" spc="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এই</a:t>
            </a:r>
            <a:r>
              <a:rPr lang="en-US" spc="0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pc="0" baseline="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স্লাইডে</a:t>
            </a:r>
            <a:r>
              <a:rPr lang="en-US" spc="0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pc="0" baseline="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ট্রিগার</a:t>
            </a:r>
            <a:r>
              <a:rPr lang="en-US" spc="0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pc="0" baseline="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ব্যবহার</a:t>
            </a:r>
            <a:r>
              <a:rPr lang="en-US" spc="0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pc="0" baseline="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করা</a:t>
            </a:r>
            <a:r>
              <a:rPr lang="en-US" spc="0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pc="0" baseline="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হয়েছে</a:t>
            </a:r>
            <a:r>
              <a:rPr lang="en-US" spc="0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।  </a:t>
            </a:r>
            <a:r>
              <a:rPr lang="en-US" spc="0" baseline="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এখানে</a:t>
            </a:r>
            <a:r>
              <a:rPr lang="en-US" spc="0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pc="0" baseline="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ট্রিগারগুলো</a:t>
            </a:r>
            <a:r>
              <a:rPr lang="en-US" spc="0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pc="0" baseline="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অন</a:t>
            </a:r>
            <a:r>
              <a:rPr lang="en-US" spc="0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en-US" spc="0" baseline="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অফ</a:t>
            </a:r>
            <a:r>
              <a:rPr lang="en-US" spc="0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pc="0" baseline="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এর</a:t>
            </a:r>
            <a:r>
              <a:rPr lang="en-US" spc="0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en-US" spc="0" baseline="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কাজ</a:t>
            </a:r>
            <a:r>
              <a:rPr lang="en-US" spc="0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pc="0" baseline="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করবে</a:t>
            </a:r>
            <a:r>
              <a:rPr lang="en-US" spc="0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।</a:t>
            </a:r>
            <a:endParaRPr lang="en-US" spc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8BD5-22B2-4142-A1E5-DC961F2E5D9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434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বা</a:t>
            </a:r>
            <a:r>
              <a:rPr lang="bn-BD" baseline="0" dirty="0"/>
              <a:t>ড়ির</a:t>
            </a:r>
            <a:r>
              <a:rPr lang="en-US" baseline="0" dirty="0"/>
              <a:t> </a:t>
            </a:r>
            <a:r>
              <a:rPr lang="en-US" baseline="0" dirty="0" err="1"/>
              <a:t>কাজ</a:t>
            </a:r>
            <a:r>
              <a:rPr lang="en-US" baseline="0" dirty="0"/>
              <a:t> </a:t>
            </a:r>
            <a:r>
              <a:rPr lang="en-US" baseline="0" dirty="0" err="1"/>
              <a:t>ছাত্র</a:t>
            </a:r>
            <a:r>
              <a:rPr lang="en-US" baseline="0" dirty="0"/>
              <a:t> </a:t>
            </a:r>
            <a:r>
              <a:rPr lang="en-US" baseline="0" dirty="0" err="1"/>
              <a:t>ছাত্রীরা</a:t>
            </a:r>
            <a:r>
              <a:rPr lang="en-US" baseline="0" dirty="0"/>
              <a:t> </a:t>
            </a:r>
            <a:r>
              <a:rPr lang="en-US" baseline="0" dirty="0" err="1"/>
              <a:t>খাতায়</a:t>
            </a:r>
            <a:r>
              <a:rPr lang="en-US" baseline="0" dirty="0"/>
              <a:t> </a:t>
            </a:r>
            <a:r>
              <a:rPr lang="en-US" baseline="0" dirty="0" err="1"/>
              <a:t>লিখছে</a:t>
            </a:r>
            <a:r>
              <a:rPr lang="en-US" baseline="0" dirty="0"/>
              <a:t> </a:t>
            </a:r>
            <a:r>
              <a:rPr lang="en-US" baseline="0" dirty="0" err="1"/>
              <a:t>কি</a:t>
            </a:r>
            <a:r>
              <a:rPr lang="en-US" baseline="0" dirty="0"/>
              <a:t> </a:t>
            </a:r>
            <a:r>
              <a:rPr lang="en-US" baseline="0" dirty="0" err="1"/>
              <a:t>না</a:t>
            </a:r>
            <a:r>
              <a:rPr lang="en-US" baseline="0" dirty="0"/>
              <a:t> </a:t>
            </a:r>
            <a:r>
              <a:rPr lang="en-US" baseline="0" dirty="0" err="1"/>
              <a:t>শ্রদ্ধেয়</a:t>
            </a:r>
            <a:r>
              <a:rPr lang="en-US" baseline="0" dirty="0"/>
              <a:t> </a:t>
            </a:r>
            <a:r>
              <a:rPr lang="en-US" baseline="0" dirty="0" err="1"/>
              <a:t>শিক্ষক</a:t>
            </a:r>
            <a:r>
              <a:rPr lang="en-US" baseline="0" dirty="0"/>
              <a:t> </a:t>
            </a:r>
            <a:r>
              <a:rPr lang="bn-BD" baseline="0" dirty="0"/>
              <a:t>পর্যবেক্ষণ করবেন।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7295-77FC-4F80-82CA-6BC0FBCB4A2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17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স্লাইডটি</a:t>
            </a:r>
            <a:r>
              <a:rPr lang="en-US" baseline="0" dirty="0"/>
              <a:t> </a:t>
            </a:r>
            <a:r>
              <a:rPr lang="en-US" baseline="0" dirty="0" err="1"/>
              <a:t>হাইড</a:t>
            </a:r>
            <a:r>
              <a:rPr lang="en-US" baseline="0" dirty="0"/>
              <a:t> </a:t>
            </a:r>
            <a:r>
              <a:rPr lang="en-US" baseline="0" dirty="0" err="1"/>
              <a:t>করে</a:t>
            </a:r>
            <a:r>
              <a:rPr lang="en-US" baseline="0" dirty="0"/>
              <a:t> </a:t>
            </a:r>
            <a:r>
              <a:rPr lang="en-US" baseline="0" dirty="0" err="1"/>
              <a:t>রাখা</a:t>
            </a:r>
            <a:r>
              <a:rPr lang="en-US" baseline="0" dirty="0"/>
              <a:t> </a:t>
            </a:r>
            <a:r>
              <a:rPr lang="en-US" baseline="0" dirty="0" err="1"/>
              <a:t>যেতে</a:t>
            </a:r>
            <a:r>
              <a:rPr lang="en-US" baseline="0" dirty="0"/>
              <a:t> </a:t>
            </a:r>
            <a:r>
              <a:rPr lang="en-US" baseline="0" dirty="0" err="1"/>
              <a:t>পারে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6347A-E32E-440A-B21B-D84D8F7657B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896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/>
              <a:t>প্রশ্ন-উত্তরের</a:t>
            </a:r>
            <a:r>
              <a:rPr lang="bn-BD" baseline="0" dirty="0"/>
              <a:t> মাধ্যমে </a:t>
            </a:r>
            <a:r>
              <a:rPr lang="bn-BD" dirty="0"/>
              <a:t>পাঠ</a:t>
            </a:r>
            <a:r>
              <a:rPr lang="bn-BD" baseline="0" dirty="0"/>
              <a:t> শিরোনাম শিক্ষার্থীদের দ্বারা </a:t>
            </a:r>
            <a:r>
              <a:rPr lang="en-US" baseline="0" dirty="0" err="1"/>
              <a:t>ঘোষণা</a:t>
            </a:r>
            <a:r>
              <a:rPr lang="bn-BD" baseline="0" dirty="0"/>
              <a:t> ক</a:t>
            </a:r>
            <a:r>
              <a:rPr lang="en-US" baseline="0" dirty="0" err="1"/>
              <a:t>রা</a:t>
            </a:r>
            <a:r>
              <a:rPr lang="bn-BD" baseline="0" dirty="0"/>
              <a:t> যেতে পারে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6347A-E32E-440A-B21B-D84D8F7657B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753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পাঠ</a:t>
            </a:r>
            <a:r>
              <a:rPr lang="en-US" dirty="0"/>
              <a:t> </a:t>
            </a:r>
            <a:r>
              <a:rPr lang="en-US" dirty="0" err="1"/>
              <a:t>ঘোষণার</a:t>
            </a:r>
            <a:r>
              <a:rPr lang="en-US" baseline="0" dirty="0"/>
              <a:t> </a:t>
            </a:r>
            <a:r>
              <a:rPr lang="en-US" baseline="0" dirty="0" err="1"/>
              <a:t>পর</a:t>
            </a:r>
            <a:r>
              <a:rPr lang="en-US" baseline="0" dirty="0"/>
              <a:t> </a:t>
            </a:r>
            <a:r>
              <a:rPr lang="en-US" baseline="0" dirty="0" err="1"/>
              <a:t>বোর্ডে</a:t>
            </a:r>
            <a:r>
              <a:rPr lang="en-US" baseline="0" dirty="0"/>
              <a:t> </a:t>
            </a:r>
            <a:r>
              <a:rPr lang="en-US" baseline="0" dirty="0" err="1"/>
              <a:t>লিখে</a:t>
            </a:r>
            <a:r>
              <a:rPr lang="en-US" baseline="0" dirty="0"/>
              <a:t> </a:t>
            </a:r>
            <a:r>
              <a:rPr lang="en-US" baseline="0" dirty="0" err="1"/>
              <a:t>দিবেন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6347A-E32E-440A-B21B-D84D8F7657B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858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স্লাইডটি</a:t>
            </a:r>
            <a:r>
              <a:rPr lang="en-US" baseline="0" dirty="0"/>
              <a:t> </a:t>
            </a:r>
            <a:r>
              <a:rPr lang="en-US" baseline="0" dirty="0" err="1"/>
              <a:t>হাইড</a:t>
            </a:r>
            <a:r>
              <a:rPr lang="en-US" baseline="0" dirty="0"/>
              <a:t> </a:t>
            </a:r>
            <a:r>
              <a:rPr lang="en-US" baseline="0" dirty="0" err="1"/>
              <a:t>করে</a:t>
            </a:r>
            <a:r>
              <a:rPr lang="en-US" baseline="0" dirty="0"/>
              <a:t> </a:t>
            </a:r>
            <a:r>
              <a:rPr lang="en-US" baseline="0" dirty="0" err="1"/>
              <a:t>রাখা</a:t>
            </a:r>
            <a:r>
              <a:rPr lang="en-US" baseline="0" dirty="0"/>
              <a:t> </a:t>
            </a:r>
            <a:r>
              <a:rPr lang="en-US" baseline="0" dirty="0" err="1"/>
              <a:t>যেতে</a:t>
            </a:r>
            <a:r>
              <a:rPr lang="en-US" baseline="0" dirty="0"/>
              <a:t> </a:t>
            </a:r>
            <a:r>
              <a:rPr lang="en-US" baseline="0" dirty="0" err="1"/>
              <a:t>পারে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6347A-E32E-440A-B21B-D84D8F7657B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59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spc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1200" spc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spc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spc="0" baseline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দেখিয়ে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 </a:t>
            </a:r>
            <a:r>
              <a:rPr lang="en-US" sz="1200" spc="0" baseline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spc="0" baseline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spc="0" baseline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পারেন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spc="0" baseline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এগুলো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spc="0" baseline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কীসের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spc="0" baseline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?  </a:t>
            </a:r>
            <a:r>
              <a:rPr lang="en-US" sz="1200" spc="0" baseline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এগুলো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spc="0" baseline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ডিভাইসের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spc="0" baseline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spc="0" baseline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1200" spc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spc="0" baseline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spc="0" baseline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spc="0" baseline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spc="0" baseline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যেতে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spc="0" baseline="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1200" spc="0" baseline="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।</a:t>
            </a:r>
            <a:endParaRPr lang="en-US" spc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6347A-E32E-440A-B21B-D84D8F7657B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598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তথ্য</a:t>
            </a:r>
            <a:r>
              <a:rPr lang="en-US" baseline="0" dirty="0" err="1"/>
              <a:t>সংরক্ষণের</a:t>
            </a:r>
            <a:r>
              <a:rPr lang="en-US" baseline="0" dirty="0"/>
              <a:t> </a:t>
            </a:r>
            <a:r>
              <a:rPr lang="en-US" baseline="0" dirty="0" err="1"/>
              <a:t>জন্য</a:t>
            </a:r>
            <a:r>
              <a:rPr lang="en-US" baseline="0" dirty="0"/>
              <a:t> </a:t>
            </a:r>
            <a:r>
              <a:rPr lang="en-US" baseline="0" dirty="0" err="1"/>
              <a:t>নির্ধারিত</a:t>
            </a:r>
            <a:r>
              <a:rPr lang="en-US" baseline="0" dirty="0"/>
              <a:t> </a:t>
            </a:r>
            <a:r>
              <a:rPr lang="en-US" baseline="0" dirty="0" err="1"/>
              <a:t>স্থানকে</a:t>
            </a:r>
            <a:r>
              <a:rPr lang="en-US" baseline="0" dirty="0"/>
              <a:t> </a:t>
            </a:r>
            <a:r>
              <a:rPr lang="en-US" baseline="0" dirty="0" err="1"/>
              <a:t>মেমরি</a:t>
            </a:r>
            <a:r>
              <a:rPr lang="en-US" baseline="0" dirty="0"/>
              <a:t> ও </a:t>
            </a:r>
            <a:r>
              <a:rPr lang="en-US" baseline="0" dirty="0" err="1"/>
              <a:t>স্টোরেজ</a:t>
            </a:r>
            <a:r>
              <a:rPr lang="en-US" baseline="0" dirty="0"/>
              <a:t> </a:t>
            </a:r>
            <a:r>
              <a:rPr lang="en-US" baseline="0" dirty="0" err="1"/>
              <a:t>ডিভাইস</a:t>
            </a:r>
            <a:r>
              <a:rPr lang="en-US" baseline="0" dirty="0"/>
              <a:t> </a:t>
            </a:r>
            <a:r>
              <a:rPr lang="en-US" baseline="0" dirty="0" err="1"/>
              <a:t>বলে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6347A-E32E-440A-B21B-D84D8F7657B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8052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>
                <a:latin typeface="Times New Roman" pitchFamily="18" charset="0"/>
                <a:cs typeface="Times New Roman" pitchFamily="18" charset="0"/>
              </a:rPr>
              <a:t>RAM</a:t>
            </a:r>
            <a:r>
              <a:rPr lang="en-US" baseline="0" dirty="0"/>
              <a:t> ও </a:t>
            </a:r>
            <a:r>
              <a:rPr lang="en-US" baseline="0" dirty="0" err="1"/>
              <a:t>হার্ডডিস্কের</a:t>
            </a:r>
            <a:r>
              <a:rPr lang="en-US" baseline="0" dirty="0"/>
              <a:t> </a:t>
            </a:r>
            <a:r>
              <a:rPr lang="en-US" baseline="0" dirty="0" err="1"/>
              <a:t>ছবি</a:t>
            </a:r>
            <a:r>
              <a:rPr lang="en-US" baseline="0" dirty="0"/>
              <a:t> </a:t>
            </a:r>
            <a:r>
              <a:rPr lang="en-US" baseline="0" dirty="0" err="1"/>
              <a:t>দেখানোর</a:t>
            </a:r>
            <a:r>
              <a:rPr lang="en-US" baseline="0" dirty="0"/>
              <a:t> </a:t>
            </a:r>
            <a:r>
              <a:rPr lang="en-US" baseline="0" dirty="0" err="1"/>
              <a:t>পর</a:t>
            </a:r>
            <a:r>
              <a:rPr lang="en-US" baseline="0" dirty="0"/>
              <a:t> </a:t>
            </a:r>
            <a:r>
              <a:rPr lang="en-US" baseline="0" dirty="0" err="1"/>
              <a:t>প্রশ্ন</a:t>
            </a:r>
            <a:r>
              <a:rPr lang="en-US" baseline="0" dirty="0"/>
              <a:t> </a:t>
            </a:r>
            <a:r>
              <a:rPr lang="en-US" baseline="0" dirty="0" err="1"/>
              <a:t>করা</a:t>
            </a:r>
            <a:r>
              <a:rPr lang="en-US" baseline="0" dirty="0"/>
              <a:t> </a:t>
            </a:r>
            <a:r>
              <a:rPr lang="en-US" baseline="0" dirty="0" err="1"/>
              <a:t>যেতে</a:t>
            </a:r>
            <a:r>
              <a:rPr lang="en-US" baseline="0" dirty="0"/>
              <a:t> </a:t>
            </a:r>
            <a:r>
              <a:rPr lang="en-US" baseline="0" dirty="0" err="1"/>
              <a:t>পারে</a:t>
            </a:r>
            <a:r>
              <a:rPr lang="en-US" baseline="0" dirty="0"/>
              <a:t>- </a:t>
            </a:r>
            <a:r>
              <a:rPr lang="en-US" baseline="0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দুটির</a:t>
            </a:r>
            <a:r>
              <a:rPr lang="en-US" baseline="0" dirty="0"/>
              <a:t> </a:t>
            </a:r>
            <a:r>
              <a:rPr lang="en-US" baseline="0" dirty="0" err="1"/>
              <a:t>নাম</a:t>
            </a:r>
            <a:r>
              <a:rPr lang="en-US" baseline="0" dirty="0"/>
              <a:t> </a:t>
            </a:r>
            <a:r>
              <a:rPr lang="en-US" baseline="0" dirty="0" err="1"/>
              <a:t>কী</a:t>
            </a:r>
            <a:r>
              <a:rPr lang="en-US" baseline="0" dirty="0"/>
              <a:t>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6347A-E32E-440A-B21B-D84D8F7657B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06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ভিডিওটি</a:t>
            </a:r>
            <a:r>
              <a:rPr lang="en-US" baseline="0" dirty="0"/>
              <a:t> </a:t>
            </a:r>
            <a:r>
              <a:rPr lang="en-US" baseline="0" dirty="0" err="1"/>
              <a:t>দেখিয়ে</a:t>
            </a:r>
            <a:r>
              <a:rPr lang="en-US" baseline="0" dirty="0"/>
              <a:t>  </a:t>
            </a:r>
            <a:r>
              <a:rPr lang="en-US" baseline="0" dirty="0" err="1"/>
              <a:t>প্রশ্ন</a:t>
            </a:r>
            <a:r>
              <a:rPr lang="en-US" baseline="0" dirty="0"/>
              <a:t> </a:t>
            </a:r>
            <a:r>
              <a:rPr lang="en-US" baseline="0" dirty="0" err="1"/>
              <a:t>করে</a:t>
            </a:r>
            <a:r>
              <a:rPr lang="en-US" baseline="0" dirty="0"/>
              <a:t>  </a:t>
            </a:r>
            <a:r>
              <a:rPr lang="en-US" baseline="0" dirty="0" err="1"/>
              <a:t>মেমোরির</a:t>
            </a:r>
            <a:r>
              <a:rPr lang="en-US" baseline="0" dirty="0"/>
              <a:t> </a:t>
            </a:r>
            <a:r>
              <a:rPr lang="en-US" baseline="0" dirty="0" err="1"/>
              <a:t>প্রকারভেদ</a:t>
            </a:r>
            <a:r>
              <a:rPr lang="en-US" baseline="0" dirty="0"/>
              <a:t> </a:t>
            </a:r>
            <a:r>
              <a:rPr lang="en-US" baseline="0" dirty="0" err="1"/>
              <a:t>বুঝিয়ে</a:t>
            </a:r>
            <a:r>
              <a:rPr lang="en-US" baseline="0" dirty="0"/>
              <a:t> </a:t>
            </a:r>
            <a:r>
              <a:rPr lang="en-US" baseline="0" dirty="0" err="1"/>
              <a:t>দেয়া</a:t>
            </a:r>
            <a:r>
              <a:rPr lang="en-US" baseline="0" dirty="0"/>
              <a:t> </a:t>
            </a:r>
            <a:r>
              <a:rPr lang="en-US" baseline="0" dirty="0" err="1"/>
              <a:t>যেতে</a:t>
            </a:r>
            <a:r>
              <a:rPr lang="en-US" baseline="0" dirty="0"/>
              <a:t> </a:t>
            </a:r>
            <a:r>
              <a:rPr lang="en-US" baseline="0" dirty="0" err="1"/>
              <a:t>পার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6347A-E32E-440A-B21B-D84D8F7657B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250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130427"/>
            <a:ext cx="932688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920" y="3886200"/>
            <a:ext cx="768096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593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87552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" y="1600202"/>
            <a:ext cx="987552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51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5280" y="274640"/>
            <a:ext cx="246888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" y="274640"/>
            <a:ext cx="722376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126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54244" y="46494"/>
            <a:ext cx="10847261" cy="6783090"/>
          </a:xfrm>
          <a:prstGeom prst="rect">
            <a:avLst/>
          </a:prstGeom>
          <a:ln w="127000"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99930" y="138192"/>
            <a:ext cx="10572941" cy="6582906"/>
          </a:xfrm>
          <a:prstGeom prst="rect">
            <a:avLst/>
          </a:prstGeom>
          <a:ln>
            <a:solidFill>
              <a:srgbClr val="00206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11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87552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600202"/>
            <a:ext cx="987552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60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6" y="4406902"/>
            <a:ext cx="932688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6" y="2906713"/>
            <a:ext cx="932688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723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87552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0" y="1600202"/>
            <a:ext cx="484632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7840" y="1600202"/>
            <a:ext cx="484632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25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87552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1535113"/>
            <a:ext cx="48482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" y="2174875"/>
            <a:ext cx="48482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4031" y="1535113"/>
            <a:ext cx="485013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1" y="2174875"/>
            <a:ext cx="485013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7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87552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05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1" y="273050"/>
            <a:ext cx="360997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0060" y="273052"/>
            <a:ext cx="6134101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1" y="1435102"/>
            <a:ext cx="360997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19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745" y="4800600"/>
            <a:ext cx="658368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0745" y="612775"/>
            <a:ext cx="658368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0745" y="5367338"/>
            <a:ext cx="658368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8640" y="6324602"/>
            <a:ext cx="2560320" cy="365125"/>
          </a:xfrm>
          <a:prstGeom prst="rect">
            <a:avLst/>
          </a:prstGeom>
        </p:spPr>
        <p:txBody>
          <a:bodyPr/>
          <a:lstStyle/>
          <a:p>
            <a:fld id="{AE8F5A32-EC76-4D46-8D83-F4AC450A16E8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/>
          <a:lstStyle/>
          <a:p>
            <a:fld id="{F8FC46EA-EE93-4466-BDFE-C09F05105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2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4244" y="46494"/>
            <a:ext cx="10847261" cy="6783090"/>
          </a:xfrm>
          <a:prstGeom prst="rect">
            <a:avLst/>
          </a:prstGeom>
          <a:ln w="88900">
            <a:solidFill>
              <a:srgbClr val="00B0F0"/>
            </a:solidFill>
            <a:prstDash val="sysDash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22484" y="101086"/>
            <a:ext cx="10725429" cy="6686014"/>
          </a:xfrm>
          <a:prstGeom prst="rect">
            <a:avLst/>
          </a:prstGeom>
          <a:ln w="38100" cmpd="sng">
            <a:solidFill>
              <a:schemeClr val="tx1"/>
            </a:solidFill>
            <a:prstDash val="sys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julfikerali11@mai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5300">
            <a:off x="739068" y="1403734"/>
            <a:ext cx="9409752" cy="40943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3964" y="1447800"/>
            <a:ext cx="10210800" cy="3357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spc="-300" dirty="0" err="1">
                <a:ln>
                  <a:solidFill>
                    <a:schemeClr val="tx1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9600" b="1" spc="-300" dirty="0">
                <a:ln>
                  <a:solidFill>
                    <a:schemeClr val="tx1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b="1" spc="-300" dirty="0" err="1">
                <a:ln>
                  <a:solidFill>
                    <a:schemeClr val="tx1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9600" b="1" spc="-300" dirty="0">
                <a:ln>
                  <a:solidFill>
                    <a:schemeClr val="tx1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b="1" spc="-300" dirty="0" err="1">
                <a:ln>
                  <a:solidFill>
                    <a:schemeClr val="tx1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9600" b="1" spc="-300" dirty="0">
                <a:ln>
                  <a:solidFill>
                    <a:schemeClr val="tx1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3800" b="1" spc="-300" dirty="0" err="1">
                <a:ln>
                  <a:solidFill>
                    <a:schemeClr val="tx1"/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3800" b="1" spc="-300" dirty="0">
              <a:ln>
                <a:solidFill>
                  <a:schemeClr val="tx1"/>
                </a:solidFill>
              </a:ln>
              <a:blipFill>
                <a:blip r:embed="rId4"/>
                <a:tile tx="0" ty="0" sx="100000" sy="100000" flip="none" algn="tl"/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34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0" y="358914"/>
            <a:ext cx="5638800" cy="70788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সাধারণত</a:t>
            </a:r>
            <a:r>
              <a:rPr lang="en-US" sz="4000" b="1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4000" b="1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মেমরি</a:t>
            </a:r>
            <a:r>
              <a:rPr lang="en-US" sz="4000" b="1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দুই</a:t>
            </a:r>
            <a:r>
              <a:rPr lang="en-US" sz="4000" b="1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ধরনের</a:t>
            </a:r>
            <a:endParaRPr lang="en-US" sz="4000" b="1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" t="36900" r="7407" b="33733"/>
          <a:stretch/>
        </p:blipFill>
        <p:spPr>
          <a:xfrm>
            <a:off x="1828800" y="2058087"/>
            <a:ext cx="2861734" cy="12837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7" t="31588" r="17843" b="27930"/>
          <a:stretch/>
        </p:blipFill>
        <p:spPr>
          <a:xfrm>
            <a:off x="6527799" y="2058087"/>
            <a:ext cx="2929468" cy="12837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9" name="Straight Connector 8"/>
          <p:cNvCxnSpPr/>
          <p:nvPr/>
        </p:nvCxnSpPr>
        <p:spPr>
          <a:xfrm>
            <a:off x="3234266" y="1651686"/>
            <a:ext cx="474133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553154" y="1042086"/>
            <a:ext cx="9446" cy="609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242734" y="1634754"/>
            <a:ext cx="18892" cy="381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950201" y="1634754"/>
            <a:ext cx="18892" cy="381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3400" y="3454512"/>
            <a:ext cx="5056909" cy="52322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Random Access Memory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19800" y="3429687"/>
            <a:ext cx="4179264" cy="52322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Read Only Memory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16665" y="4235572"/>
            <a:ext cx="7425268" cy="64633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dirty="0" err="1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3600" b="1" dirty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মেমরির</a:t>
            </a:r>
            <a:r>
              <a:rPr lang="en-US" sz="3600" b="1" dirty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ক্ষমত</a:t>
            </a:r>
            <a:r>
              <a:rPr lang="en-US" sz="3600" b="1" dirty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দুইভাবে</a:t>
            </a:r>
            <a:r>
              <a:rPr lang="en-US" sz="3600" b="1" dirty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প্রকাশ</a:t>
            </a:r>
            <a:r>
              <a:rPr lang="en-US" sz="3600" b="1" dirty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b="1" dirty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dirty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95600" y="5344703"/>
            <a:ext cx="5105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578555" y="4860928"/>
            <a:ext cx="9446" cy="55418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895600" y="5334000"/>
            <a:ext cx="18892" cy="381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967134" y="5334000"/>
            <a:ext cx="18892" cy="381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838200" y="5715000"/>
            <a:ext cx="4233334" cy="58477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b="1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3200" b="1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গতি</a:t>
            </a:r>
            <a:r>
              <a:rPr lang="en-US" sz="3200" b="1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3200" b="1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হার্ট</a:t>
            </a:r>
            <a:r>
              <a:rPr lang="en-US" sz="3200" b="1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/ Hz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57800" y="5715000"/>
            <a:ext cx="5090633" cy="58477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dirty="0" err="1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অন্যটি</a:t>
            </a:r>
            <a:r>
              <a:rPr lang="en-US" sz="3200" b="1" dirty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200" b="1" dirty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ধারণ</a:t>
            </a:r>
            <a:r>
              <a:rPr lang="en-US" sz="3200" b="1" dirty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ক্ষমতা</a:t>
            </a:r>
            <a:r>
              <a:rPr lang="en-US" sz="3200" b="1" dirty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3200" b="1" dirty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(Byte)</a:t>
            </a:r>
          </a:p>
        </p:txBody>
      </p:sp>
    </p:spTree>
    <p:extLst>
      <p:ext uri="{BB962C8B-B14F-4D97-AF65-F5344CB8AC3E}">
        <p14:creationId xmlns:p14="http://schemas.microsoft.com/office/powerpoint/2010/main" val="2286624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1" y="5048071"/>
            <a:ext cx="9143999" cy="1200329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বাইট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সমান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৮বিট, 1024 </a:t>
            </a:r>
            <a:r>
              <a:rPr lang="en-US" sz="3600" b="1" spc="50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বাইট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যেহেতু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1000 </a:t>
            </a:r>
            <a:r>
              <a:rPr lang="en-US" sz="3600" b="1" spc="50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কাছাকাছি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সেজন্য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একে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কিলোবাইট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spc="50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6800" y="1676400"/>
            <a:ext cx="8001000" cy="286232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8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বিট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= ১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বাইট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1024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বাইট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= ১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কিলোবাইট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1024    1024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বাইট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= ১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মেগাবাইট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1024    1024    1024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বাইট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= ১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গিগাবাইট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1024    1024    1024    1024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বাইট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= ১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টেরাবাইট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199" y="457200"/>
            <a:ext cx="9829801" cy="646331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বিট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বাইট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কিলোবাইট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মেগাবাইট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গিগাবাইট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টেরাবাইট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তুলনা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Multiply 6"/>
          <p:cNvSpPr/>
          <p:nvPr/>
        </p:nvSpPr>
        <p:spPr>
          <a:xfrm>
            <a:off x="2074333" y="2912281"/>
            <a:ext cx="286251" cy="364319"/>
          </a:xfrm>
          <a:prstGeom prst="mathMultiply">
            <a:avLst>
              <a:gd name="adj1" fmla="val 79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ultiply 7"/>
          <p:cNvSpPr/>
          <p:nvPr/>
        </p:nvSpPr>
        <p:spPr>
          <a:xfrm>
            <a:off x="2065868" y="3445681"/>
            <a:ext cx="286251" cy="364319"/>
          </a:xfrm>
          <a:prstGeom prst="mathMultiply">
            <a:avLst>
              <a:gd name="adj1" fmla="val 79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ultiply 8"/>
          <p:cNvSpPr/>
          <p:nvPr/>
        </p:nvSpPr>
        <p:spPr>
          <a:xfrm>
            <a:off x="3371349" y="3479799"/>
            <a:ext cx="286251" cy="364319"/>
          </a:xfrm>
          <a:prstGeom prst="mathMultiply">
            <a:avLst>
              <a:gd name="adj1" fmla="val 79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ultiply 9"/>
          <p:cNvSpPr/>
          <p:nvPr/>
        </p:nvSpPr>
        <p:spPr>
          <a:xfrm>
            <a:off x="2082801" y="3996014"/>
            <a:ext cx="286251" cy="364319"/>
          </a:xfrm>
          <a:prstGeom prst="mathMultiply">
            <a:avLst>
              <a:gd name="adj1" fmla="val 79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ultiply 10"/>
          <p:cNvSpPr/>
          <p:nvPr/>
        </p:nvSpPr>
        <p:spPr>
          <a:xfrm>
            <a:off x="3369733" y="3996266"/>
            <a:ext cx="286251" cy="364319"/>
          </a:xfrm>
          <a:prstGeom prst="mathMultiply">
            <a:avLst>
              <a:gd name="adj1" fmla="val 79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ultiply 11"/>
          <p:cNvSpPr/>
          <p:nvPr/>
        </p:nvSpPr>
        <p:spPr>
          <a:xfrm>
            <a:off x="4624415" y="4004482"/>
            <a:ext cx="286251" cy="364319"/>
          </a:xfrm>
          <a:prstGeom prst="mathMultiply">
            <a:avLst>
              <a:gd name="adj1" fmla="val 79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61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66390" y="277764"/>
            <a:ext cx="3445285" cy="76944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র‌্যাম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RAM</a:t>
            </a:r>
            <a:r>
              <a:rPr lang="en-US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9" t="4796" r="4137" b="27771"/>
          <a:stretch/>
        </p:blipFill>
        <p:spPr>
          <a:xfrm>
            <a:off x="2477729" y="1759974"/>
            <a:ext cx="5609303" cy="197382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84356" y="1219200"/>
            <a:ext cx="10515600" cy="0"/>
          </a:xfrm>
          <a:prstGeom prst="line">
            <a:avLst/>
          </a:prstGeom>
          <a:ln w="57150"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owchart: Alternate Process 6"/>
          <p:cNvSpPr/>
          <p:nvPr/>
        </p:nvSpPr>
        <p:spPr>
          <a:xfrm>
            <a:off x="609600" y="5105400"/>
            <a:ext cx="9753600" cy="1219200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Random Access  Memory </a:t>
            </a:r>
            <a:r>
              <a:rPr lang="en-US" sz="40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RAM</a:t>
            </a:r>
            <a:endParaRPr lang="en-US"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352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4471752"/>
              </p:ext>
            </p:extLst>
          </p:nvPr>
        </p:nvGraphicFramePr>
        <p:xfrm>
          <a:off x="4272234" y="2057500"/>
          <a:ext cx="2280966" cy="1924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2234" y="2057500"/>
                        <a:ext cx="2280966" cy="192456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352800" y="990600"/>
            <a:ext cx="4724400" cy="769441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400" b="1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4400" b="1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দেখি</a:t>
            </a:r>
            <a:endParaRPr lang="en-US" sz="4400" b="1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21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53698"/>
            <a:ext cx="4191000" cy="3194502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77" y="1453698"/>
            <a:ext cx="4050323" cy="3194502"/>
          </a:xfrm>
          <a:prstGeom prst="rect">
            <a:avLst/>
          </a:prstGeom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649457" y="199350"/>
            <a:ext cx="3445285" cy="8309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র‌ম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ROM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20179" y="5181600"/>
            <a:ext cx="6873239" cy="646331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ROM </a:t>
            </a:r>
            <a:r>
              <a:rPr lang="en-US" sz="36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Read Only Memory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84356" y="1219200"/>
            <a:ext cx="10515600" cy="0"/>
          </a:xfrm>
          <a:prstGeom prst="line">
            <a:avLst/>
          </a:prstGeom>
          <a:ln w="57150"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41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9" t="39558" r="8897" b="38962"/>
          <a:stretch/>
        </p:blipFill>
        <p:spPr>
          <a:xfrm>
            <a:off x="1711796" y="3023418"/>
            <a:ext cx="7329949" cy="13199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Rectangular Callout 3"/>
          <p:cNvSpPr/>
          <p:nvPr/>
        </p:nvSpPr>
        <p:spPr>
          <a:xfrm>
            <a:off x="3581400" y="693088"/>
            <a:ext cx="3657600" cy="830915"/>
          </a:xfrm>
          <a:prstGeom prst="wedgeRectCallout">
            <a:avLst>
              <a:gd name="adj1" fmla="val -16126"/>
              <a:gd name="adj2" fmla="val 48675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200" b="1" spc="-150" dirty="0" err="1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7200" b="1" spc="-15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-150" dirty="0" err="1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7200" b="1" spc="-150" dirty="0">
              <a:ln>
                <a:solidFill>
                  <a:sysClr val="windowText" lastClr="000000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2529" y="2286000"/>
            <a:ext cx="10820400" cy="0"/>
          </a:xfrm>
          <a:prstGeom prst="line">
            <a:avLst/>
          </a:prstGeom>
          <a:ln w="127000" cap="rnd" cmpd="dbl">
            <a:solidFill>
              <a:schemeClr val="accent1">
                <a:shade val="95000"/>
                <a:satMod val="105000"/>
                <a:alpha val="85000"/>
              </a:schemeClr>
            </a:solidFill>
            <a:prstDash val="solid"/>
            <a:round/>
          </a:ln>
          <a:effectLst>
            <a:glow rad="190500">
              <a:schemeClr val="accent1">
                <a:alpha val="27000"/>
              </a:schemeClr>
            </a:glow>
            <a:outerShdw blurRad="50800" dist="50800" dir="18900000" algn="bl" rotWithShape="0">
              <a:prstClr val="black">
                <a:alpha val="40000"/>
              </a:prstClr>
            </a:outerShdw>
            <a:reflection blurRad="76200" stA="71000" endPos="65000" dir="5400000" sy="-100000" algn="bl" rotWithShape="0"/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hevron 7"/>
          <p:cNvSpPr/>
          <p:nvPr/>
        </p:nvSpPr>
        <p:spPr>
          <a:xfrm>
            <a:off x="10150936" y="212271"/>
            <a:ext cx="669465" cy="19812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9601201" y="201387"/>
            <a:ext cx="669465" cy="19812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 flipH="1">
            <a:off x="157843" y="201386"/>
            <a:ext cx="593272" cy="1998886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 flipH="1">
            <a:off x="625927" y="201387"/>
            <a:ext cx="593272" cy="19812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79085"/>
            <a:ext cx="2286000" cy="19035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117" y="261261"/>
            <a:ext cx="2286000" cy="190350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742275" y="4945559"/>
            <a:ext cx="73299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spc="150" dirty="0" err="1">
                <a:ln w="11430"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র‌্যাম</a:t>
            </a:r>
            <a:r>
              <a:rPr lang="en-US" sz="4800" b="1" spc="150" dirty="0">
                <a:ln w="11430"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b="1" spc="150" dirty="0" err="1">
                <a:ln w="11430"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রমের</a:t>
            </a:r>
            <a:r>
              <a:rPr lang="en-US" sz="4800" b="1" spc="150" dirty="0">
                <a:ln w="11430"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150" dirty="0" err="1">
                <a:ln w="11430"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800" b="1" spc="150" dirty="0">
                <a:ln w="11430"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150" dirty="0" err="1">
                <a:ln w="11430"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sz="4800" b="1" spc="150" dirty="0">
                <a:ln w="11430"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150" dirty="0" err="1">
                <a:ln w="11430"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800" b="1" spc="150" dirty="0">
                <a:ln w="11430"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BD" sz="4800" b="1" spc="150" dirty="0">
              <a:ln w="11430">
                <a:solidFill>
                  <a:sysClr val="windowText" lastClr="000000"/>
                </a:solidFill>
              </a:ln>
              <a:solidFill>
                <a:srgbClr val="00B05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04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3773" y="2457509"/>
            <a:ext cx="2766427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৩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প্রকার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49636" y="1676400"/>
            <a:ext cx="6970564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মেমোরি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প্রকার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54606" y="3215044"/>
            <a:ext cx="2827567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৪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প্রকার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>
            <a:hlinkClick r:id="" action="ppaction://noaction">
              <a:snd r:embed="rId3" name="applause.wav"/>
            </a:hlinkClick>
          </p:cNvPr>
          <p:cNvSpPr txBox="1"/>
          <p:nvPr/>
        </p:nvSpPr>
        <p:spPr>
          <a:xfrm>
            <a:off x="2254606" y="2453044"/>
            <a:ext cx="2826793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২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প্রকার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53773" y="3215044"/>
            <a:ext cx="2766427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৫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প্রকার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Cross 18"/>
          <p:cNvSpPr/>
          <p:nvPr/>
        </p:nvSpPr>
        <p:spPr>
          <a:xfrm>
            <a:off x="1828800" y="304800"/>
            <a:ext cx="2941426" cy="676593"/>
          </a:xfrm>
          <a:prstGeom prst="plus">
            <a:avLst>
              <a:gd name="adj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spc="-150" dirty="0" err="1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b="1" spc="-150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92529" y="1371600"/>
            <a:ext cx="10820400" cy="0"/>
          </a:xfrm>
          <a:prstGeom prst="line">
            <a:avLst/>
          </a:prstGeom>
          <a:ln w="127000" cap="rnd" cmpd="dbl">
            <a:solidFill>
              <a:schemeClr val="accent1">
                <a:shade val="95000"/>
                <a:satMod val="105000"/>
                <a:alpha val="85000"/>
              </a:schemeClr>
            </a:solidFill>
            <a:prstDash val="solid"/>
            <a:round/>
          </a:ln>
          <a:effectLst>
            <a:glow rad="190500">
              <a:schemeClr val="accent1">
                <a:alpha val="27000"/>
              </a:schemeClr>
            </a:glow>
            <a:outerShdw blurRad="50800" dist="50800" dir="18900000" algn="bl" rotWithShape="0">
              <a:prstClr val="black">
                <a:alpha val="40000"/>
              </a:prstClr>
            </a:outerShdw>
            <a:reflection blurRad="76200" stA="71000" endPos="65000" dir="5400000" sy="-100000" algn="bl" rotWithShape="0"/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hlinkClick r:id="" action="ppaction://noaction">
              <a:snd r:embed="rId4" name="bomb.wav"/>
            </a:hlinkClick>
          </p:cNvPr>
          <p:cNvSpPr txBox="1"/>
          <p:nvPr/>
        </p:nvSpPr>
        <p:spPr>
          <a:xfrm>
            <a:off x="6934200" y="482025"/>
            <a:ext cx="2392375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>
            <a:hlinkClick r:id="" action="ppaction://noaction">
              <a:snd r:embed="rId3" name="applause.wav"/>
            </a:hlinkClick>
          </p:cNvPr>
          <p:cNvSpPr txBox="1"/>
          <p:nvPr/>
        </p:nvSpPr>
        <p:spPr>
          <a:xfrm>
            <a:off x="2254605" y="4972109"/>
            <a:ext cx="2826793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১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কিলোবাইট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54604" y="4154269"/>
            <a:ext cx="6965595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1024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বাইট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=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কিলোবাইট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58637" y="5759998"/>
            <a:ext cx="2822761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৩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কিলোবাইট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53773" y="4949609"/>
            <a:ext cx="2766427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2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কিলোবাইট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53774" y="5727351"/>
            <a:ext cx="2766426" cy="71096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4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কিলোবাইট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7" t="16765" r="8276" b="41626"/>
          <a:stretch/>
        </p:blipFill>
        <p:spPr>
          <a:xfrm>
            <a:off x="6571445" y="530445"/>
            <a:ext cx="3117884" cy="5979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8977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 dir="d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3" presetClass="exit" presetSubtype="32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3" presetClass="exit" presetSubtype="32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3" presetClass="exit" presetSubtype="32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3" presetClass="exit" presetSubtype="32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16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3" presetClass="exit" presetSubtype="32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6" grpId="2" animBg="1"/>
      <p:bldP spid="26" grpId="3" animBg="1"/>
      <p:bldP spid="26" grpId="4" animBg="1"/>
      <p:bldP spid="26" grpId="5" animBg="1"/>
      <p:bldP spid="26" grpId="6" animBg="1"/>
      <p:bldP spid="26" grpId="7" animBg="1"/>
      <p:bldP spid="26" grpId="8" animBg="1"/>
      <p:bldP spid="26" grpId="9" animBg="1"/>
      <p:bldP spid="26" grpId="10" animBg="1"/>
      <p:bldP spid="26" grpId="1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999" y="2448580"/>
            <a:ext cx="4788696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Read Access Memory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1639669"/>
            <a:ext cx="10104668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2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RAM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পূর্ণরূপ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2473405"/>
            <a:ext cx="5030578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(ক)Random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Acces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Memory</a:t>
            </a:r>
          </a:p>
        </p:txBody>
      </p:sp>
      <p:sp>
        <p:nvSpPr>
          <p:cNvPr id="8" name="TextBox 7">
            <a:hlinkClick r:id="" action="ppaction://noaction">
              <a:snd r:embed="rId3" name="applause.wav"/>
            </a:hlinkClick>
          </p:cNvPr>
          <p:cNvSpPr txBox="1"/>
          <p:nvPr/>
        </p:nvSpPr>
        <p:spPr>
          <a:xfrm>
            <a:off x="381000" y="3129915"/>
            <a:ext cx="5029200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Random Access Memory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4999" y="3134380"/>
            <a:ext cx="4788696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Random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ApectMemory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Cross 18"/>
          <p:cNvSpPr/>
          <p:nvPr/>
        </p:nvSpPr>
        <p:spPr>
          <a:xfrm>
            <a:off x="2621174" y="314007"/>
            <a:ext cx="2941426" cy="676593"/>
          </a:xfrm>
          <a:prstGeom prst="plus">
            <a:avLst>
              <a:gd name="adj" fmla="val 0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spc="-150" dirty="0" err="1">
                <a:ln>
                  <a:solidFill>
                    <a:srgbClr val="C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b="1" spc="-150" dirty="0">
              <a:ln>
                <a:solidFill>
                  <a:srgbClr val="C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92529" y="1371600"/>
            <a:ext cx="10820400" cy="0"/>
          </a:xfrm>
          <a:prstGeom prst="line">
            <a:avLst/>
          </a:prstGeom>
          <a:ln w="127000" cap="rnd" cmpd="dbl">
            <a:solidFill>
              <a:schemeClr val="accent1">
                <a:shade val="95000"/>
                <a:satMod val="105000"/>
                <a:alpha val="85000"/>
              </a:schemeClr>
            </a:solidFill>
            <a:prstDash val="solid"/>
            <a:round/>
          </a:ln>
          <a:effectLst>
            <a:glow rad="190500">
              <a:schemeClr val="accent1">
                <a:alpha val="27000"/>
              </a:schemeClr>
            </a:glow>
            <a:outerShdw blurRad="50800" dist="50800" dir="18900000" algn="bl" rotWithShape="0">
              <a:prstClr val="black">
                <a:alpha val="40000"/>
              </a:prstClr>
            </a:outerShdw>
            <a:reflection blurRad="76200" stA="71000" endPos="65000" dir="5400000" sy="-100000" algn="bl" rotWithShape="0"/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hlinkClick r:id="" action="ppaction://noaction">
              <a:snd r:embed="rId4" name="bomb.wav"/>
            </a:hlinkClick>
          </p:cNvPr>
          <p:cNvSpPr txBox="1"/>
          <p:nvPr/>
        </p:nvSpPr>
        <p:spPr>
          <a:xfrm>
            <a:off x="6991194" y="405825"/>
            <a:ext cx="245133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>
            <a:hlinkClick r:id="" action="ppaction://noaction">
              <a:snd r:embed="rId3" name="applause.wav"/>
            </a:hlinkClick>
          </p:cNvPr>
          <p:cNvSpPr txBox="1"/>
          <p:nvPr/>
        </p:nvSpPr>
        <p:spPr>
          <a:xfrm>
            <a:off x="8305800" y="6064142"/>
            <a:ext cx="2179868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i, ii ও iii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1000" y="3933559"/>
            <a:ext cx="10104668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কখন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র‌্যামের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সমস্ত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মেমোরি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/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মুছে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?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10863" y="6064142"/>
            <a:ext cx="2366337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ii ও iii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1000" y="6064142"/>
            <a:ext cx="2515289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i ও ii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00400" y="6064142"/>
            <a:ext cx="2273448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i ও iii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1000" y="4728262"/>
            <a:ext cx="2622688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i.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বিদ্যু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ৎ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52800" y="4728262"/>
            <a:ext cx="3321686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ii.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বিদ্যু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ৎ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বন্ধ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দিলে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91194" y="4710729"/>
            <a:ext cx="3494474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iii.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বন্ধ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দিলে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7" t="16765" r="8276" b="41626"/>
          <a:stretch/>
        </p:blipFill>
        <p:spPr>
          <a:xfrm>
            <a:off x="6810175" y="452321"/>
            <a:ext cx="2867225" cy="5702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381000" y="5349827"/>
            <a:ext cx="10104668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36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2736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 dir="d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3" presetClass="exit" presetSubtype="32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3" presetClass="exit" presetSubtype="32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3" presetClass="exit" presetSubtype="32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3" presetClass="exit" presetSubtype="32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16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3" presetClass="exit" presetSubtype="32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6" grpId="2" animBg="1"/>
      <p:bldP spid="26" grpId="3" animBg="1"/>
      <p:bldP spid="26" grpId="4" animBg="1"/>
      <p:bldP spid="26" grpId="5" animBg="1"/>
      <p:bldP spid="26" grpId="6" animBg="1"/>
      <p:bldP spid="26" grpId="7" animBg="1"/>
      <p:bldP spid="26" grpId="8" animBg="1"/>
      <p:bldP spid="26" grpId="9" animBg="1"/>
      <p:bldP spid="26" grpId="10" animBg="1"/>
      <p:bldP spid="26" grpId="1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3587" y="2927420"/>
            <a:ext cx="7823725" cy="954107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বাইট</a:t>
            </a:r>
            <a:r>
              <a:rPr lang="en-US" sz="28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28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আটটি</a:t>
            </a:r>
            <a:r>
              <a:rPr lang="en-US" sz="28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বাইনারি</a:t>
            </a:r>
            <a:r>
              <a:rPr lang="en-US" sz="28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ডিজিটের</a:t>
            </a:r>
            <a:r>
              <a:rPr lang="en-US" sz="28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গ্রুপ</a:t>
            </a:r>
            <a:r>
              <a:rPr lang="en-US" sz="28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যাহা</a:t>
            </a:r>
            <a:r>
              <a:rPr lang="en-US" sz="28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28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sz="28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0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0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20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- 8 </a:t>
            </a:r>
            <a:r>
              <a:rPr lang="en-US" sz="20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বিট</a:t>
            </a:r>
            <a:r>
              <a:rPr lang="en-US" sz="20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= ১ </a:t>
            </a:r>
            <a:r>
              <a:rPr lang="en-US" sz="2000" b="1" spc="-15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বাইট</a:t>
            </a:r>
            <a:r>
              <a:rPr lang="en-US" sz="2000" b="1" spc="-15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2800" b="1" spc="-15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14800" y="72258"/>
            <a:ext cx="2763898" cy="83099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en-US" sz="4800" dirty="0" err="1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480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শিখলাম</a:t>
            </a:r>
            <a:endParaRPr lang="en-US" sz="4800" dirty="0">
              <a:ln>
                <a:solidFill>
                  <a:srgbClr val="0000FF"/>
                </a:solidFill>
              </a:ln>
              <a:solidFill>
                <a:srgbClr val="0000FF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92529" y="956438"/>
            <a:ext cx="10820400" cy="0"/>
          </a:xfrm>
          <a:prstGeom prst="line">
            <a:avLst/>
          </a:prstGeom>
          <a:ln w="127000" cap="rnd" cmpd="dbl">
            <a:solidFill>
              <a:schemeClr val="accent1">
                <a:shade val="95000"/>
                <a:satMod val="105000"/>
                <a:alpha val="85000"/>
              </a:schemeClr>
            </a:solidFill>
            <a:prstDash val="solid"/>
            <a:round/>
          </a:ln>
          <a:effectLst>
            <a:glow rad="190500">
              <a:schemeClr val="accent1">
                <a:alpha val="27000"/>
              </a:schemeClr>
            </a:glow>
            <a:outerShdw blurRad="50800" dist="50800" dir="18900000" algn="bl" rotWithShape="0">
              <a:prstClr val="black">
                <a:alpha val="40000"/>
              </a:prstClr>
            </a:outerShdw>
            <a:reflection blurRad="76200" stA="71000" endPos="65000" dir="5400000" sy="-100000" algn="bl" rotWithShape="0"/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627514" y="993000"/>
            <a:ext cx="2533066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00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মাইক্রোপ্রসেসর</a:t>
            </a:r>
            <a:endParaRPr lang="en-US" sz="40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22344" y="1015881"/>
            <a:ext cx="979755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00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বাইট</a:t>
            </a:r>
            <a:endParaRPr lang="en-US" sz="40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66892" y="993000"/>
            <a:ext cx="755335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000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বিট</a:t>
            </a:r>
            <a:endParaRPr lang="en-US" sz="40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2063" y="4058826"/>
            <a:ext cx="10368578" cy="954107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বিট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বাইনারি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ডিজিট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(0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অথবা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1) 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যাহা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কাছে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ইলেক্ট্রনিক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সিগনাল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0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অফ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1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spc="-15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2800" b="1" spc="-15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23900" y="2023408"/>
            <a:ext cx="9563100" cy="954107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অংশই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খুবই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কিন্তু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এরপরও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অংশটি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সবচেয়ে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সেটা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প্রসেসর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প্রসেসর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প্রক্রিয়াকরণের</a:t>
            </a:r>
            <a:r>
              <a:rPr lang="en-US" sz="20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20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0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0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0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28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4" t="8948" r="6826" b="9407"/>
          <a:stretch/>
        </p:blipFill>
        <p:spPr>
          <a:xfrm>
            <a:off x="3276600" y="5033664"/>
            <a:ext cx="3767960" cy="151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2667003" y="609600"/>
            <a:ext cx="5486399" cy="1027914"/>
          </a:xfrm>
          <a:prstGeom prst="can">
            <a:avLst>
              <a:gd name="adj" fmla="val 1647"/>
            </a:avLst>
          </a:prstGeom>
          <a:ln>
            <a:noFill/>
          </a:ln>
          <a:effectLst>
            <a:outerShdw blurRad="50800" dist="38100" dir="2700000" sx="1000" sy="1000" algn="tl" rotWithShape="0">
              <a:srgbClr val="00B0F0">
                <a:alpha val="99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7200" b="1" spc="-150" dirty="0">
                <a:solidFill>
                  <a:schemeClr val="tx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7200" b="1" spc="-150" dirty="0" err="1">
                <a:solidFill>
                  <a:schemeClr val="tx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ড়ির</a:t>
            </a:r>
            <a:r>
              <a:rPr lang="bn-BD" sz="7200" b="1" spc="-150" dirty="0">
                <a:solidFill>
                  <a:schemeClr val="tx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কাজ</a:t>
            </a:r>
            <a:endParaRPr lang="en-US" sz="7200" b="1" spc="-150" dirty="0">
              <a:solidFill>
                <a:schemeClr val="tx1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92529" y="2209800"/>
            <a:ext cx="10820400" cy="0"/>
          </a:xfrm>
          <a:prstGeom prst="line">
            <a:avLst/>
          </a:prstGeom>
          <a:ln w="127000" cap="rnd" cmpd="dbl">
            <a:solidFill>
              <a:schemeClr val="accent1">
                <a:shade val="95000"/>
                <a:satMod val="105000"/>
                <a:alpha val="85000"/>
              </a:schemeClr>
            </a:solidFill>
            <a:prstDash val="solid"/>
            <a:round/>
          </a:ln>
          <a:effectLst>
            <a:glow rad="190500">
              <a:schemeClr val="accent1">
                <a:alpha val="27000"/>
              </a:schemeClr>
            </a:glow>
            <a:outerShdw blurRad="50800" dist="50800" dir="18900000" algn="bl" rotWithShape="0">
              <a:prstClr val="black">
                <a:alpha val="40000"/>
              </a:prstClr>
            </a:outerShdw>
            <a:reflection blurRad="76200" stA="71000" endPos="65000" dir="5400000" sy="-100000" algn="bl" rotWithShape="0"/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hevron 6"/>
          <p:cNvSpPr/>
          <p:nvPr/>
        </p:nvSpPr>
        <p:spPr>
          <a:xfrm>
            <a:off x="9998536" y="163284"/>
            <a:ext cx="841439" cy="20574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9448803" y="152400"/>
            <a:ext cx="841439" cy="20574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 flipH="1">
            <a:off x="157844" y="152400"/>
            <a:ext cx="745672" cy="20574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 flipH="1">
            <a:off x="625927" y="152400"/>
            <a:ext cx="745672" cy="20574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41"/>
          <a:stretch/>
        </p:blipFill>
        <p:spPr>
          <a:xfrm>
            <a:off x="1524000" y="304800"/>
            <a:ext cx="1973581" cy="1752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41"/>
          <a:stretch/>
        </p:blipFill>
        <p:spPr>
          <a:xfrm>
            <a:off x="7246619" y="304800"/>
            <a:ext cx="1973581" cy="1752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20213" y="4409212"/>
            <a:ext cx="853338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en-US" sz="44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র‌্যাম</a:t>
            </a:r>
            <a:r>
              <a:rPr lang="en-US" sz="4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রমের</a:t>
            </a:r>
            <a:r>
              <a:rPr lang="en-US" sz="4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4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বেশী</a:t>
            </a:r>
            <a:r>
              <a:rPr lang="en-US" sz="4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4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en-US" sz="44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4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" t="36900" r="7407" b="33733"/>
          <a:stretch/>
        </p:blipFill>
        <p:spPr>
          <a:xfrm>
            <a:off x="990600" y="2971800"/>
            <a:ext cx="4267200" cy="12837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7" t="31588" r="17843" b="27930"/>
          <a:stretch/>
        </p:blipFill>
        <p:spPr>
          <a:xfrm>
            <a:off x="5689599" y="2971800"/>
            <a:ext cx="4368200" cy="128376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9122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4584" y="3124199"/>
            <a:ext cx="4361267" cy="332168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হুমায়ুন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কবির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বাগমারা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লালমাই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‍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কুমিল্লা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মোবাইল-০১৭২৭০০৭২৬২</a:t>
            </a:r>
          </a:p>
          <a:p>
            <a:pPr algn="ctr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E-mail: humauyn.bagmara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hlinkClick r:id="rId3"/>
              </a:rPr>
              <a:t>@gmail.com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69155" y="152400"/>
            <a:ext cx="29678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5400" b="1" dirty="0">
              <a:ln w="11430">
                <a:solidFill>
                  <a:schemeClr val="tx2"/>
                </a:solidFill>
              </a:ln>
              <a:solidFill>
                <a:schemeClr val="accent2"/>
              </a:solidFill>
              <a:latin typeface="NikoshBAN" pitchFamily="2" charset="0"/>
              <a:cs typeface="NikoshBAN" pitchFamily="2" charset="0"/>
              <a:sym typeface="Wingding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47136" y="3124200"/>
            <a:ext cx="5267253" cy="332168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: ৭ম</a:t>
            </a:r>
          </a:p>
          <a:p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    :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    :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দ্বিতীয়</a:t>
            </a:r>
            <a:endParaRPr lang="en-US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: ১0</a:t>
            </a:r>
          </a:p>
          <a:p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: 50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:  </a:t>
            </a:r>
          </a:p>
        </p:txBody>
      </p:sp>
      <p:sp>
        <p:nvSpPr>
          <p:cNvPr id="7" name="Rectangle 6"/>
          <p:cNvSpPr/>
          <p:nvPr/>
        </p:nvSpPr>
        <p:spPr>
          <a:xfrm>
            <a:off x="424585" y="525488"/>
            <a:ext cx="4495800" cy="693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spc="150" dirty="0" err="1">
                <a:ln w="11430">
                  <a:solidFill>
                    <a:srgbClr val="002060"/>
                  </a:solidFill>
                </a:ln>
                <a:solidFill>
                  <a:schemeClr val="accent2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শিক্ষক</a:t>
            </a:r>
            <a:r>
              <a:rPr lang="en-US" sz="5400" b="1" spc="150" dirty="0">
                <a:ln w="11430">
                  <a:solidFill>
                    <a:srgbClr val="002060"/>
                  </a:solidFill>
                </a:ln>
                <a:solidFill>
                  <a:schemeClr val="accent2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 </a:t>
            </a:r>
            <a:r>
              <a:rPr lang="en-US" sz="5400" b="1" spc="150" dirty="0" err="1">
                <a:ln w="11430">
                  <a:solidFill>
                    <a:schemeClr val="tx2"/>
                  </a:solidFill>
                </a:ln>
                <a:solidFill>
                  <a:schemeClr val="accent2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পরিচিতি</a:t>
            </a:r>
            <a:endParaRPr lang="en-US" sz="5400" b="1" dirty="0">
              <a:ln w="11430">
                <a:solidFill>
                  <a:srgbClr val="002060"/>
                </a:solidFill>
              </a:ln>
              <a:solidFill>
                <a:schemeClr val="accent2"/>
              </a:solidFill>
              <a:latin typeface="NikoshBAN" pitchFamily="2" charset="0"/>
              <a:cs typeface="NikoshBAN" pitchFamily="2" charset="0"/>
              <a:sym typeface="Wingding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04156" y="532317"/>
            <a:ext cx="3583874" cy="763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spc="1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পাঠ</a:t>
            </a:r>
            <a:r>
              <a:rPr lang="en-US" sz="5400" b="1" spc="1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 </a:t>
            </a:r>
            <a:r>
              <a:rPr lang="en-US" sz="5400" b="1" spc="1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BAN" pitchFamily="2" charset="0"/>
                <a:sym typeface="Wingdings"/>
              </a:rPr>
              <a:t>পরিচিতি</a:t>
            </a:r>
            <a:endParaRPr lang="en-US" sz="5400" b="1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  <a:sym typeface="Wingdings"/>
            </a:endParaRPr>
          </a:p>
        </p:txBody>
      </p:sp>
      <p:pic>
        <p:nvPicPr>
          <p:cNvPr id="9" name="Picture 8" descr="7.jpg"/>
          <p:cNvPicPr>
            <a:picLocks noChangeAspect="1"/>
          </p:cNvPicPr>
          <p:nvPr/>
        </p:nvPicPr>
        <p:blipFill rotWithShape="1">
          <a:blip r:embed="rId4"/>
          <a:srcRect t="-2" r="-180" b="1990"/>
          <a:stretch/>
        </p:blipFill>
        <p:spPr>
          <a:xfrm>
            <a:off x="7162800" y="1195212"/>
            <a:ext cx="1525954" cy="1852788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5029200" y="614065"/>
            <a:ext cx="0" cy="5634335"/>
          </a:xfrm>
          <a:prstGeom prst="line">
            <a:avLst/>
          </a:prstGeom>
          <a:ln w="76200">
            <a:solidFill>
              <a:srgbClr val="0039FF"/>
            </a:solidFill>
            <a:prstDash val="sysDash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04 - Copy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600" y="160020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8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8" t="19406" r="15382" b="24477"/>
          <a:stretch/>
        </p:blipFill>
        <p:spPr>
          <a:xfrm>
            <a:off x="257502" y="199698"/>
            <a:ext cx="10470932" cy="6400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9601" y="1447800"/>
            <a:ext cx="9829799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সহযোগিতা</a:t>
            </a:r>
            <a:r>
              <a:rPr lang="en-US" sz="6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6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6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6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6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6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5269" y="2454166"/>
            <a:ext cx="4987263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600" dirty="0" err="1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600" dirty="0">
              <a:ln>
                <a:solidFill>
                  <a:srgbClr val="0000FF"/>
                </a:solidFill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82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" presetClass="emph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639291" y="496671"/>
            <a:ext cx="5541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n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চিত্রটি</a:t>
            </a:r>
            <a:r>
              <a:rPr lang="en-US" sz="4800" b="1" dirty="0">
                <a:ln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n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4800" b="1" dirty="0">
                <a:ln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n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চিন্তা</a:t>
            </a:r>
            <a:r>
              <a:rPr lang="en-US" sz="4800" b="1" dirty="0">
                <a:ln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n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800" b="1" dirty="0">
                <a:ln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n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</a:t>
            </a:r>
            <a:endParaRPr lang="en-US" sz="4800" b="1" dirty="0">
              <a:ln>
                <a:solidFill>
                  <a:srgbClr val="00B0F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33600" y="5375701"/>
            <a:ext cx="6873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মস্তিষ্কে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ধারণ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8" r="9968"/>
          <a:stretch/>
        </p:blipFill>
        <p:spPr>
          <a:xfrm>
            <a:off x="3746203" y="1361531"/>
            <a:ext cx="3463459" cy="357430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64820" y="4878057"/>
            <a:ext cx="1021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spc="-15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 </a:t>
            </a:r>
            <a:r>
              <a:rPr lang="en-US" sz="4400" b="1" spc="-15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বৈশিষ্ট্যগুলো</a:t>
            </a:r>
            <a:r>
              <a:rPr lang="en-US" sz="4400" b="1" spc="-15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সিস্টেম</a:t>
            </a:r>
            <a:r>
              <a:rPr lang="en-US" sz="4400" b="1" spc="-15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ইউনিটের</a:t>
            </a:r>
            <a:r>
              <a:rPr lang="en-US" sz="4400" b="1" spc="-15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400" b="1" spc="-15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ডিভাইসের</a:t>
            </a:r>
            <a:r>
              <a:rPr lang="en-US" sz="4400" b="1" spc="-15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4400" b="1" spc="-15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-15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4400" b="1" spc="-15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3" name="Oval 2"/>
          <p:cNvSpPr/>
          <p:nvPr/>
        </p:nvSpPr>
        <p:spPr>
          <a:xfrm>
            <a:off x="4346712" y="1542207"/>
            <a:ext cx="2212849" cy="1210195"/>
          </a:xfrm>
          <a:prstGeom prst="ellipse">
            <a:avLst/>
          </a:prstGeom>
          <a:noFill/>
          <a:ln w="76200">
            <a:solidFill>
              <a:srgbClr val="FF000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362200" y="6029586"/>
            <a:ext cx="6974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-150" dirty="0" err="1">
                <a:ln>
                  <a:solidFill>
                    <a:srgbClr val="002060"/>
                  </a:solidFill>
                </a:ln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মেমরি</a:t>
            </a:r>
            <a:r>
              <a:rPr lang="en-US" sz="4800" b="1" spc="-150" dirty="0">
                <a:ln>
                  <a:solidFill>
                    <a:srgbClr val="002060"/>
                  </a:solidFill>
                </a:ln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b="1" spc="-150" dirty="0" err="1">
                <a:ln>
                  <a:solidFill>
                    <a:srgbClr val="002060"/>
                  </a:solidFill>
                </a:ln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স্টোরেজ</a:t>
            </a:r>
            <a:r>
              <a:rPr lang="en-US" sz="4800" b="1" spc="-150" dirty="0">
                <a:ln>
                  <a:solidFill>
                    <a:srgbClr val="002060"/>
                  </a:solidFill>
                </a:ln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-150" dirty="0" err="1">
                <a:ln>
                  <a:solidFill>
                    <a:srgbClr val="002060"/>
                  </a:solidFill>
                </a:ln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ডিভাইসের</a:t>
            </a:r>
            <a:endParaRPr lang="en-US" sz="4800" b="1" spc="-150" dirty="0">
              <a:ln>
                <a:solidFill>
                  <a:srgbClr val="002060"/>
                </a:solidFill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32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9" grpId="0"/>
      <p:bldP spid="19" grpId="1"/>
      <p:bldP spid="3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" t="7189" r="2832" b="5229"/>
          <a:stretch/>
        </p:blipFill>
        <p:spPr>
          <a:xfrm>
            <a:off x="2743200" y="2975011"/>
            <a:ext cx="5181599" cy="304478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81000" y="432137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endParaRPr lang="en-US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9199" y="1025604"/>
            <a:ext cx="8229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মেমরী</a:t>
            </a:r>
            <a:r>
              <a:rPr lang="en-US" sz="6600" b="1" dirty="0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600" b="1" dirty="0" err="1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স্টোরেজ</a:t>
            </a:r>
            <a:r>
              <a:rPr lang="en-US" sz="6600" b="1" dirty="0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6600" b="1" dirty="0" err="1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bn-BD" sz="6600" b="1" dirty="0">
                <a:ln w="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ln w="0">
                <a:solidFill>
                  <a:schemeClr val="accent6">
                    <a:lumMod val="75000"/>
                  </a:schemeClr>
                </a:solidFill>
              </a:ln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56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6203" y="1393371"/>
            <a:ext cx="10787742" cy="0"/>
          </a:xfrm>
          <a:prstGeom prst="line">
            <a:avLst/>
          </a:prstGeom>
          <a:ln w="152400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657600" y="152400"/>
            <a:ext cx="365760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b="1" spc="-150" dirty="0" err="1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000" spc="-1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200" y="2362200"/>
            <a:ext cx="8991600" cy="26495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…</a:t>
            </a:r>
          </a:p>
          <a:p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মেমোরি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স্টোরেজ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মেমোরির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শ্রেণিবিভাগ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র‌্যাম</a:t>
            </a:r>
            <a:r>
              <a:rPr lang="en-US" sz="44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রমের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47901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 dir="d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5582765" y="4238982"/>
            <a:ext cx="4717939" cy="1767007"/>
          </a:xfrm>
          <a:prstGeom prst="round2DiagRect">
            <a:avLst>
              <a:gd name="adj1" fmla="val 19798"/>
              <a:gd name="adj2" fmla="val 0"/>
            </a:avLst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800" spc="-15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4800" spc="-15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spc="-15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সংরক্ষণের</a:t>
            </a:r>
            <a:r>
              <a:rPr lang="en-US" sz="4800" spc="-15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spc="-15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4800" spc="-15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spc="-15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4800" spc="-15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spc="-15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স্থানগুলো</a:t>
            </a:r>
            <a:r>
              <a:rPr lang="en-US" sz="4800" spc="-15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spc="-15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নির্ধারিত</a:t>
            </a:r>
            <a:r>
              <a:rPr lang="en-US" sz="4800" spc="-15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spc="-150" dirty="0" err="1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4800" spc="-15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1200" y="168166"/>
            <a:ext cx="75437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মেমোরি</a:t>
            </a:r>
            <a:r>
              <a:rPr lang="en-US" sz="60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000" b="1" dirty="0" err="1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স্টোরেজ</a:t>
            </a:r>
            <a:r>
              <a:rPr lang="en-US" sz="60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ডিভাইস</a:t>
            </a:r>
            <a:endParaRPr lang="en-US" sz="6000" b="1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" t="36900" r="7407" b="33733"/>
          <a:stretch/>
        </p:blipFill>
        <p:spPr>
          <a:xfrm>
            <a:off x="762000" y="1447800"/>
            <a:ext cx="4608852" cy="20675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7" t="31588" r="17843" b="27930"/>
          <a:stretch/>
        </p:blipFill>
        <p:spPr>
          <a:xfrm>
            <a:off x="5582765" y="1447800"/>
            <a:ext cx="4717939" cy="20675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6" name="Straight Connector 5"/>
          <p:cNvCxnSpPr/>
          <p:nvPr/>
        </p:nvCxnSpPr>
        <p:spPr>
          <a:xfrm>
            <a:off x="184356" y="1219200"/>
            <a:ext cx="10515600" cy="0"/>
          </a:xfrm>
          <a:prstGeom prst="line">
            <a:avLst/>
          </a:prstGeom>
          <a:ln w="57150"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3" t="24926" r="12146" b="26985"/>
          <a:stretch/>
        </p:blipFill>
        <p:spPr>
          <a:xfrm>
            <a:off x="774033" y="3657600"/>
            <a:ext cx="4407567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304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ular Callout 3"/>
          <p:cNvSpPr/>
          <p:nvPr/>
        </p:nvSpPr>
        <p:spPr>
          <a:xfrm>
            <a:off x="3429000" y="533400"/>
            <a:ext cx="3886200" cy="830915"/>
          </a:xfrm>
          <a:prstGeom prst="wedgeRectCallout">
            <a:avLst>
              <a:gd name="adj1" fmla="val -16126"/>
              <a:gd name="adj2" fmla="val 48675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80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80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8000" b="1" spc="5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08316" y="3512403"/>
            <a:ext cx="8469084" cy="101566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1143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n w="1143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মেমরি</a:t>
            </a:r>
            <a:r>
              <a:rPr lang="en-US" sz="6000" b="1" dirty="0">
                <a:ln w="1143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000" b="1" dirty="0" err="1">
                <a:ln w="1143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স্টোরেজ</a:t>
            </a:r>
            <a:r>
              <a:rPr lang="en-US" sz="6000" b="1" dirty="0">
                <a:ln w="1143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n w="1143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6000" b="1" dirty="0">
                <a:ln w="1143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n w="1143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6000" b="1" dirty="0">
                <a:ln w="1143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92529" y="1937658"/>
            <a:ext cx="10820400" cy="0"/>
          </a:xfrm>
          <a:prstGeom prst="line">
            <a:avLst/>
          </a:prstGeom>
          <a:ln w="127000" cap="rnd" cmpd="dbl">
            <a:solidFill>
              <a:schemeClr val="accent1">
                <a:shade val="95000"/>
                <a:satMod val="105000"/>
                <a:alpha val="85000"/>
              </a:schemeClr>
            </a:solidFill>
            <a:prstDash val="solid"/>
            <a:round/>
          </a:ln>
          <a:effectLst>
            <a:glow rad="190500">
              <a:schemeClr val="accent1">
                <a:alpha val="27000"/>
              </a:schemeClr>
            </a:glow>
            <a:outerShdw blurRad="50800" dist="50800" dir="18900000" algn="bl" rotWithShape="0">
              <a:prstClr val="black">
                <a:alpha val="40000"/>
              </a:prstClr>
            </a:outerShdw>
            <a:reflection blurRad="76200" stA="71000" endPos="65000" dir="5400000" sy="-100000" algn="bl" rotWithShape="0"/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hevron 7"/>
          <p:cNvSpPr/>
          <p:nvPr/>
        </p:nvSpPr>
        <p:spPr>
          <a:xfrm>
            <a:off x="10150936" y="163284"/>
            <a:ext cx="669465" cy="17526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9601201" y="152400"/>
            <a:ext cx="669465" cy="17526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 flipH="1">
            <a:off x="157843" y="152400"/>
            <a:ext cx="593272" cy="17526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 flipH="1">
            <a:off x="625926" y="152400"/>
            <a:ext cx="593272" cy="1752600"/>
          </a:xfrm>
          <a:prstGeom prst="chevron">
            <a:avLst>
              <a:gd name="adj" fmla="val 71429"/>
            </a:avLst>
          </a:prstGeom>
          <a:solidFill>
            <a:srgbClr val="002060"/>
          </a:solidFill>
          <a:effectLst>
            <a:outerShdw blurRad="558800" dir="21594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24" r="14286"/>
          <a:stretch/>
        </p:blipFill>
        <p:spPr>
          <a:xfrm>
            <a:off x="1371600" y="288471"/>
            <a:ext cx="1676400" cy="15621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24" r="14286"/>
          <a:stretch/>
        </p:blipFill>
        <p:spPr>
          <a:xfrm>
            <a:off x="7772400" y="288471"/>
            <a:ext cx="167640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7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87096" y="1676400"/>
            <a:ext cx="3441033" cy="769441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মেমরি</a:t>
            </a:r>
            <a:r>
              <a:rPr lang="en-US" sz="4400" b="1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দুই</a:t>
            </a:r>
            <a:r>
              <a:rPr lang="en-US" sz="4400" b="1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প্রকার</a:t>
            </a:r>
            <a:endParaRPr lang="en-US" sz="4400" b="1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081866" y="3052644"/>
            <a:ext cx="474133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5400754" y="2443044"/>
            <a:ext cx="9446" cy="609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090334" y="3035712"/>
            <a:ext cx="18892" cy="381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7797801" y="3035712"/>
            <a:ext cx="18892" cy="381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52601" y="5105400"/>
            <a:ext cx="2861734" cy="769441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4400" b="1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মেমরি</a:t>
            </a:r>
            <a:endParaRPr lang="en-US" sz="4400" b="1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34666" y="5334000"/>
            <a:ext cx="2861734" cy="769441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সহায়ক</a:t>
            </a:r>
            <a:r>
              <a:rPr lang="en-US" sz="4400" b="1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মেমরি</a:t>
            </a:r>
            <a:endParaRPr lang="en-US" sz="4400" b="1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" t="38846" r="7407" b="37277"/>
          <a:stretch/>
        </p:blipFill>
        <p:spPr>
          <a:xfrm>
            <a:off x="1752600" y="3539613"/>
            <a:ext cx="2861734" cy="11847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3" t="24926" r="12146" b="26985"/>
          <a:stretch/>
        </p:blipFill>
        <p:spPr>
          <a:xfrm>
            <a:off x="6434666" y="3431092"/>
            <a:ext cx="2861734" cy="16469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3721767" y="228600"/>
            <a:ext cx="3441033" cy="76944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মেমরির</a:t>
            </a:r>
            <a:r>
              <a:rPr lang="en-US" sz="4400" b="1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প্রকারভেদ</a:t>
            </a:r>
            <a:endParaRPr lang="en-US" sz="4400" b="1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84356" y="1219200"/>
            <a:ext cx="10515600" cy="0"/>
          </a:xfrm>
          <a:prstGeom prst="line">
            <a:avLst/>
          </a:prstGeom>
          <a:ln w="57150"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298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2423389"/>
              </p:ext>
            </p:extLst>
          </p:nvPr>
        </p:nvGraphicFramePr>
        <p:xfrm>
          <a:off x="4267200" y="2895600"/>
          <a:ext cx="1984962" cy="167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1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Picture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895600"/>
                        <a:ext cx="1984962" cy="167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015167" y="1551057"/>
            <a:ext cx="4866266" cy="70788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4000" b="1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b="1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ভিডিওটি</a:t>
            </a:r>
            <a:r>
              <a:rPr lang="en-US" sz="4000" b="1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দেখি</a:t>
            </a:r>
            <a:endParaRPr lang="en-US" sz="4000" b="1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51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4203</TotalTime>
  <Words>892</Words>
  <Application>Microsoft Office PowerPoint</Application>
  <PresentationFormat>Custom</PresentationFormat>
  <Paragraphs>132</Paragraphs>
  <Slides>20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NikoshBAN</vt:lpstr>
      <vt:lpstr>NikoshLightBAN</vt:lpstr>
      <vt:lpstr>Times New Roman</vt:lpstr>
      <vt:lpstr>Verdana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julfiker</dc:creator>
  <cp:lastModifiedBy>user</cp:lastModifiedBy>
  <cp:revision>340</cp:revision>
  <dcterms:created xsi:type="dcterms:W3CDTF">2014-12-07T02:50:48Z</dcterms:created>
  <dcterms:modified xsi:type="dcterms:W3CDTF">2026-07-22T06:00:18Z</dcterms:modified>
</cp:coreProperties>
</file>