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72" r:id="rId2"/>
    <p:sldId id="373" r:id="rId3"/>
    <p:sldId id="374" r:id="rId4"/>
    <p:sldId id="375" r:id="rId5"/>
    <p:sldId id="311" r:id="rId6"/>
    <p:sldId id="319" r:id="rId7"/>
    <p:sldId id="376" r:id="rId8"/>
    <p:sldId id="377" r:id="rId9"/>
    <p:sldId id="379" r:id="rId10"/>
    <p:sldId id="380" r:id="rId11"/>
    <p:sldId id="405" r:id="rId12"/>
    <p:sldId id="382" r:id="rId13"/>
    <p:sldId id="383" r:id="rId14"/>
    <p:sldId id="387" r:id="rId15"/>
    <p:sldId id="389" r:id="rId16"/>
    <p:sldId id="384" r:id="rId17"/>
    <p:sldId id="385" r:id="rId18"/>
    <p:sldId id="404" r:id="rId19"/>
    <p:sldId id="386" r:id="rId20"/>
    <p:sldId id="390" r:id="rId21"/>
    <p:sldId id="398" r:id="rId22"/>
    <p:sldId id="400" r:id="rId23"/>
    <p:sldId id="403" r:id="rId24"/>
    <p:sldId id="401" r:id="rId25"/>
    <p:sldId id="402" r:id="rId26"/>
    <p:sldId id="397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12F"/>
    <a:srgbClr val="F33B5A"/>
    <a:srgbClr val="4F19E7"/>
    <a:srgbClr val="C2290A"/>
    <a:srgbClr val="1DE35A"/>
    <a:srgbClr val="D73217"/>
    <a:srgbClr val="D6D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803" autoAdjust="0"/>
  </p:normalViewPr>
  <p:slideViewPr>
    <p:cSldViewPr>
      <p:cViewPr varScale="1">
        <p:scale>
          <a:sx n="70" d="100"/>
          <a:sy n="70" d="100"/>
        </p:scale>
        <p:origin x="-137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2F85D4-6163-4C75-8297-5CF6B5A1F86A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D9D0BF9-4589-43A2-AA29-C85A585F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64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9D0BF9-4589-43A2-AA29-C85A585FAC8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A3D09-18DA-4EC4-8B60-E6DF34DD0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785D-5174-4CCD-884C-6AE1FEBEC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E9019-1B46-447D-9BE7-BCB9F85EB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EC979-04BD-4DBD-B990-AFDF119C1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4176B-44D3-485E-ADED-910C7E22E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3BD87-BBDA-4DB9-ADE6-05FBB244F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7EB0D-0B0D-400D-97F9-3E1A27285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4C47E-BBCA-4F03-9666-8A3284CC5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45DE5-9ED4-48AE-91CB-72EDDA92E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4CA8A-638A-4C73-B6CA-F23EB805A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5A12-FE19-4545-9EE9-8359C23A3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DBE83C-AC71-4CE5-B60F-42FE8C90C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2" descr="E:\New Picture Down\New folder (1)\Picture1nnc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534400" cy="63246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9" name="TextBox 2"/>
          <p:cNvSpPr txBox="1"/>
          <p:nvPr/>
        </p:nvSpPr>
        <p:spPr>
          <a:xfrm>
            <a:off x="838200" y="5867400"/>
            <a:ext cx="7772400" cy="646986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ফুটন্ত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লাল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গোলাপ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733800"/>
            <a:ext cx="41148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4495800" y="1447800"/>
            <a:ext cx="426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শিক্ষাথীরা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ব্যাগ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বোঝাই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যেতে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ই -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বুকে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শিক্ষাথীরা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শুধু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;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লাইব্রেরীর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কয়েক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হাজার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পযন্ত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000" y="3886200"/>
            <a:ext cx="41875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লেখাপড়ার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ব্যাপারে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সিটি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</a:t>
            </a:r>
            <a:r>
              <a:rPr lang="b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ই-বুক</a:t>
            </a:r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 ওয়েব সাইটেও রাখা আছে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মাল্টিমিডিয়াতে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লেখাপড়ার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অসংখ্য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চমকপ্রদ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দেখানো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8" t="11617" r="15303" b="15780"/>
          <a:stretch/>
        </p:blipFill>
        <p:spPr>
          <a:xfrm>
            <a:off x="457200" y="1295400"/>
            <a:ext cx="3886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pic>
        <p:nvPicPr>
          <p:cNvPr id="4" name="Picture 3" descr="Untitled-1589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1905000"/>
            <a:ext cx="4495800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1" descr="Bouquet"/>
          <p:cNvSpPr>
            <a:spLocks noChangeArrowheads="1"/>
          </p:cNvSpPr>
          <p:nvPr/>
        </p:nvSpPr>
        <p:spPr bwMode="auto">
          <a:xfrm>
            <a:off x="2819400" y="6096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457200" y="5257800"/>
            <a:ext cx="8153400" cy="914400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Tx/>
              <a:buAutoNum type="arabicPeriod"/>
            </a:pP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 algn="ctr">
              <a:buFont typeface="+mj-lt"/>
              <a:buAutoNum type="arabicPeriod"/>
            </a:pP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ব্যবহারকারীর সংখ্যা 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দিন দিন বাড়ছে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 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 algn="ctr">
              <a:buFont typeface="+mj-lt"/>
              <a:buAutoNum type="arabicPeriod"/>
            </a:pP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 algn="ctr">
              <a:buClr>
                <a:schemeClr val="tx1"/>
              </a:buClr>
              <a:buSzPts val="4800"/>
              <a:buFont typeface="+mj-lt"/>
              <a:buAutoNum type="arabicPeriod"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" descr="Purple mesh"/>
          <p:cNvSpPr>
            <a:spLocks noChangeArrowheads="1"/>
          </p:cNvSpPr>
          <p:nvPr/>
        </p:nvSpPr>
        <p:spPr bwMode="auto">
          <a:xfrm>
            <a:off x="16002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5"/>
          <p:cNvGrpSpPr/>
          <p:nvPr/>
        </p:nvGrpSpPr>
        <p:grpSpPr>
          <a:xfrm>
            <a:off x="2286000" y="1371600"/>
            <a:ext cx="4114800" cy="3505200"/>
            <a:chOff x="789708" y="1143000"/>
            <a:chExt cx="2369128" cy="3332018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6" r="7273"/>
            <a:stretch/>
          </p:blipFill>
          <p:spPr bwMode="auto">
            <a:xfrm>
              <a:off x="789708" y="1143000"/>
              <a:ext cx="2369127" cy="1905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6" r="7273" b="28658"/>
            <a:stretch/>
          </p:blipFill>
          <p:spPr bwMode="auto">
            <a:xfrm>
              <a:off x="789708" y="3048000"/>
              <a:ext cx="2369128" cy="142701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76200" y="5029200"/>
            <a:ext cx="8686800" cy="1328023"/>
          </a:xfrm>
          <a:prstGeom prst="flowChartAlternateProcess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আজকাল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চিকিৎসার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কথা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কল্পনাও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আধুনিক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যন্ত্রপায়তি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নিখুতভাবে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রোগ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শরীরের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বাইরে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শরীরের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ভেতরের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হৃদপিন্ডের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এরকম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নিখুত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তোলা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সম্ভব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9999999999999999999999999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371600"/>
            <a:ext cx="3702831" cy="35052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1" name="Picture 10" descr="8888888888888888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371600"/>
            <a:ext cx="3581400" cy="35052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609600" y="5029200"/>
            <a:ext cx="7924800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আইসিটির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কারনে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বিজ্ঞানীরা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গবেষনায়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জটিল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ফেলতে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 দেশের বিজ্ঞানীরা পাটের জিনোম বের কর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করেছেন</a:t>
            </a:r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3810000"/>
            <a:ext cx="457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রেডিও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টেলিভিশনে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অনুষ্ঠান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কৃষির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ওপর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ওয়েব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সাইট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এমনকি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চাষীরা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ফোনে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সমস্যার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পেয়ে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  <a:endParaRPr lang="en-US" sz="2800" dirty="0"/>
          </a:p>
        </p:txBody>
      </p:sp>
      <p:pic>
        <p:nvPicPr>
          <p:cNvPr id="6" name="Picture 5" descr="indexkrish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51528"/>
            <a:ext cx="4038600" cy="2482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95400"/>
            <a:ext cx="39624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886200"/>
            <a:ext cx="365091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indexউপগ্রহ থেকে পাওয়া ঘুর্নিঝড়ের ছবি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819400"/>
            <a:ext cx="41910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029200" y="5257800"/>
            <a:ext cx="3581400" cy="1273016"/>
          </a:xfrm>
          <a:prstGeom prst="upArrowCallou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57325" algn="l"/>
              </a:tabLst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উপগ্রহ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থেকে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পাওয়া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ঘুর্নিঝড়ের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আগাম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তথ্য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ের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ছবি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572000" y="1600200"/>
            <a:ext cx="3581400" cy="917079"/>
          </a:xfrm>
          <a:prstGeom prst="leftArrow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57325" algn="l"/>
              </a:tabLst>
            </a:pP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পরিবেশ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আবহাওয়া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indexpparar av hhhhh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219200"/>
            <a:ext cx="44196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457200" y="4267200"/>
            <a:ext cx="419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আগেই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ঘুর্নিঝড়ের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পূর্বাভাস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pPr algn="ctr"/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রেডিও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টেলিভিশনে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উপকুলের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মানুষকে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সর্তক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 </a:t>
            </a:r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 animBg="1"/>
      <p:bldP spid="8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81000" y="4724400"/>
            <a:ext cx="8382000" cy="1328023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573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রেডিও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টেলিভিশন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,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খবরের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কাগজ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বা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অনলাইন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সংবাদ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মাধ্যমকে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আমরা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বলি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প্রচার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ও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গণমাধ্যম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।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বাংলাদেশে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বিশ্বকাপ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ক্রিকেট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খেলার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উদ্বোধনী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অনুষ্ঠান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তথ্য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প্রযুক্তির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মাধ্যমে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সারা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পৃথিবীতে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দেখানো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হয়েছিল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শুধুমাত্র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আইসিটির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কারনে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।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2" name="Picture 21" descr="imagesuuuuuuuuuuuuuuuuuuuuuuuuuuuuuuuu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371600"/>
            <a:ext cx="3717470" cy="30480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23" name="Picture 22" descr="indexmmmmmmmmmmmmmmmmmmmm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447800"/>
            <a:ext cx="3733800" cy="30480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28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19200"/>
            <a:ext cx="3962400" cy="2206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indexmmffb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219200"/>
            <a:ext cx="39624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304800" y="3505200"/>
            <a:ext cx="43053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ব্যাংক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অন-লাইন ব্যাংকে দেশের যে কোন ব্যাংক থেকে টাকা তোলা যায়। 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শুধু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তাই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ATM </a:t>
            </a:r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মেশিন থেকে দিন রাত চব্বিশ ঘন্টা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টাকা তোলা যায়। 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 descr="indexatm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4038600"/>
            <a:ext cx="42672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Teachers,gov,bd OK\Bakti Jibon Ict\Picture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8" name="TextBox 1" descr="Bouquet"/>
          <p:cNvSpPr>
            <a:spLocks noChangeArrowheads="1"/>
          </p:cNvSpPr>
          <p:nvPr/>
        </p:nvSpPr>
        <p:spPr bwMode="auto">
          <a:xfrm>
            <a:off x="2819400" y="5334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2" descr="E:\New Picture Down\Picture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1752600"/>
            <a:ext cx="3505200" cy="29717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Frame 10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685800" y="5029200"/>
            <a:ext cx="7772400" cy="1066800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>
              <a:buFont typeface="+mj-lt"/>
              <a:buAutoNum type="arabicPeriod"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গেম খেলার পক্ষে পাঁচটি এবং বিপক্ষে পাঁচটি যুক্তি লেখ। </a:t>
            </a: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" y="4191000"/>
            <a:ext cx="4038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ডায়নোসর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রেক্স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এ্যানিমেশন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বিলুপ্ত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যাওয়া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প্রানীগুলোকে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সত্যি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ফেলা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indexbnnnnnnnnnnnnnnnnnnn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3733800"/>
            <a:ext cx="39624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648200" y="1219200"/>
            <a:ext cx="3886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শিল্প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সংস্কৃতিতে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আজকাল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ব্যাপকভাবে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আজকাল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পরিশ্রম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অনেকটুকু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কমে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গেছে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indexsssssssssskkk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219200"/>
            <a:ext cx="4191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2590800" y="457200"/>
            <a:ext cx="4267200" cy="53340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3962400"/>
            <a:ext cx="39624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মানিক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চন্দ্র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দাস</a:t>
            </a:r>
            <a:endParaRPr lang="bn-IN" sz="2400" b="1" dirty="0" smtClean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আই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)</a:t>
            </a:r>
            <a:endParaRPr lang="bn-BD" sz="2400" b="1" dirty="0" smtClean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চিনামূড়া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লক্ষ্মী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নারায়ণ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উচ্চ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দাউদকান্দি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NikoshBAN" pitchFamily="2" charset="0"/>
                <a:cs typeface="NikoshBAN" pitchFamily="2" charset="0"/>
              </a:rPr>
              <a:t>Email:manikdas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0086@gmail.com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নম্বর-০১৬৮7-০৭২৫২৩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IMG_20151213_111001.jpg"/>
          <p:cNvPicPr>
            <a:picLocks noChangeAspect="1"/>
          </p:cNvPicPr>
          <p:nvPr/>
        </p:nvPicPr>
        <p:blipFill>
          <a:blip r:embed="rId2" cstate="print"/>
          <a:srcRect l="8148" t="5263" r="5926" b="13158"/>
          <a:stretch>
            <a:fillRect/>
          </a:stretch>
        </p:blipFill>
        <p:spPr>
          <a:xfrm>
            <a:off x="5257800" y="1295400"/>
            <a:ext cx="2438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4876800" y="3962400"/>
            <a:ext cx="3297506" cy="230832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৬ষ্ঠ</a:t>
            </a: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endPara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 ৪০ মিনিট </a:t>
            </a:r>
          </a:p>
        </p:txBody>
      </p:sp>
      <p:pic>
        <p:nvPicPr>
          <p:cNvPr id="1026" name="Picture 2" descr="E:\manik das\IMG-20250829-WA00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2286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indexmmmmmmmmmmmmmmmmm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89530"/>
            <a:ext cx="3505200" cy="22680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4343400" y="1219200"/>
            <a:ext cx="4343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কমার্স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ইলেট্রনিক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পদ্ধতির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বানিজ্য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পন্য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বাণিজ্যের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ধাপ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বিক্রেতার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কাছে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থাকা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বিক্রয়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ক্রেতা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কর্তৃক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বিনিময়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মূল্য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পরিশোধ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ক্রেতার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বিক্রেতার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সরাসরি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457200" y="4191000"/>
            <a:ext cx="411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বেসরকারি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প্রতিষ্ঠানে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শাসন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ব্যবস্থায়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প্রক্রিয়ায়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ইলেট্রনিক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ডিজিটাল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পদ্ধতির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প্রয়োগই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গর্ভনেন্স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/>
          </a:p>
        </p:txBody>
      </p:sp>
      <p:pic>
        <p:nvPicPr>
          <p:cNvPr id="12" name="Picture 2" descr="C:\Users\User\Desktop\eGo-Bangladesh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834384"/>
            <a:ext cx="3657600" cy="24140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648200" y="1371600"/>
            <a:ext cx="3962400" cy="214526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সরকার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প্রতিবছর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৩০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কোটি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বিশাল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সংখ্যক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ছাপানো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সম্ভব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শুধু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মাত্র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আইসিটির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কারনে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ndexsssssssssskkk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43000"/>
            <a:ext cx="4267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 l="2779" t="1357" r="4797" b="13750"/>
          <a:stretch>
            <a:fillRect/>
          </a:stretch>
        </p:blipFill>
        <p:spPr bwMode="auto">
          <a:xfrm>
            <a:off x="4572000" y="3505200"/>
            <a:ext cx="41910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" y="3962400"/>
            <a:ext cx="4038600" cy="200906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ক্লোজ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সাকির্ট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টিভি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সিসি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টিভি ব্যবহার করে যে কোন এলাকাকে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তীক্ষ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দৃষ্টিতে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মনিটর 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করা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যায়।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indexpparar av hhhhh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3657600"/>
            <a:ext cx="38862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indexttmmmcin12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219200"/>
            <a:ext cx="4068536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4572000" y="1219200"/>
            <a:ext cx="3962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000" dirty="0" smtClean="0">
                <a:latin typeface="NikoshBAN" pitchFamily="2" charset="0"/>
                <a:cs typeface="NikoshBAN" pitchFamily="2" charset="0"/>
              </a:rPr>
              <a:t>দেশের বিভিন্ন পর্যায়ের ১৮টি হাসপাতালে উন্নত মানের টেলিমেডিসিন সেবা চালু আছে। শীগগীরই যুক্ত হচ্ছে আরও ১০টি হাসপাতাল এই সেবা চালুর ফলে উপজেলা ও জেলা পর্যায়ের হাসপাতালে ভর্তি রোগীরা আধূনিক মানের টেলিমেডিসিন পদ্ধতিতে বিশেষায়িত হাসপাতালের চিকিৎসকদের পরামর্শ নিতে পারছেন।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" y="3810000"/>
            <a:ext cx="4267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NikoshBAN" pitchFamily="2" charset="0"/>
                <a:cs typeface="NikoshBAN" pitchFamily="2" charset="0"/>
              </a:rPr>
              <a:t>www.banglanews24.com/.../</a:t>
            </a:r>
            <a:r>
              <a:rPr lang="as-IN" sz="2000" b="1" dirty="0" smtClean="0">
                <a:latin typeface="NikoshBAN" pitchFamily="2" charset="0"/>
                <a:cs typeface="NikoshBAN" pitchFamily="2" charset="0"/>
              </a:rPr>
              <a:t>অনলাইন</a:t>
            </a:r>
            <a:r>
              <a:rPr lang="as-IN" sz="20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as-IN" sz="2000" b="1" dirty="0" smtClean="0">
                <a:latin typeface="NikoshBAN" pitchFamily="2" charset="0"/>
                <a:cs typeface="NikoshBAN" pitchFamily="2" charset="0"/>
              </a:rPr>
              <a:t>সংবাদ</a:t>
            </a:r>
            <a:r>
              <a:rPr lang="as-IN" sz="20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as-IN" sz="2000" b="1" dirty="0" smtClean="0">
                <a:latin typeface="NikoshBAN" pitchFamily="2" charset="0"/>
                <a:cs typeface="NikoshBAN" pitchFamily="2" charset="0"/>
              </a:rPr>
              <a:t>মাধ্যম</a:t>
            </a:r>
            <a:r>
              <a:rPr lang="as-IN" sz="2000" dirty="0" smtClean="0">
                <a:latin typeface="NikoshBAN" pitchFamily="2" charset="0"/>
                <a:cs typeface="NikoshBAN" pitchFamily="2" charset="0"/>
              </a:rPr>
              <a:t>ের-নির্বাচন-পর্যব...১৭ মে, ২০১৬ - বগুড়া: ইভটিজিংবিরোধী মানববন্ধন আয়োজন করায় যে সরকারি কর্মকর্তা এতোদিন অনলাইন সংবাদ মাধ্যম বাংলানিউজটোয়েন্টিফোর.কমের প্রশংসা করে আসছিলেন তিনিই সোমবার বিকেলে অজ্ঞাত কারণে বলে বসলেন, 'অনলাইন সাংবাদিকের নির্বাচন পর্যবেক্ষণের প্রয়োজন কি?'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194" name="Picture 2" descr="E:\Teachers,gov,bd OK\Bakti Jibon Ict\Picture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839200" cy="64770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1" name="Picture 7" descr="Untitled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567774"/>
            <a:ext cx="4495800" cy="31566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" descr="Water droplets"/>
          <p:cNvSpPr>
            <a:spLocks noChangeArrowheads="1"/>
          </p:cNvSpPr>
          <p:nvPr/>
        </p:nvSpPr>
        <p:spPr bwMode="auto">
          <a:xfrm>
            <a:off x="2819400" y="5334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0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457200" y="5105400"/>
            <a:ext cx="8153400" cy="1143000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AutoNum type="arabicPeriod"/>
            </a:pP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টেলিমেডিসিন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 –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কমার্স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ই –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গর্ভন্যান্স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?</a:t>
            </a:r>
            <a:endParaRPr lang="bn-BD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>
              <a:buClr>
                <a:schemeClr val="tx1"/>
              </a:buClr>
              <a:buSzPts val="4800"/>
              <a:buFont typeface="+mj-lt"/>
              <a:buAutoNum type="arabicPeriod"/>
            </a:pP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0000"/>
          </a:solidFill>
          <a:ln w="38100">
            <a:solidFill>
              <a:srgbClr val="FFFF00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218" name="Picture 2" descr="E:\Teachers,gov,bd OK\Bakti Jibon Ict\Picture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9" name="TextBox 1" descr="Purple mesh"/>
          <p:cNvSpPr>
            <a:spLocks noChangeArrowheads="1"/>
          </p:cNvSpPr>
          <p:nvPr/>
        </p:nvSpPr>
        <p:spPr bwMode="auto">
          <a:xfrm>
            <a:off x="2362200" y="609600"/>
            <a:ext cx="3060700" cy="919401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5715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304800" y="4648200"/>
            <a:ext cx="8458200" cy="1828800"/>
          </a:xfrm>
          <a:prstGeom prst="flowChartAlternateProcess">
            <a:avLst/>
          </a:prstGeom>
          <a:solidFill>
            <a:schemeClr val="bg1"/>
          </a:solidFill>
          <a:ln w="38100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Font typeface="Wingdings" pitchFamily="2" charset="2"/>
              <a:buChar char="q"/>
            </a:pPr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বর্তমান পৃথিবীর সবচেয়ে মূল্যবান সম্পদ কোনটি? 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NikoshBAN"/>
            </a:endParaRPr>
          </a:p>
          <a:p>
            <a:pPr marL="514350" indent="-514350">
              <a:buFont typeface="Wingdings" pitchFamily="2" charset="2"/>
              <a:buChar char="q"/>
            </a:pPr>
            <a:r>
              <a:rPr lang="bn-BD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আমাদের দেশের বিজ্ঞানীরা পাটের কী </a:t>
            </a:r>
            <a:r>
              <a:rPr lang="bn-IN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আবিষ্কার </a:t>
            </a:r>
            <a:r>
              <a:rPr lang="bn-BD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করতে 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 </a:t>
            </a:r>
            <a:r>
              <a:rPr lang="bn-BD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আইসিটি-</a:t>
            </a:r>
            <a:endParaRPr lang="en-US" sz="2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NikoshBAN"/>
            </a:endParaRPr>
          </a:p>
          <a:p>
            <a:pPr marL="514350" indent="-514350"/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       </a:t>
            </a:r>
            <a:r>
              <a:rPr lang="bn-BD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এর ব্যবহার করেছিলেন? </a:t>
            </a:r>
            <a:endParaRPr lang="en-US" sz="2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Vrinda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এ টি এম কার্ড কী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ইহার ব্যবহার লিখ।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 descr="Photo0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pic>
        <p:nvPicPr>
          <p:cNvPr id="4" name="Picture 3" descr="images ncc-0017   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600200"/>
            <a:ext cx="4114800" cy="27369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1"/>
          <p:cNvSpPr>
            <a:spLocks noChangeArrowheads="1"/>
          </p:cNvSpPr>
          <p:nvPr/>
        </p:nvSpPr>
        <p:spPr bwMode="auto">
          <a:xfrm>
            <a:off x="2743200" y="457200"/>
            <a:ext cx="3046412" cy="783193"/>
          </a:xfrm>
          <a:prstGeom prst="roundRect">
            <a:avLst>
              <a:gd name="adj" fmla="val 16667"/>
            </a:avLst>
          </a:prstGeom>
          <a:solidFill>
            <a:srgbClr val="33CCCC"/>
          </a:solidFill>
          <a:ln w="5715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1" descr="Purple mesh"/>
          <p:cNvSpPr>
            <a:spLocks noChangeArrowheads="1"/>
          </p:cNvSpPr>
          <p:nvPr/>
        </p:nvSpPr>
        <p:spPr bwMode="auto">
          <a:xfrm>
            <a:off x="762000" y="5105400"/>
            <a:ext cx="7772400" cy="119181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marL="457200" indent="-457200" algn="ctr"/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প্রযুক্তির ব্যবহারে আমাদের জীবনযাত্রা সহজ হয়েছে</a:t>
            </a: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457200" indent="-457200" algn="ctr"/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ব্যাখ্যা কর</a:t>
            </a:r>
            <a:r>
              <a:rPr lang="bn-IN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4800"/>
            <a:ext cx="8686800" cy="63246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6" name="Round Single Corner Rectangle 4"/>
          <p:cNvSpPr/>
          <p:nvPr/>
        </p:nvSpPr>
        <p:spPr>
          <a:xfrm>
            <a:off x="1295400" y="5943600"/>
            <a:ext cx="6716423" cy="495300"/>
          </a:xfrm>
          <a:prstGeom prst="flowChartAlternateProcess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জানিয়ে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করছি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447800" y="381000"/>
            <a:ext cx="6096000" cy="4953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206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2" descr="E:\New Picture Down\New folder (1)\Picture1stud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990600"/>
            <a:ext cx="38100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lum contrast="20000"/>
            <a:extLst/>
          </a:blip>
          <a:stretch>
            <a:fillRect/>
          </a:stretch>
        </p:blipFill>
        <p:spPr>
          <a:xfrm flipH="1">
            <a:off x="4572000" y="3429000"/>
            <a:ext cx="3810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indexttmmmcin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429000"/>
            <a:ext cx="3810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5" descr="index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990600"/>
            <a:ext cx="36576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ound Single Corner Rectangle 4"/>
          <p:cNvSpPr/>
          <p:nvPr/>
        </p:nvSpPr>
        <p:spPr>
          <a:xfrm>
            <a:off x="1143000" y="5867400"/>
            <a:ext cx="6716423" cy="495300"/>
          </a:xfrm>
          <a:prstGeom prst="flowChartAlternateProcess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উপরের ছবিগুলোর মাধ্যমে কি বুঝতে পারছ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ounded Rectangle 4"/>
          <p:cNvSpPr/>
          <p:nvPr/>
        </p:nvSpPr>
        <p:spPr>
          <a:xfrm>
            <a:off x="0" y="-685800"/>
            <a:ext cx="3772091" cy="43467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3825" tIns="123825" rIns="123825" bIns="12382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146" name="Picture 2" descr="E:\Teachers,gov,bd OK\Bakti Jibon Ict\Picture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839200" cy="647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600200" y="533400"/>
            <a:ext cx="5486400" cy="851297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2" descr="E:\New Picture Down\New folder (1)\Picture1studen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3999" y="1600200"/>
            <a:ext cx="5528897" cy="3733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Flowchart: Alternate Process 11"/>
          <p:cNvSpPr/>
          <p:nvPr/>
        </p:nvSpPr>
        <p:spPr>
          <a:xfrm>
            <a:off x="685800" y="5486400"/>
            <a:ext cx="7696200" cy="838200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609600"/>
            <a:ext cx="4572000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elaxedModerately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1752600"/>
            <a:ext cx="4267199" cy="5715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----</a:t>
            </a:r>
          </a:p>
        </p:txBody>
      </p:sp>
      <p:sp>
        <p:nvSpPr>
          <p:cNvPr id="6" name="Notched Right Arrow 5"/>
          <p:cNvSpPr/>
          <p:nvPr/>
        </p:nvSpPr>
        <p:spPr>
          <a:xfrm>
            <a:off x="838200" y="4724400"/>
            <a:ext cx="688242" cy="381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Notched Right Arrow 6"/>
          <p:cNvSpPr/>
          <p:nvPr/>
        </p:nvSpPr>
        <p:spPr>
          <a:xfrm>
            <a:off x="838200" y="3733800"/>
            <a:ext cx="688242" cy="381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Notched Right Arrow 8"/>
          <p:cNvSpPr/>
          <p:nvPr/>
        </p:nvSpPr>
        <p:spPr>
          <a:xfrm>
            <a:off x="835758" y="2895600"/>
            <a:ext cx="688242" cy="381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600200" y="2820050"/>
            <a:ext cx="6289840" cy="5715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 প্রযুক্তি কী বলতে পারবে।</a:t>
            </a:r>
            <a:endParaRPr lang="bn-BD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600200" y="4648200"/>
            <a:ext cx="6673131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SzPts val="3200"/>
            </a:pPr>
            <a:endParaRPr lang="en-US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Clr>
                <a:schemeClr val="tx1"/>
              </a:buClr>
              <a:buSzPts val="3200"/>
            </a:pPr>
            <a:endParaRPr lang="en-US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Clr>
                <a:schemeClr val="tx1"/>
              </a:buClr>
              <a:buSzPts val="3200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আমাদের জীবনযাত্রায় তথ্য ও যোগাযোগ প্রযুক্তির ব্যবহার </a:t>
            </a:r>
            <a:endParaRPr lang="en-US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Clr>
                <a:schemeClr val="tx1"/>
              </a:buClr>
              <a:buSzPts val="3200"/>
            </a:pPr>
            <a:endParaRPr lang="en-US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Clr>
                <a:schemeClr val="tx1"/>
              </a:buClr>
              <a:buSzPts val="3200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বনর্না করতে পারবে।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651254" y="3657600"/>
            <a:ext cx="6806945" cy="5715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SzPts val="3200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তথ্য প্রযুক্তির ব্যবহার বিশ্লেষন করতে পারবে।</a:t>
            </a:r>
            <a:endParaRPr lang="bn-IN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7" grpId="0" animBg="1"/>
      <p:bldP spid="9" grpId="0" animBg="1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1" descr="Purple mesh"/>
          <p:cNvSpPr>
            <a:spLocks noChangeArrowheads="1"/>
          </p:cNvSpPr>
          <p:nvPr/>
        </p:nvSpPr>
        <p:spPr bwMode="auto">
          <a:xfrm>
            <a:off x="22860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1" descr="C:\Users\HARUNSIR\Downloads\imagesiouou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524000"/>
            <a:ext cx="3810000" cy="27432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1" name="Picture 2" descr="D:\New Upload\Teachers,gov,bd OK\New  Picture  July    2\6000000000000000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3810000" cy="27432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609600" y="4648200"/>
            <a:ext cx="8001000" cy="1532334"/>
          </a:xfrm>
          <a:prstGeom prst="roundRect">
            <a:avLst/>
          </a:prstGeom>
          <a:noFill/>
          <a:ln w="38100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যে প্রযুক্তির মাধ্যমে তথ্য সংরক্ষন , প্রক্রিয়াকরন ,আধুনিকীকরন</a:t>
            </a:r>
          </a:p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এবং ব্যবস্থাপনার প্রয়োজনে এক স্থান থেকে অন্য স্থানে বিতরন</a:t>
            </a:r>
          </a:p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ইত্যাদি করা হয় তাকে তথ্য ও যোগাযোগ প্রযুক্তি বলে 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1" descr="Purple mesh"/>
          <p:cNvSpPr>
            <a:spLocks noChangeArrowheads="1"/>
          </p:cNvSpPr>
          <p:nvPr/>
        </p:nvSpPr>
        <p:spPr bwMode="auto">
          <a:xfrm>
            <a:off x="2286000" y="381000"/>
            <a:ext cx="4953000" cy="646986"/>
          </a:xfrm>
          <a:prstGeom prst="flowChartAlternateProcess">
            <a:avLst/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038600" y="1152287"/>
            <a:ext cx="4876800" cy="2962513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573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তথ্য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ও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যোগাযোগ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প্রযুক্তি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নিয়ে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লেখাপড়া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করে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তুমিও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একদিন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পৃথিবীটা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বদলে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দেওয়ার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কাজে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অংশ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নিতে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পারবে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।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তোমরা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আরেকটু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বড়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হবে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তখন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কিংবা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প্রযুক্তিবিদ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হবে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,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নতুন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নতুন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জিনিসআবিস্কার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করে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আমাদের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দেশ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ও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পৃথিবীকে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তথ্য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aseline="0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জগতে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এগিয়ে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index তথ্য ও যোগাযোগ প্রযুক্তি নিয়ে লেখাপড়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4191000"/>
            <a:ext cx="37338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তথ্য ও যোগাযোগ প্রযুক্তি নিয়ে লেখাপড়া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28600" y="1371600"/>
            <a:ext cx="38862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04800" y="4191000"/>
            <a:ext cx="4953000" cy="2145268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57325" algn="l"/>
              </a:tabLst>
            </a:pP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আমরা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ইচ্ছে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করলে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সেই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নতুন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জীবনে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বসবাস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বরতে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পারি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কিংবা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আমরা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নিজেরাই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পৃথিবীটাকে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পাল্টে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দেওয়ার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কাজে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লেগে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যেতে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পারি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।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সেটা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করতে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হলে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আমাদের</a:t>
            </a:r>
            <a:r>
              <a:rPr lang="en-US" sz="24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তথ্য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ও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যোগাযোগ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প্রযুক্তির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বিষয়টা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সম্পর্কে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জানতে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হবে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।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1" descr="Purple mesh"/>
          <p:cNvSpPr>
            <a:spLocks noChangeArrowheads="1"/>
          </p:cNvSpPr>
          <p:nvPr/>
        </p:nvSpPr>
        <p:spPr bwMode="auto">
          <a:xfrm>
            <a:off x="2209800" y="4572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876800" y="1600200"/>
            <a:ext cx="3733800" cy="1532334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আজকাল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খুব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সাধারন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মোবাইল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টেলিফোন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দিয়ে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ইন্টারনেট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পর্যন্ত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ব্যবহার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করা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যায়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।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সাধারন মোবাইল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71600"/>
            <a:ext cx="43434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90525" y="4343400"/>
            <a:ext cx="40290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শুধু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দিয়েই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আজকাল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অন্যের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অনেক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91000"/>
            <a:ext cx="4114800" cy="215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1" descr="Purple mesh"/>
          <p:cNvSpPr>
            <a:spLocks noChangeArrowheads="1"/>
          </p:cNvSpPr>
          <p:nvPr/>
        </p:nvSpPr>
        <p:spPr bwMode="auto">
          <a:xfrm>
            <a:off x="2362200" y="533400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lum contrast="20000"/>
            <a:extLst/>
          </a:blip>
          <a:stretch>
            <a:fillRect/>
          </a:stretch>
        </p:blipFill>
        <p:spPr>
          <a:xfrm flipH="1">
            <a:off x="457199" y="1447800"/>
            <a:ext cx="3962400" cy="2286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267200" y="1524000"/>
            <a:ext cx="4648200" cy="1328023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কম্পিউটার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গেম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নতুন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প্রজন্মের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ছেলেমেয়েদের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খুব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প্রিয়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একটি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বিষয়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কিন্ত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সেটি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হতে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হবে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পরিমিত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এবং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নিয়ন্ত্রিত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।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5" descr="Slide Pictu -2 (8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810000"/>
            <a:ext cx="380365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81000" y="4038600"/>
            <a:ext cx="4648200" cy="2145268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এখন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খেলার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মাঠে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না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গিয়ে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ও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ঘরে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বসে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আমরা</a:t>
            </a:r>
            <a:endParaRPr kumimoji="0" lang="en-US" sz="24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অনেক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বড়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বড়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খেলা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খুব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নিখুত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ভাবে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দেখতে</a:t>
            </a:r>
            <a:endParaRPr lang="en-US" sz="2400" b="1" dirty="0" smtClean="0"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পারি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।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বই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পড়া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,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গান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শোনা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,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সিনেমা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দেখা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থেকে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শুরু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করে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কম্পিউটার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গেম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খেলায়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পর্যন্ত</a:t>
            </a:r>
            <a:endParaRPr lang="en-US" sz="2400" b="1" dirty="0" smtClean="0"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এই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প্রযুক্তি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ব্যবহার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করা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শুরু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হয়েছে</a:t>
            </a:r>
            <a:r>
              <a:rPr lang="en-US" sz="2400" b="1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।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ea typeface="Calibri" pitchFamily="34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2446</TotalTime>
  <Words>926</Words>
  <Application>Microsoft Office PowerPoint</Application>
  <PresentationFormat>On-screen Show (4:3)</PresentationFormat>
  <Paragraphs>114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HARUNSIR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HARUNSIR</dc:creator>
  <cp:lastModifiedBy>Rasel</cp:lastModifiedBy>
  <cp:revision>293</cp:revision>
  <dcterms:created xsi:type="dcterms:W3CDTF">2015-05-05T06:43:27Z</dcterms:created>
  <dcterms:modified xsi:type="dcterms:W3CDTF">2026-07-23T04:28:30Z</dcterms:modified>
</cp:coreProperties>
</file>