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2" r:id="rId2"/>
    <p:sldId id="263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26CA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062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313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532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jfif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1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9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463040" y="4663440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724152" y="2846053"/>
            <a:ext cx="39431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600" b="1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000044" y="3234236"/>
            <a:ext cx="9875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 smtClean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ইসলাম শিক্ষা,অষ্টম শ্রেণি, প্রথম অধ্যায়,পাঠঃ০৭,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874687" y="6139954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FC000">
                    <a:lumMod val="75000"/>
                  </a:srgb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পরকালীন জীবন সম্পর্কে ইসলামি বিশ্বাস ও শিক্ষা</a:t>
            </a:r>
            <a:endParaRPr lang="en-US" sz="2400" dirty="0">
              <a:solidFill>
                <a:srgbClr val="FFC000">
                  <a:lumMod val="75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7713" y="1385074"/>
            <a:ext cx="5857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আজকের পাঠ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71169" y="3119561"/>
            <a:ext cx="315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1425" y="3721846"/>
            <a:ext cx="36178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69496" y="4518991"/>
            <a:ext cx="4386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সুপারিশ </a:t>
            </a:r>
            <a:r>
              <a:rPr lang="en-US" sz="28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 মধ্যস্থতার পরিচিতি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13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944106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17318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 আলাউদ্দিন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B0F0"/>
                </a:solidFill>
                <a:ea typeface="Calibri" pitchFamily="34" charset="-122"/>
                <a:cs typeface="Calibri" pitchFamily="34" charset="-120"/>
              </a:rPr>
              <a:t>বিদ্যালয়ের নামঃ  </a:t>
            </a:r>
            <a:endParaRPr lang="en-US" sz="2667" dirty="0">
              <a:solidFill>
                <a:srgbClr val="00B0F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795738" y="3221280"/>
            <a:ext cx="6565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মোবাইল নাম্বারঃ  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853825" y="352934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0000"/>
                </a:solidFill>
              </a:rPr>
              <a:t>ইউটিউব চ্যানেল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34612" y="4777369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136789" y="3800089"/>
            <a:ext cx="4612838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254382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2278" y="0"/>
            <a:ext cx="12019722" cy="6858000"/>
          </a:xfrm>
          <a:prstGeom prst="rect">
            <a:avLst/>
          </a:prstGeom>
          <a:solidFill>
            <a:srgbClr val="80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Shape 0"/>
          <p:cNvSpPr/>
          <p:nvPr/>
        </p:nvSpPr>
        <p:spPr>
          <a:xfrm>
            <a:off x="-344225" y="-411480"/>
            <a:ext cx="2194560" cy="2194560"/>
          </a:xfrm>
          <a:prstGeom prst="ellipse">
            <a:avLst/>
          </a:prstGeom>
          <a:solidFill>
            <a:srgbClr val="FFC000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0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০১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B0F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 কাকে বলে?</a:t>
            </a:r>
            <a:endParaRPr lang="en-US" sz="4800" dirty="0">
              <a:solidFill>
                <a:srgbClr val="00B0F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777240" cy="77724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1488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691640" y="210312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 </a:t>
            </a:r>
            <a:r>
              <a:rPr lang="en-US" sz="3200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শব্দের অর্থ </a:t>
            </a:r>
            <a:r>
              <a:rPr lang="en-US" sz="3200" i="1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“সুপারিশ বা মধ্যস্থতা করা”</a:t>
            </a:r>
            <a:r>
              <a:rPr lang="en-US" sz="3200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।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3246120"/>
            <a:ext cx="10881360" cy="265176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3246120"/>
            <a:ext cx="10881360" cy="26517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 wrap="square" lIns="0" tIns="0" rIns="0" bIns="0" rtlCol="0" anchor="t"/>
          <a:lstStyle/>
          <a:p>
            <a:pPr marL="514350" indent="-514350">
              <a:lnSpc>
                <a:spcPct val="120000"/>
              </a:lnSpc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Nikosh" pitchFamily="34" charset="-120"/>
              </a:rPr>
              <a:t>কিqvমতের </a:t>
            </a: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Nikosh" pitchFamily="34" charset="-120"/>
              </a:rPr>
              <a:t>দিন আল্লাহর অনুমতিক্রমে নবী-রাসূল, ফেরেশতা ও নেককার বান্দাগণ গুনাহগার মুমিনদের জন্য যে সুপারিশ করবেন, তাকে শাফাআত বলে।</a:t>
            </a:r>
            <a:endParaRPr lang="en-US" sz="2800" dirty="0">
              <a:solidFill>
                <a:srgbClr val="7030A0"/>
              </a:solidFill>
              <a:latin typeface="SutonnyMJ" pitchFamily="2" charset="0"/>
            </a:endParaRPr>
          </a:p>
          <a:p>
            <a:pPr marL="514350" indent="-514350">
              <a:lnSpc>
                <a:spcPct val="120000"/>
              </a:lnSpc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Nikosh" pitchFamily="34" charset="-120"/>
              </a:rPr>
              <a:t>আল্লাহর অনুমতি ব্যতীত কেউ কারও জন্য শাফাআত করতে পারবেন না।</a:t>
            </a:r>
            <a:endParaRPr lang="en-US" sz="2800" dirty="0">
              <a:solidFill>
                <a:srgbClr val="7030A0"/>
              </a:solidFill>
              <a:latin typeface="SutonnyMJ" pitchFamily="2" charset="0"/>
            </a:endParaRPr>
          </a:p>
          <a:p>
            <a:pPr marL="514350" indent="-514350">
              <a:lnSpc>
                <a:spcPct val="120000"/>
              </a:lnSpc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Nikosh" pitchFamily="34" charset="-120"/>
              </a:rPr>
              <a:t>শাফাআতে বিশ্বাস আখিরাতের প্রতি ঈমানের একটি গুরুত্বপূর্ণ অংশ।</a:t>
            </a:r>
            <a:endParaRPr lang="en-US" sz="2800" dirty="0">
              <a:solidFill>
                <a:srgbClr val="7030A0"/>
              </a:solidFill>
              <a:latin typeface="SutonnyMJ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400800" y="6473952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  |  পাঠ ০৭  |  প্রথম অধ্যায়  |  ইসলাম শিক্ষা — অষ্টম শ্রেণি</a:t>
            </a:r>
            <a:endParaRPr lang="en-US" sz="1400" dirty="0">
              <a:solidFill>
                <a:srgbClr val="FFFF0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C73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6C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০২</a:t>
            </a:r>
            <a:endParaRPr lang="en-US" sz="4400" dirty="0">
              <a:solidFill>
                <a:srgbClr val="92D05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শাফাআতের শর্তাবলি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685800" cy="68580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10312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1508760" y="2057400"/>
            <a:ext cx="9966960" cy="777240"/>
          </a:xfrm>
          <a:prstGeom prst="roundRect">
            <a:avLst>
              <a:gd name="adj" fmla="val 11765"/>
            </a:avLst>
          </a:prstGeom>
          <a:solidFill>
            <a:srgbClr val="FBF6EC"/>
          </a:solidFill>
          <a:ln/>
        </p:spPr>
      </p:sp>
      <p:sp>
        <p:nvSpPr>
          <p:cNvPr id="7" name="Text 5"/>
          <p:cNvSpPr/>
          <p:nvPr/>
        </p:nvSpPr>
        <p:spPr>
          <a:xfrm>
            <a:off x="1783080" y="2057400"/>
            <a:ext cx="9509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আল্লাহ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  <a:latin typeface="SutonnyMJ" pitchFamily="2" charset="0"/>
                <a:ea typeface="Nikosh" pitchFamily="34" charset="-122"/>
                <a:cs typeface="Nikosh" pitchFamily="34" charset="-120"/>
              </a:rPr>
              <a:t>তাqvলার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অনুমতি অপরিহার্য শর্ত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3063240"/>
            <a:ext cx="685800" cy="68580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306324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1508760" y="3017520"/>
            <a:ext cx="9966960" cy="777240"/>
          </a:xfrm>
          <a:prstGeom prst="roundRect">
            <a:avLst>
              <a:gd name="adj" fmla="val 11765"/>
            </a:avLst>
          </a:prstGeom>
          <a:solidFill>
            <a:srgbClr val="FBF6EC"/>
          </a:solidFill>
          <a:ln/>
        </p:spPr>
      </p:sp>
      <p:sp>
        <p:nvSpPr>
          <p:cNvPr id="11" name="Text 9"/>
          <p:cNvSpPr/>
          <p:nvPr/>
        </p:nvSpPr>
        <p:spPr>
          <a:xfrm>
            <a:off x="1783080" y="3017520"/>
            <a:ext cx="9509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শাফাআতকারীকে হতে হবে আল্লাহর সন্তুষ্টিপ্রাপ্ত বান্দা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0080" y="4023360"/>
            <a:ext cx="685800" cy="68580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402336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1508760" y="3977640"/>
            <a:ext cx="9966960" cy="777240"/>
          </a:xfrm>
          <a:prstGeom prst="roundRect">
            <a:avLst>
              <a:gd name="adj" fmla="val 11765"/>
            </a:avLst>
          </a:prstGeom>
          <a:solidFill>
            <a:srgbClr val="FBF6EC"/>
          </a:solidFill>
          <a:ln/>
        </p:spPr>
      </p:sp>
      <p:sp>
        <p:nvSpPr>
          <p:cNvPr id="15" name="Text 13"/>
          <p:cNvSpPr/>
          <p:nvPr/>
        </p:nvSpPr>
        <p:spPr>
          <a:xfrm>
            <a:off x="1783080" y="3977640"/>
            <a:ext cx="9509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যার জন্য শাফাআত করা হবে, তাকে হতে হবে তাওহিদে বিশ্বাসী</a:t>
            </a:r>
            <a:endParaRPr lang="en-US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685800" cy="68580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98348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1508760" y="4937760"/>
            <a:ext cx="9966960" cy="777240"/>
          </a:xfrm>
          <a:prstGeom prst="roundRect">
            <a:avLst>
              <a:gd name="adj" fmla="val 11765"/>
            </a:avLst>
          </a:prstGeom>
          <a:solidFill>
            <a:srgbClr val="FBF6EC"/>
          </a:solidFill>
          <a:ln/>
        </p:spPr>
      </p:sp>
      <p:sp>
        <p:nvSpPr>
          <p:cNvPr id="19" name="Text 17"/>
          <p:cNvSpPr/>
          <p:nvPr/>
        </p:nvSpPr>
        <p:spPr>
          <a:xfrm>
            <a:off x="1783080" y="4937760"/>
            <a:ext cx="9509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শিরককারীর জন্য কোনো শাফাআত নেই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7550331" y="6473952"/>
            <a:ext cx="435012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  |  পাঠ ০৭  |  প্রথম অধ্যায়  |  ইসলাম শিক্ষা — অষ্টম শ্রেণি</a:t>
            </a:r>
            <a:endParaRPr lang="en-US" sz="1400" dirty="0">
              <a:solidFill>
                <a:srgbClr val="FFFF00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BFD8C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14:gallery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-257589" y="-13716"/>
            <a:ext cx="1244959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-79466" y="-129739"/>
            <a:ext cx="84908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০৩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897380" y="98861"/>
            <a:ext cx="903566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6826C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কারা শাফাআত করতে পারবেন?</a:t>
            </a:r>
            <a:endParaRPr lang="en-US" sz="3600" dirty="0">
              <a:solidFill>
                <a:srgbClr val="6826CA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-102870" y="1014984"/>
            <a:ext cx="3429000" cy="2642616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29675" y="1817403"/>
            <a:ext cx="914400" cy="91440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6" name="Text 4"/>
          <p:cNvSpPr/>
          <p:nvPr/>
        </p:nvSpPr>
        <p:spPr>
          <a:xfrm>
            <a:off x="722989" y="1815084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১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-236882" y="2866644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600" b="1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নবী-রাসূলগণ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3422043" y="1008888"/>
            <a:ext cx="3429000" cy="2648712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49140" y="1642673"/>
            <a:ext cx="914400" cy="914400"/>
          </a:xfrm>
          <a:prstGeom prst="ellipse">
            <a:avLst/>
          </a:prstGeom>
          <a:solidFill>
            <a:srgbClr val="116C50"/>
          </a:solidFill>
          <a:ln/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২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5646420" y="251460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২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3422043" y="2916472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ফেরেশতাগণ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299297" y="1000539"/>
            <a:ext cx="3429000" cy="2564296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590887" y="1650260"/>
            <a:ext cx="914400" cy="914400"/>
          </a:xfrm>
          <a:prstGeom prst="ellipse">
            <a:avLst/>
          </a:prstGeom>
          <a:solidFill>
            <a:srgbClr val="116C50"/>
          </a:solidFill>
          <a:ln/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৩</a:t>
            </a:r>
          </a:p>
        </p:txBody>
      </p:sp>
      <p:sp>
        <p:nvSpPr>
          <p:cNvPr id="14" name="Text 12"/>
          <p:cNvSpPr/>
          <p:nvPr/>
        </p:nvSpPr>
        <p:spPr>
          <a:xfrm>
            <a:off x="9395460" y="251460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৩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7514480" y="2729484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4400" b="1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শহীদগণ</a:t>
            </a:r>
            <a:endParaRPr lang="en-US" sz="4400" dirty="0">
              <a:solidFill>
                <a:srgbClr val="00B050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-115459" y="3842269"/>
            <a:ext cx="3452108" cy="2247635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37538" y="4157505"/>
            <a:ext cx="914400" cy="91440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18" name="Text 16"/>
          <p:cNvSpPr/>
          <p:nvPr/>
        </p:nvSpPr>
        <p:spPr>
          <a:xfrm>
            <a:off x="814181" y="4091775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৪</a:t>
            </a:r>
            <a:endParaRPr lang="en-US" sz="2600" dirty="0"/>
          </a:p>
        </p:txBody>
      </p:sp>
      <p:sp>
        <p:nvSpPr>
          <p:cNvPr id="20" name="Shape 18"/>
          <p:cNvSpPr/>
          <p:nvPr/>
        </p:nvSpPr>
        <p:spPr>
          <a:xfrm>
            <a:off x="3444240" y="3813048"/>
            <a:ext cx="3406803" cy="2276856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84093" y="4150879"/>
            <a:ext cx="914400" cy="91440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22" name="Text 20"/>
          <p:cNvSpPr/>
          <p:nvPr/>
        </p:nvSpPr>
        <p:spPr>
          <a:xfrm>
            <a:off x="4549140" y="4104994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৫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6412726" y="6463996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B7C73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  |  পাঠ ০৭  |  প্রথম অধ্যায়  |  ইসলাম শিক্ষা — অষ্টম শ্রেণি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C73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236482" y="5161424"/>
            <a:ext cx="26965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নেককার আলেম ও 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হাফেজে কুরান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69080" y="5204410"/>
            <a:ext cx="1920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ছোট শিশু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4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A6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০৪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রাসূলুল্লাহ (সা.)-এর বিশেষ শাফাআত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10881360" cy="1051560"/>
          </a:xfrm>
          <a:prstGeom prst="roundRect">
            <a:avLst>
              <a:gd name="adj" fmla="val 10435"/>
            </a:avLst>
          </a:prstGeom>
          <a:solidFill>
            <a:srgbClr val="D4A64A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057400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মাকামে মাহমুদ — প্রশংসিত স্থান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960120" y="3520440"/>
            <a:ext cx="10241280" cy="2081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14400" lvl="1" indent="-457200">
              <a:lnSpc>
                <a:spcPct val="130000"/>
              </a:lnSpc>
              <a:spcAft>
                <a:spcPts val="16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মহানবী হযরত মুহাম্মদ (সা.) হবেন সর্বপ্রথম ও সর্বশ্রেষ্ঠ শাফাআতকারী</a:t>
            </a:r>
            <a:endParaRPr lang="en-US" sz="2800" dirty="0">
              <a:solidFill>
                <a:srgbClr val="FFFF00"/>
              </a:solidFill>
            </a:endParaRPr>
          </a:p>
          <a:p>
            <a:pPr marL="914400" lvl="1" indent="-457200">
              <a:lnSpc>
                <a:spcPct val="130000"/>
              </a:lnSpc>
              <a:spcAft>
                <a:spcPts val="160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কিয়ামতের </a:t>
            </a:r>
            <a:r>
              <a:rPr lang="en-US" sz="28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ময়দানে মানুষের চরম কষ্ট লাঘবের জন্য তিনিই প্রথম শাফাআত করবেন</a:t>
            </a:r>
            <a:endParaRPr lang="en-US" sz="2800" dirty="0">
              <a:solidFill>
                <a:srgbClr val="FFFF00"/>
              </a:solidFill>
            </a:endParaRPr>
          </a:p>
          <a:p>
            <a:pPr marL="914400" lvl="1" indent="-457200">
              <a:lnSpc>
                <a:spcPct val="130000"/>
              </a:lnSpc>
              <a:spcAft>
                <a:spcPts val="16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নিজ উম্মতের গুনাহগার বান্দাদের জন্য বিশেষভাবে সুপারিশ করবেন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7630733" y="6473951"/>
            <a:ext cx="4031180" cy="2884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  |  পাঠ ০৭  |  প্রথম </a:t>
            </a:r>
            <a:r>
              <a:rPr lang="en-US" sz="1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অধ্যায়</a:t>
            </a:r>
            <a:r>
              <a:rPr lang="en-US" sz="1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 </a:t>
            </a:r>
            <a:r>
              <a:rPr lang="en-US" sz="1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|  ইসলাম শিক্ষা — অষ্টম শ্রেণি</a:t>
            </a:r>
            <a:endParaRPr lang="en-US" sz="1400" dirty="0">
              <a:solidFill>
                <a:srgbClr val="FFFF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BFD8C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5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14:prism isInverted="1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4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457200"/>
            <a:ext cx="2103120" cy="210312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0" y="457200"/>
            <a:ext cx="21031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D4A6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278892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B0F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শাফাআতে বিশ্বাসের গুরুত্ব</a:t>
            </a:r>
            <a:endParaRPr lang="en-US" sz="4800" dirty="0">
              <a:solidFill>
                <a:srgbClr val="00B0F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1" y="3794760"/>
            <a:ext cx="112342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ct val="125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এটি আখিরাতের প্রতি ঈমানের একটি অপরিহার্য অংশ</a:t>
            </a:r>
            <a:endParaRPr lang="en-US" sz="3600" dirty="0">
              <a:solidFill>
                <a:srgbClr val="FFC000"/>
              </a:solidFill>
            </a:endParaRPr>
          </a:p>
          <a:p>
            <a:pPr marL="457200" indent="-457200">
              <a:lnSpc>
                <a:spcPct val="125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আল্লাহর অসীম </a:t>
            </a:r>
            <a:r>
              <a:rPr lang="en-US" sz="3600" dirty="0" smtClean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দয়া </a:t>
            </a:r>
            <a:r>
              <a:rPr lang="en-US" sz="36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 ক্ষমার এক উজ্জ্বল নিদর্শন</a:t>
            </a:r>
            <a:endParaRPr lang="en-US" sz="3600" dirty="0">
              <a:solidFill>
                <a:srgbClr val="FFC000"/>
              </a:solidFill>
            </a:endParaRPr>
          </a:p>
          <a:p>
            <a:pPr marL="457200" indent="-457200">
              <a:lnSpc>
                <a:spcPct val="125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আমাদের তাওহিদে অবিচল থেকে সৎকর্ম করতে উদ্বুদ্ধ করে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276" y="334851"/>
            <a:ext cx="631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05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3000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002060"/>
                </a:solidFill>
              </a:rPr>
              <a:t>নং</a:t>
            </a:r>
            <a:r>
              <a:rPr lang="en-US" sz="3600" dirty="0" smtClean="0">
                <a:solidFill>
                  <a:srgbClr val="002060"/>
                </a:solidFill>
              </a:rPr>
              <a:t> 0172-943407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https</a:t>
            </a:r>
            <a:r>
              <a:rPr lang="en-US" sz="2000" dirty="0">
                <a:solidFill>
                  <a:srgbClr val="002060"/>
                </a:solidFill>
              </a:rPr>
              <a:t>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3672614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362</Words>
  <Application>Microsoft Office PowerPoint</Application>
  <PresentationFormat>Widescreen</PresentationFormat>
  <Paragraphs>93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Nikosh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32</cp:revision>
  <dcterms:created xsi:type="dcterms:W3CDTF">2026-07-23T04:04:42Z</dcterms:created>
  <dcterms:modified xsi:type="dcterms:W3CDTF">2026-07-23T11:56:14Z</dcterms:modified>
</cp:coreProperties>
</file>