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78" r:id="rId3"/>
    <p:sldId id="280" r:id="rId4"/>
    <p:sldId id="284" r:id="rId5"/>
    <p:sldId id="276" r:id="rId6"/>
    <p:sldId id="281" r:id="rId7"/>
    <p:sldId id="282" r:id="rId8"/>
    <p:sldId id="285" r:id="rId9"/>
    <p:sldId id="283" r:id="rId10"/>
    <p:sldId id="286" r:id="rId11"/>
    <p:sldId id="267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594" autoAdjust="0"/>
  </p:normalViewPr>
  <p:slideViewPr>
    <p:cSldViewPr snapToGrid="0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520700"/>
            <a:ext cx="96520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35200" y="609600"/>
            <a:ext cx="69088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637763"/>
            <a:ext cx="966058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বেনজিনকে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অ্যারোমেটিক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হাইড্রোকার্বন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বলা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হয়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কেন</a:t>
            </a:r>
            <a:r>
              <a:rPr lang="en-US" sz="2800" dirty="0" smtClean="0">
                <a:solidFill>
                  <a:schemeClr val="tx1"/>
                </a:solidFill>
              </a:rPr>
              <a:t>?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9402"/>
            <a:ext cx="12192000" cy="551859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বেনজিনের</a:t>
            </a:r>
            <a:r>
              <a:rPr lang="en-US" dirty="0" smtClean="0"/>
              <a:t> </a:t>
            </a:r>
            <a:r>
              <a:rPr lang="en-US" dirty="0" err="1" smtClean="0"/>
              <a:t>গাঠনিক</a:t>
            </a:r>
            <a:r>
              <a:rPr lang="en-US" dirty="0" smtClean="0"/>
              <a:t> </a:t>
            </a:r>
            <a:r>
              <a:rPr lang="en-US" dirty="0" err="1" smtClean="0"/>
              <a:t>সংকেতঃ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গাঠনিক</a:t>
            </a:r>
            <a:r>
              <a:rPr lang="en-US" dirty="0" smtClean="0"/>
              <a:t> </a:t>
            </a:r>
            <a:r>
              <a:rPr lang="en-US" dirty="0" err="1" smtClean="0"/>
              <a:t>সংকেত</a:t>
            </a:r>
            <a:r>
              <a:rPr lang="en-US" dirty="0" smtClean="0"/>
              <a:t> </a:t>
            </a:r>
            <a:r>
              <a:rPr lang="en-US" dirty="0" err="1" smtClean="0"/>
              <a:t>থেকে</a:t>
            </a:r>
            <a:r>
              <a:rPr lang="en-US" dirty="0" smtClean="0"/>
              <a:t> </a:t>
            </a:r>
            <a:r>
              <a:rPr lang="en-US" dirty="0" err="1" smtClean="0"/>
              <a:t>দেখা</a:t>
            </a:r>
            <a:r>
              <a:rPr lang="en-US" dirty="0" smtClean="0"/>
              <a:t> </a:t>
            </a:r>
            <a:r>
              <a:rPr lang="en-US" dirty="0" err="1" smtClean="0"/>
              <a:t>যায়</a:t>
            </a:r>
            <a:r>
              <a:rPr lang="en-US" dirty="0" smtClean="0"/>
              <a:t>, </a:t>
            </a:r>
            <a:r>
              <a:rPr lang="en-US" dirty="0" err="1" smtClean="0"/>
              <a:t>বেনজিন</a:t>
            </a:r>
            <a:r>
              <a:rPr lang="en-US" dirty="0" smtClean="0"/>
              <a:t> ৬ </a:t>
            </a:r>
            <a:r>
              <a:rPr lang="en-US" dirty="0" err="1" smtClean="0"/>
              <a:t>কার্বন</a:t>
            </a:r>
            <a:r>
              <a:rPr lang="en-US" dirty="0" smtClean="0"/>
              <a:t> </a:t>
            </a:r>
            <a:r>
              <a:rPr lang="en-US" dirty="0" err="1" smtClean="0"/>
              <a:t>বিশিষ্ট</a:t>
            </a:r>
            <a:r>
              <a:rPr lang="en-US" dirty="0" smtClean="0"/>
              <a:t> </a:t>
            </a:r>
            <a:r>
              <a:rPr lang="en-US" dirty="0" err="1" smtClean="0"/>
              <a:t>চাক্রিক</a:t>
            </a:r>
            <a:r>
              <a:rPr lang="en-US" dirty="0" smtClean="0"/>
              <a:t> </a:t>
            </a:r>
            <a:r>
              <a:rPr lang="en-US" dirty="0" err="1" smtClean="0"/>
              <a:t>যৌগ</a:t>
            </a:r>
            <a:r>
              <a:rPr lang="en-US" dirty="0" smtClean="0"/>
              <a:t>,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প্রতিটি</a:t>
            </a:r>
            <a:r>
              <a:rPr lang="en-US" dirty="0" smtClean="0"/>
              <a:t> </a:t>
            </a:r>
            <a:r>
              <a:rPr lang="en-US" dirty="0" err="1" smtClean="0"/>
              <a:t>কার্বন</a:t>
            </a:r>
            <a:r>
              <a:rPr lang="en-US" dirty="0" smtClean="0"/>
              <a:t> </a:t>
            </a:r>
            <a:r>
              <a:rPr lang="en-US" dirty="0" err="1" smtClean="0"/>
              <a:t>সমতলীয়</a:t>
            </a:r>
            <a:r>
              <a:rPr lang="en-US" dirty="0" smtClean="0"/>
              <a:t> </a:t>
            </a:r>
            <a:r>
              <a:rPr lang="en-US" dirty="0" err="1" smtClean="0"/>
              <a:t>এবং</a:t>
            </a:r>
            <a:r>
              <a:rPr lang="en-US" dirty="0" smtClean="0"/>
              <a:t> ৬টি </a:t>
            </a:r>
            <a:r>
              <a:rPr lang="en-US" dirty="0" err="1" smtClean="0"/>
              <a:t>সঞ্চারনশীল</a:t>
            </a:r>
            <a:r>
              <a:rPr lang="en-US" dirty="0" smtClean="0"/>
              <a:t> </a:t>
            </a:r>
            <a:r>
              <a:rPr lang="en-US" dirty="0" err="1" smtClean="0"/>
              <a:t>পাই</a:t>
            </a:r>
            <a:r>
              <a:rPr lang="en-US" dirty="0" smtClean="0"/>
              <a:t> </a:t>
            </a:r>
            <a:r>
              <a:rPr lang="en-US" dirty="0" err="1" smtClean="0"/>
              <a:t>ইলেক্ট্রন</a:t>
            </a:r>
            <a:r>
              <a:rPr lang="en-US" dirty="0" smtClean="0"/>
              <a:t> </a:t>
            </a:r>
            <a:r>
              <a:rPr lang="en-US" dirty="0" err="1" smtClean="0"/>
              <a:t>বিদ্যমান।এইজন্য</a:t>
            </a:r>
            <a:r>
              <a:rPr lang="en-US" dirty="0" smtClean="0"/>
              <a:t> </a:t>
            </a:r>
            <a:r>
              <a:rPr lang="en-US" dirty="0" err="1" smtClean="0"/>
              <a:t>অ্যারোমেটিক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আধুনিক</a:t>
            </a:r>
            <a:r>
              <a:rPr lang="en-US" dirty="0" smtClean="0"/>
              <a:t> </a:t>
            </a:r>
            <a:r>
              <a:rPr lang="en-US" dirty="0" err="1" smtClean="0"/>
              <a:t>সংগা</a:t>
            </a:r>
            <a:r>
              <a:rPr lang="en-US" dirty="0" smtClean="0"/>
              <a:t> </a:t>
            </a:r>
            <a:r>
              <a:rPr lang="en-US" dirty="0" err="1" smtClean="0"/>
              <a:t>অনুযায়ী</a:t>
            </a:r>
            <a:r>
              <a:rPr lang="en-US" dirty="0" smtClean="0"/>
              <a:t> </a:t>
            </a:r>
            <a:r>
              <a:rPr lang="en-US" dirty="0" err="1" smtClean="0"/>
              <a:t>বেনজিনকে</a:t>
            </a:r>
            <a:r>
              <a:rPr lang="en-US" dirty="0"/>
              <a:t> </a:t>
            </a:r>
            <a:r>
              <a:rPr lang="en-US" dirty="0" err="1" smtClean="0"/>
              <a:t>অ্যারোমেটিক</a:t>
            </a:r>
            <a:r>
              <a:rPr lang="en-US" dirty="0" smtClean="0"/>
              <a:t> </a:t>
            </a:r>
            <a:r>
              <a:rPr lang="en-US" dirty="0" err="1" smtClean="0"/>
              <a:t>হাইড্রোকার্বন</a:t>
            </a:r>
            <a:r>
              <a:rPr lang="en-US" dirty="0" smtClean="0"/>
              <a:t> </a:t>
            </a:r>
            <a:r>
              <a:rPr lang="en-US" dirty="0" err="1" smtClean="0"/>
              <a:t>বলা</a:t>
            </a:r>
            <a:r>
              <a:rPr lang="en-US" dirty="0" smtClean="0"/>
              <a:t> </a:t>
            </a:r>
            <a:r>
              <a:rPr lang="en-US" dirty="0" err="1" smtClean="0"/>
              <a:t>হয়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hh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229600" y="1524000"/>
            <a:ext cx="22352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1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2554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বেনজিনের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মধ্যে</a:t>
            </a:r>
            <a:r>
              <a:rPr lang="en-US" sz="4000" dirty="0" smtClean="0"/>
              <a:t> </a:t>
            </a:r>
            <a:r>
              <a:rPr lang="en-US" sz="4000" dirty="0" err="1" smtClean="0"/>
              <a:t>কতটি</a:t>
            </a:r>
            <a:r>
              <a:rPr lang="en-US" sz="4000" dirty="0" smtClean="0"/>
              <a:t> </a:t>
            </a:r>
            <a:r>
              <a:rPr lang="en-US" sz="4000" dirty="0" err="1" smtClean="0"/>
              <a:t>সঞ্চারনশীল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পাই</a:t>
            </a:r>
            <a:r>
              <a:rPr lang="en-US" sz="4000" dirty="0" smtClean="0"/>
              <a:t> </a:t>
            </a:r>
            <a:r>
              <a:rPr lang="en-US" sz="4000" dirty="0" err="1" smtClean="0"/>
              <a:t>ইলেক্ট্রন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বিদ্যমান</a:t>
            </a:r>
            <a:r>
              <a:rPr lang="en-US" sz="4000" dirty="0" smtClean="0"/>
              <a:t> </a:t>
            </a:r>
            <a:r>
              <a:rPr lang="en-US" sz="4000" dirty="0" err="1" smtClean="0"/>
              <a:t>থাকে</a:t>
            </a:r>
            <a:r>
              <a:rPr lang="en-US" sz="4000" dirty="0" smtClean="0"/>
              <a:t> ?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বেনজিনের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প্রতিটি</a:t>
            </a:r>
            <a:r>
              <a:rPr lang="en-US" sz="4000" dirty="0" smtClean="0"/>
              <a:t> </a:t>
            </a:r>
            <a:r>
              <a:rPr lang="en-US" sz="4000" dirty="0" err="1" smtClean="0"/>
              <a:t>কার্বন</a:t>
            </a:r>
            <a:r>
              <a:rPr lang="en-US" sz="4000" dirty="0" smtClean="0"/>
              <a:t> </a:t>
            </a:r>
            <a:r>
              <a:rPr lang="en-US" sz="4000" dirty="0" err="1" smtClean="0"/>
              <a:t>পরমানু</a:t>
            </a:r>
            <a:r>
              <a:rPr lang="en-US" sz="4000" dirty="0" smtClean="0"/>
              <a:t> </a:t>
            </a:r>
            <a:r>
              <a:rPr lang="en-US" sz="4000" dirty="0" err="1" smtClean="0"/>
              <a:t>কোন</a:t>
            </a:r>
            <a:r>
              <a:rPr lang="en-US" sz="4000" dirty="0" smtClean="0"/>
              <a:t> </a:t>
            </a:r>
            <a:r>
              <a:rPr lang="en-US" sz="4000" dirty="0" err="1" smtClean="0"/>
              <a:t>ধরনের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সংকরন</a:t>
            </a:r>
            <a:r>
              <a:rPr lang="en-US" sz="4000" dirty="0" smtClean="0"/>
              <a:t> </a:t>
            </a:r>
            <a:r>
              <a:rPr lang="en-US" sz="4000" dirty="0" err="1" smtClean="0"/>
              <a:t>ঘটে</a:t>
            </a:r>
            <a:r>
              <a:rPr lang="en-US" sz="4000" dirty="0" smtClean="0"/>
              <a:t> ?</a:t>
            </a:r>
            <a:endParaRPr lang="en-US" sz="4000" dirty="0"/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:a16="http://schemas.microsoft.com/office/drawing/2014/main" xmlns="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129907"/>
            <a:ext cx="5509918" cy="187566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09"/>
            <a:ext cx="12192000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 smtClean="0">
                <a:solidFill>
                  <a:schemeClr val="tx1"/>
                </a:solidFill>
              </a:rPr>
              <a:t>বেনজিনের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অরবিটাল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চিত্র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আলোচনা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।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129907"/>
            <a:ext cx="4439479" cy="187566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537283" y="499892"/>
            <a:ext cx="5510463" cy="16565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বেনজি</a:t>
            </a:r>
            <a:r>
              <a:rPr lang="en-US" sz="3200" dirty="0" err="1" smtClean="0"/>
              <a:t>নকে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ইথাইনের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পলিমার</a:t>
            </a:r>
            <a:r>
              <a:rPr lang="en-US" sz="3200" dirty="0" smtClean="0"/>
              <a:t> </a:t>
            </a:r>
            <a:r>
              <a:rPr lang="en-US" sz="3200" dirty="0" err="1" smtClean="0"/>
              <a:t>বলা</a:t>
            </a:r>
            <a:r>
              <a:rPr lang="en-US" sz="3200" dirty="0" smtClean="0"/>
              <a:t> </a:t>
            </a:r>
            <a:r>
              <a:rPr lang="en-US" sz="3200" dirty="0" err="1" smtClean="0"/>
              <a:t>হয়</a:t>
            </a:r>
            <a:r>
              <a:rPr lang="en-US" sz="3200" dirty="0" smtClean="0"/>
              <a:t> </a:t>
            </a:r>
            <a:r>
              <a:rPr lang="en-US" sz="3200" dirty="0" err="1" smtClean="0"/>
              <a:t>কেন</a:t>
            </a:r>
            <a:r>
              <a:rPr lang="en-US" sz="3200" dirty="0" smtClean="0"/>
              <a:t> </a:t>
            </a:r>
            <a:r>
              <a:rPr lang="en-US" sz="3200" dirty="0" smtClean="0"/>
              <a:t>?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ন্যাপথালিন</a:t>
            </a:r>
            <a:r>
              <a:rPr lang="en-US" sz="3200" dirty="0" smtClean="0"/>
              <a:t> </a:t>
            </a:r>
            <a:r>
              <a:rPr lang="en-US" sz="3200" dirty="0" err="1" smtClean="0"/>
              <a:t>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অ্যারোমেটিক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হাইড্রোকার্বন</a:t>
            </a:r>
            <a:r>
              <a:rPr lang="en-US" sz="3200" dirty="0" smtClean="0"/>
              <a:t>  </a:t>
            </a:r>
            <a:r>
              <a:rPr lang="en-US" sz="3200" dirty="0" err="1" smtClean="0"/>
              <a:t>বলা</a:t>
            </a:r>
            <a:r>
              <a:rPr lang="en-US" sz="3200" dirty="0" smtClean="0"/>
              <a:t> </a:t>
            </a:r>
            <a:r>
              <a:rPr lang="en-US" sz="3200" dirty="0" err="1" smtClean="0"/>
              <a:t>হয়</a:t>
            </a:r>
            <a:r>
              <a:rPr lang="en-US" sz="3200" dirty="0" smtClean="0"/>
              <a:t> </a:t>
            </a:r>
            <a:r>
              <a:rPr lang="en-US" sz="3200" dirty="0" err="1" smtClean="0"/>
              <a:t>কেন</a:t>
            </a:r>
            <a:r>
              <a:rPr lang="en-US" sz="3200" dirty="0" smtClean="0"/>
              <a:t>? </a:t>
            </a:r>
            <a:endParaRPr lang="en-US" sz="3200" dirty="0"/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051" y="499892"/>
            <a:ext cx="3070232" cy="16565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4F6955C-7715-48E2-A186-A3F211429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2057182" y="542835"/>
            <a:ext cx="3591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/>
              <a:t>ধন্যবাদ</a:t>
            </a:r>
            <a:endParaRPr lang="en-US" sz="72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applause.wav"/>
          </p:stSnd>
        </p:sndAc>
      </p:transition>
    </mc:Choice>
    <mc:Fallback xmlns="">
      <p:transition spd="slow">
        <p:split orient="vert"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)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২৩ /০৭/২০২৬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0108" y="0"/>
            <a:ext cx="5223163" cy="132556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 …………</a:t>
            </a:r>
          </a:p>
          <a:p>
            <a:pPr marL="0" indent="0">
              <a:buNone/>
            </a:pPr>
            <a:r>
              <a:rPr lang="en-US" dirty="0" smtClean="0"/>
              <a:t>০১) </a:t>
            </a:r>
            <a:r>
              <a:rPr lang="en-US" dirty="0" err="1" smtClean="0"/>
              <a:t>অ্যারোমেটিক</a:t>
            </a:r>
            <a:r>
              <a:rPr lang="en-US" dirty="0" smtClean="0"/>
              <a:t>  </a:t>
            </a:r>
            <a:r>
              <a:rPr lang="en-US" dirty="0" err="1" smtClean="0"/>
              <a:t>হাইড্রোকার্বন</a:t>
            </a:r>
            <a:r>
              <a:rPr lang="en-US" dirty="0" smtClean="0"/>
              <a:t> 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r>
              <a:rPr lang="en-US" dirty="0" smtClean="0"/>
              <a:t>০২) </a:t>
            </a:r>
            <a:r>
              <a:rPr lang="en-US" dirty="0" err="1" smtClean="0"/>
              <a:t>বেনজিন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গঠন</a:t>
            </a:r>
            <a:r>
              <a:rPr lang="en-US" dirty="0" smtClean="0"/>
              <a:t> ও </a:t>
            </a:r>
            <a:r>
              <a:rPr lang="en-US" dirty="0" err="1" smtClean="0"/>
              <a:t>সংকরন</a:t>
            </a:r>
            <a:r>
              <a:rPr lang="en-US" dirty="0" smtClean="0"/>
              <a:t> </a:t>
            </a:r>
            <a:r>
              <a:rPr lang="en-US" dirty="0" err="1" smtClean="0"/>
              <a:t>সম্পর্কে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r>
              <a:rPr lang="en-US" dirty="0" smtClean="0"/>
              <a:t>০৩) </a:t>
            </a:r>
            <a:r>
              <a:rPr lang="en-US" dirty="0" err="1" smtClean="0"/>
              <a:t>বেনজিন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প্রস্তুতি</a:t>
            </a:r>
            <a:r>
              <a:rPr lang="en-US" dirty="0" smtClean="0"/>
              <a:t> 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 </a:t>
            </a:r>
            <a:r>
              <a:rPr lang="en-US" dirty="0" err="1"/>
              <a:t>পারবে</a:t>
            </a:r>
            <a:r>
              <a:rPr lang="en-US" dirty="0" smtClean="0"/>
              <a:t>।</a:t>
            </a:r>
          </a:p>
          <a:p>
            <a:pPr marL="0" indent="0">
              <a:buNone/>
            </a:pPr>
            <a:r>
              <a:rPr lang="en-US" dirty="0" smtClean="0"/>
              <a:t>০৪) </a:t>
            </a:r>
            <a:r>
              <a:rPr lang="en-US" dirty="0" err="1" smtClean="0"/>
              <a:t>বেনজিনকে</a:t>
            </a:r>
            <a:r>
              <a:rPr lang="en-US" dirty="0" smtClean="0"/>
              <a:t> </a:t>
            </a:r>
            <a:r>
              <a:rPr lang="en-US" dirty="0" err="1" smtClean="0"/>
              <a:t>ইথাইনের</a:t>
            </a:r>
            <a:r>
              <a:rPr lang="en-US" dirty="0" smtClean="0"/>
              <a:t> </a:t>
            </a:r>
            <a:r>
              <a:rPr lang="en-US" dirty="0" err="1" smtClean="0"/>
              <a:t>পলিমার</a:t>
            </a:r>
            <a:r>
              <a:rPr lang="en-US" dirty="0" smtClean="0"/>
              <a:t> </a:t>
            </a:r>
            <a:r>
              <a:rPr lang="en-US" dirty="0" err="1" smtClean="0"/>
              <a:t>কেন</a:t>
            </a:r>
            <a:r>
              <a:rPr lang="en-US" dirty="0" smtClean="0"/>
              <a:t> </a:t>
            </a:r>
            <a:r>
              <a:rPr lang="en-US" dirty="0" err="1" smtClean="0"/>
              <a:t>বলা</a:t>
            </a:r>
            <a:r>
              <a:rPr lang="en-US" dirty="0" smtClean="0"/>
              <a:t> </a:t>
            </a:r>
            <a:r>
              <a:rPr lang="en-US" dirty="0" err="1" smtClean="0"/>
              <a:t>হয়</a:t>
            </a:r>
            <a:r>
              <a:rPr lang="en-US" dirty="0" smtClean="0"/>
              <a:t>-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05587" y="606097"/>
            <a:ext cx="10980823" cy="5249692"/>
            <a:chOff x="605587" y="606097"/>
            <a:chExt cx="10980823" cy="5249692"/>
          </a:xfrm>
        </p:grpSpPr>
        <p:sp>
          <p:nvSpPr>
            <p:cNvPr id="4" name="Freeform 3"/>
            <p:cNvSpPr/>
            <p:nvPr/>
          </p:nvSpPr>
          <p:spPr>
            <a:xfrm>
              <a:off x="3871792" y="606097"/>
              <a:ext cx="4470865" cy="1112786"/>
            </a:xfrm>
            <a:custGeom>
              <a:avLst/>
              <a:gdLst>
                <a:gd name="connsiteX0" fmla="*/ 0 w 4470865"/>
                <a:gd name="connsiteY0" fmla="*/ 111279 h 1112786"/>
                <a:gd name="connsiteX1" fmla="*/ 111279 w 4470865"/>
                <a:gd name="connsiteY1" fmla="*/ 0 h 1112786"/>
                <a:gd name="connsiteX2" fmla="*/ 4359586 w 4470865"/>
                <a:gd name="connsiteY2" fmla="*/ 0 h 1112786"/>
                <a:gd name="connsiteX3" fmla="*/ 4470865 w 4470865"/>
                <a:gd name="connsiteY3" fmla="*/ 111279 h 1112786"/>
                <a:gd name="connsiteX4" fmla="*/ 4470865 w 4470865"/>
                <a:gd name="connsiteY4" fmla="*/ 1001507 h 1112786"/>
                <a:gd name="connsiteX5" fmla="*/ 4359586 w 4470865"/>
                <a:gd name="connsiteY5" fmla="*/ 1112786 h 1112786"/>
                <a:gd name="connsiteX6" fmla="*/ 111279 w 4470865"/>
                <a:gd name="connsiteY6" fmla="*/ 1112786 h 1112786"/>
                <a:gd name="connsiteX7" fmla="*/ 0 w 4470865"/>
                <a:gd name="connsiteY7" fmla="*/ 1001507 h 1112786"/>
                <a:gd name="connsiteX8" fmla="*/ 0 w 4470865"/>
                <a:gd name="connsiteY8" fmla="*/ 111279 h 1112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865" h="1112786">
                  <a:moveTo>
                    <a:pt x="0" y="111279"/>
                  </a:moveTo>
                  <a:cubicBezTo>
                    <a:pt x="0" y="49821"/>
                    <a:pt x="49821" y="0"/>
                    <a:pt x="111279" y="0"/>
                  </a:cubicBezTo>
                  <a:lnTo>
                    <a:pt x="4359586" y="0"/>
                  </a:lnTo>
                  <a:cubicBezTo>
                    <a:pt x="4421044" y="0"/>
                    <a:pt x="4470865" y="49821"/>
                    <a:pt x="4470865" y="111279"/>
                  </a:cubicBezTo>
                  <a:lnTo>
                    <a:pt x="4470865" y="1001507"/>
                  </a:lnTo>
                  <a:cubicBezTo>
                    <a:pt x="4470865" y="1062965"/>
                    <a:pt x="4421044" y="1112786"/>
                    <a:pt x="4359586" y="1112786"/>
                  </a:cubicBezTo>
                  <a:lnTo>
                    <a:pt x="111279" y="1112786"/>
                  </a:lnTo>
                  <a:cubicBezTo>
                    <a:pt x="49821" y="1112786"/>
                    <a:pt x="0" y="1062965"/>
                    <a:pt x="0" y="1001507"/>
                  </a:cubicBezTo>
                  <a:lnTo>
                    <a:pt x="0" y="111279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54512" tIns="154512" rIns="154512" bIns="154512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বদ্ধ</a:t>
              </a:r>
              <a:r>
                <a:rPr lang="en-US" sz="32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শিকল</a:t>
              </a:r>
              <a:r>
                <a:rPr lang="en-US" sz="32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হাইড্রোকার্বন</a:t>
              </a:r>
              <a:r>
                <a:rPr lang="en-US" sz="32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3298562" y="1718884"/>
              <a:ext cx="2808663" cy="28021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808663" y="0"/>
                  </a:moveTo>
                  <a:lnTo>
                    <a:pt x="2808663" y="140106"/>
                  </a:lnTo>
                  <a:lnTo>
                    <a:pt x="0" y="140106"/>
                  </a:lnTo>
                  <a:lnTo>
                    <a:pt x="0" y="280213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1353456" y="1999097"/>
              <a:ext cx="3890210" cy="1042930"/>
            </a:xfrm>
            <a:custGeom>
              <a:avLst/>
              <a:gdLst>
                <a:gd name="connsiteX0" fmla="*/ 0 w 3890210"/>
                <a:gd name="connsiteY0" fmla="*/ 104293 h 1042930"/>
                <a:gd name="connsiteX1" fmla="*/ 104293 w 3890210"/>
                <a:gd name="connsiteY1" fmla="*/ 0 h 1042930"/>
                <a:gd name="connsiteX2" fmla="*/ 3785917 w 3890210"/>
                <a:gd name="connsiteY2" fmla="*/ 0 h 1042930"/>
                <a:gd name="connsiteX3" fmla="*/ 3890210 w 3890210"/>
                <a:gd name="connsiteY3" fmla="*/ 104293 h 1042930"/>
                <a:gd name="connsiteX4" fmla="*/ 3890210 w 3890210"/>
                <a:gd name="connsiteY4" fmla="*/ 938637 h 1042930"/>
                <a:gd name="connsiteX5" fmla="*/ 3785917 w 3890210"/>
                <a:gd name="connsiteY5" fmla="*/ 1042930 h 1042930"/>
                <a:gd name="connsiteX6" fmla="*/ 104293 w 3890210"/>
                <a:gd name="connsiteY6" fmla="*/ 1042930 h 1042930"/>
                <a:gd name="connsiteX7" fmla="*/ 0 w 3890210"/>
                <a:gd name="connsiteY7" fmla="*/ 938637 h 1042930"/>
                <a:gd name="connsiteX8" fmla="*/ 0 w 3890210"/>
                <a:gd name="connsiteY8" fmla="*/ 104293 h 104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0210" h="1042930">
                  <a:moveTo>
                    <a:pt x="0" y="104293"/>
                  </a:moveTo>
                  <a:cubicBezTo>
                    <a:pt x="0" y="46694"/>
                    <a:pt x="46694" y="0"/>
                    <a:pt x="104293" y="0"/>
                  </a:cubicBezTo>
                  <a:lnTo>
                    <a:pt x="3785917" y="0"/>
                  </a:lnTo>
                  <a:cubicBezTo>
                    <a:pt x="3843516" y="0"/>
                    <a:pt x="3890210" y="46694"/>
                    <a:pt x="3890210" y="104293"/>
                  </a:cubicBezTo>
                  <a:lnTo>
                    <a:pt x="3890210" y="938637"/>
                  </a:lnTo>
                  <a:cubicBezTo>
                    <a:pt x="3890210" y="996236"/>
                    <a:pt x="3843516" y="1042930"/>
                    <a:pt x="3785917" y="1042930"/>
                  </a:cubicBezTo>
                  <a:lnTo>
                    <a:pt x="104293" y="1042930"/>
                  </a:lnTo>
                  <a:cubicBezTo>
                    <a:pt x="46694" y="1042930"/>
                    <a:pt x="0" y="996236"/>
                    <a:pt x="0" y="938637"/>
                  </a:cubicBezTo>
                  <a:lnTo>
                    <a:pt x="0" y="104293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52466" tIns="152466" rIns="152466" bIns="152466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কার্বোসাইক্লিক</a:t>
              </a:r>
              <a:r>
                <a:rPr lang="en-US" sz="32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894174" y="3042028"/>
              <a:ext cx="1404388" cy="47108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404388" y="0"/>
                  </a:moveTo>
                  <a:lnTo>
                    <a:pt x="1404388" y="235540"/>
                  </a:lnTo>
                  <a:lnTo>
                    <a:pt x="0" y="235540"/>
                  </a:lnTo>
                  <a:lnTo>
                    <a:pt x="0" y="47108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605587" y="3513109"/>
              <a:ext cx="2577173" cy="2223993"/>
            </a:xfrm>
            <a:custGeom>
              <a:avLst/>
              <a:gdLst>
                <a:gd name="connsiteX0" fmla="*/ 0 w 2577173"/>
                <a:gd name="connsiteY0" fmla="*/ 222399 h 2223993"/>
                <a:gd name="connsiteX1" fmla="*/ 222399 w 2577173"/>
                <a:gd name="connsiteY1" fmla="*/ 0 h 2223993"/>
                <a:gd name="connsiteX2" fmla="*/ 2354774 w 2577173"/>
                <a:gd name="connsiteY2" fmla="*/ 0 h 2223993"/>
                <a:gd name="connsiteX3" fmla="*/ 2577173 w 2577173"/>
                <a:gd name="connsiteY3" fmla="*/ 222399 h 2223993"/>
                <a:gd name="connsiteX4" fmla="*/ 2577173 w 2577173"/>
                <a:gd name="connsiteY4" fmla="*/ 2001594 h 2223993"/>
                <a:gd name="connsiteX5" fmla="*/ 2354774 w 2577173"/>
                <a:gd name="connsiteY5" fmla="*/ 2223993 h 2223993"/>
                <a:gd name="connsiteX6" fmla="*/ 222399 w 2577173"/>
                <a:gd name="connsiteY6" fmla="*/ 2223993 h 2223993"/>
                <a:gd name="connsiteX7" fmla="*/ 0 w 2577173"/>
                <a:gd name="connsiteY7" fmla="*/ 2001594 h 2223993"/>
                <a:gd name="connsiteX8" fmla="*/ 0 w 2577173"/>
                <a:gd name="connsiteY8" fmla="*/ 222399 h 2223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7173" h="2223993">
                  <a:moveTo>
                    <a:pt x="0" y="222399"/>
                  </a:moveTo>
                  <a:cubicBezTo>
                    <a:pt x="0" y="99571"/>
                    <a:pt x="99571" y="0"/>
                    <a:pt x="222399" y="0"/>
                  </a:cubicBezTo>
                  <a:lnTo>
                    <a:pt x="2354774" y="0"/>
                  </a:lnTo>
                  <a:cubicBezTo>
                    <a:pt x="2477602" y="0"/>
                    <a:pt x="2577173" y="99571"/>
                    <a:pt x="2577173" y="222399"/>
                  </a:cubicBezTo>
                  <a:lnTo>
                    <a:pt x="2577173" y="2001594"/>
                  </a:lnTo>
                  <a:cubicBezTo>
                    <a:pt x="2577173" y="2124422"/>
                    <a:pt x="2477602" y="2223993"/>
                    <a:pt x="2354774" y="2223993"/>
                  </a:cubicBezTo>
                  <a:lnTo>
                    <a:pt x="222399" y="2223993"/>
                  </a:lnTo>
                  <a:cubicBezTo>
                    <a:pt x="99571" y="2223993"/>
                    <a:pt x="0" y="2124422"/>
                    <a:pt x="0" y="2001594"/>
                  </a:cubicBezTo>
                  <a:lnTo>
                    <a:pt x="0" y="222399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56579" tIns="156579" rIns="156579" bIns="156579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অ্যালিসাইক্লিক</a:t>
              </a:r>
              <a:r>
                <a:rPr lang="en-US" sz="24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3298562" y="3042028"/>
              <a:ext cx="1439239" cy="47108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35540"/>
                  </a:lnTo>
                  <a:lnTo>
                    <a:pt x="1439239" y="235540"/>
                  </a:lnTo>
                  <a:lnTo>
                    <a:pt x="1439239" y="47108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484065" y="3513109"/>
              <a:ext cx="2507471" cy="2342680"/>
            </a:xfrm>
            <a:custGeom>
              <a:avLst/>
              <a:gdLst>
                <a:gd name="connsiteX0" fmla="*/ 0 w 2507471"/>
                <a:gd name="connsiteY0" fmla="*/ 234268 h 2342680"/>
                <a:gd name="connsiteX1" fmla="*/ 234268 w 2507471"/>
                <a:gd name="connsiteY1" fmla="*/ 0 h 2342680"/>
                <a:gd name="connsiteX2" fmla="*/ 2273203 w 2507471"/>
                <a:gd name="connsiteY2" fmla="*/ 0 h 2342680"/>
                <a:gd name="connsiteX3" fmla="*/ 2507471 w 2507471"/>
                <a:gd name="connsiteY3" fmla="*/ 234268 h 2342680"/>
                <a:gd name="connsiteX4" fmla="*/ 2507471 w 2507471"/>
                <a:gd name="connsiteY4" fmla="*/ 2108412 h 2342680"/>
                <a:gd name="connsiteX5" fmla="*/ 2273203 w 2507471"/>
                <a:gd name="connsiteY5" fmla="*/ 2342680 h 2342680"/>
                <a:gd name="connsiteX6" fmla="*/ 234268 w 2507471"/>
                <a:gd name="connsiteY6" fmla="*/ 2342680 h 2342680"/>
                <a:gd name="connsiteX7" fmla="*/ 0 w 2507471"/>
                <a:gd name="connsiteY7" fmla="*/ 2108412 h 2342680"/>
                <a:gd name="connsiteX8" fmla="*/ 0 w 2507471"/>
                <a:gd name="connsiteY8" fmla="*/ 234268 h 23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7471" h="2342680">
                  <a:moveTo>
                    <a:pt x="0" y="234268"/>
                  </a:moveTo>
                  <a:cubicBezTo>
                    <a:pt x="0" y="104885"/>
                    <a:pt x="104885" y="0"/>
                    <a:pt x="234268" y="0"/>
                  </a:cubicBezTo>
                  <a:lnTo>
                    <a:pt x="2273203" y="0"/>
                  </a:lnTo>
                  <a:cubicBezTo>
                    <a:pt x="2402586" y="0"/>
                    <a:pt x="2507471" y="104885"/>
                    <a:pt x="2507471" y="234268"/>
                  </a:cubicBezTo>
                  <a:lnTo>
                    <a:pt x="2507471" y="2108412"/>
                  </a:lnTo>
                  <a:cubicBezTo>
                    <a:pt x="2507471" y="2237795"/>
                    <a:pt x="2402586" y="2342680"/>
                    <a:pt x="2273203" y="2342680"/>
                  </a:cubicBezTo>
                  <a:lnTo>
                    <a:pt x="234268" y="2342680"/>
                  </a:lnTo>
                  <a:cubicBezTo>
                    <a:pt x="104885" y="2342680"/>
                    <a:pt x="0" y="2237795"/>
                    <a:pt x="0" y="2108412"/>
                  </a:cubicBezTo>
                  <a:lnTo>
                    <a:pt x="0" y="234268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60055" tIns="160055" rIns="160055" bIns="160055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অ্যারোমেটিক</a:t>
              </a:r>
              <a:r>
                <a:rPr lang="en-US" sz="24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107225" y="1718884"/>
              <a:ext cx="2849334" cy="3140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7043"/>
                  </a:lnTo>
                  <a:lnTo>
                    <a:pt x="2849334" y="157043"/>
                  </a:lnTo>
                  <a:lnTo>
                    <a:pt x="2849334" y="31408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968845" y="2032971"/>
              <a:ext cx="3975429" cy="936985"/>
            </a:xfrm>
            <a:custGeom>
              <a:avLst/>
              <a:gdLst>
                <a:gd name="connsiteX0" fmla="*/ 0 w 3975429"/>
                <a:gd name="connsiteY0" fmla="*/ 93699 h 936985"/>
                <a:gd name="connsiteX1" fmla="*/ 93699 w 3975429"/>
                <a:gd name="connsiteY1" fmla="*/ 0 h 936985"/>
                <a:gd name="connsiteX2" fmla="*/ 3881731 w 3975429"/>
                <a:gd name="connsiteY2" fmla="*/ 0 h 936985"/>
                <a:gd name="connsiteX3" fmla="*/ 3975430 w 3975429"/>
                <a:gd name="connsiteY3" fmla="*/ 93699 h 936985"/>
                <a:gd name="connsiteX4" fmla="*/ 3975429 w 3975429"/>
                <a:gd name="connsiteY4" fmla="*/ 843287 h 936985"/>
                <a:gd name="connsiteX5" fmla="*/ 3881730 w 3975429"/>
                <a:gd name="connsiteY5" fmla="*/ 936986 h 936985"/>
                <a:gd name="connsiteX6" fmla="*/ 93699 w 3975429"/>
                <a:gd name="connsiteY6" fmla="*/ 936985 h 936985"/>
                <a:gd name="connsiteX7" fmla="*/ 0 w 3975429"/>
                <a:gd name="connsiteY7" fmla="*/ 843286 h 936985"/>
                <a:gd name="connsiteX8" fmla="*/ 0 w 3975429"/>
                <a:gd name="connsiteY8" fmla="*/ 93699 h 93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75429" h="936985">
                  <a:moveTo>
                    <a:pt x="0" y="93699"/>
                  </a:moveTo>
                  <a:cubicBezTo>
                    <a:pt x="0" y="41950"/>
                    <a:pt x="41950" y="0"/>
                    <a:pt x="93699" y="0"/>
                  </a:cubicBezTo>
                  <a:lnTo>
                    <a:pt x="3881731" y="0"/>
                  </a:lnTo>
                  <a:cubicBezTo>
                    <a:pt x="3933480" y="0"/>
                    <a:pt x="3975430" y="41950"/>
                    <a:pt x="3975430" y="93699"/>
                  </a:cubicBezTo>
                  <a:cubicBezTo>
                    <a:pt x="3975430" y="343562"/>
                    <a:pt x="3975429" y="593424"/>
                    <a:pt x="3975429" y="843287"/>
                  </a:cubicBezTo>
                  <a:cubicBezTo>
                    <a:pt x="3975429" y="895036"/>
                    <a:pt x="3933479" y="936986"/>
                    <a:pt x="3881730" y="936986"/>
                  </a:cubicBezTo>
                  <a:lnTo>
                    <a:pt x="93699" y="936985"/>
                  </a:lnTo>
                  <a:cubicBezTo>
                    <a:pt x="41950" y="936985"/>
                    <a:pt x="0" y="895035"/>
                    <a:pt x="0" y="843286"/>
                  </a:cubicBezTo>
                  <a:lnTo>
                    <a:pt x="0" y="93699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49363" tIns="149363" rIns="149363" bIns="149363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হেটারোসাইক্লিক</a:t>
              </a:r>
              <a:r>
                <a:rPr lang="en-US" sz="32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7593450" y="2969956"/>
              <a:ext cx="1363109" cy="4372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363109" y="0"/>
                  </a:moveTo>
                  <a:lnTo>
                    <a:pt x="1363109" y="218603"/>
                  </a:lnTo>
                  <a:lnTo>
                    <a:pt x="0" y="218603"/>
                  </a:lnTo>
                  <a:lnTo>
                    <a:pt x="0" y="437207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6292842" y="3407163"/>
              <a:ext cx="2601217" cy="2289878"/>
            </a:xfrm>
            <a:custGeom>
              <a:avLst/>
              <a:gdLst>
                <a:gd name="connsiteX0" fmla="*/ 0 w 2601217"/>
                <a:gd name="connsiteY0" fmla="*/ 228988 h 2289878"/>
                <a:gd name="connsiteX1" fmla="*/ 228988 w 2601217"/>
                <a:gd name="connsiteY1" fmla="*/ 0 h 2289878"/>
                <a:gd name="connsiteX2" fmla="*/ 2372229 w 2601217"/>
                <a:gd name="connsiteY2" fmla="*/ 0 h 2289878"/>
                <a:gd name="connsiteX3" fmla="*/ 2601217 w 2601217"/>
                <a:gd name="connsiteY3" fmla="*/ 228988 h 2289878"/>
                <a:gd name="connsiteX4" fmla="*/ 2601217 w 2601217"/>
                <a:gd name="connsiteY4" fmla="*/ 2060890 h 2289878"/>
                <a:gd name="connsiteX5" fmla="*/ 2372229 w 2601217"/>
                <a:gd name="connsiteY5" fmla="*/ 2289878 h 2289878"/>
                <a:gd name="connsiteX6" fmla="*/ 228988 w 2601217"/>
                <a:gd name="connsiteY6" fmla="*/ 2289878 h 2289878"/>
                <a:gd name="connsiteX7" fmla="*/ 0 w 2601217"/>
                <a:gd name="connsiteY7" fmla="*/ 2060890 h 2289878"/>
                <a:gd name="connsiteX8" fmla="*/ 0 w 2601217"/>
                <a:gd name="connsiteY8" fmla="*/ 228988 h 228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1217" h="2289878">
                  <a:moveTo>
                    <a:pt x="0" y="228988"/>
                  </a:moveTo>
                  <a:cubicBezTo>
                    <a:pt x="0" y="102521"/>
                    <a:pt x="102521" y="0"/>
                    <a:pt x="228988" y="0"/>
                  </a:cubicBezTo>
                  <a:lnTo>
                    <a:pt x="2372229" y="0"/>
                  </a:lnTo>
                  <a:cubicBezTo>
                    <a:pt x="2498696" y="0"/>
                    <a:pt x="2601217" y="102521"/>
                    <a:pt x="2601217" y="228988"/>
                  </a:cubicBezTo>
                  <a:lnTo>
                    <a:pt x="2601217" y="2060890"/>
                  </a:lnTo>
                  <a:cubicBezTo>
                    <a:pt x="2601217" y="2187357"/>
                    <a:pt x="2498696" y="2289878"/>
                    <a:pt x="2372229" y="2289878"/>
                  </a:cubicBezTo>
                  <a:lnTo>
                    <a:pt x="228988" y="2289878"/>
                  </a:lnTo>
                  <a:cubicBezTo>
                    <a:pt x="102521" y="2289878"/>
                    <a:pt x="0" y="2187357"/>
                    <a:pt x="0" y="2060890"/>
                  </a:cubicBezTo>
                  <a:lnTo>
                    <a:pt x="0" y="228988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58508" tIns="158508" rIns="158508" bIns="15850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হেটারো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অ্যালিসাইক্লিক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8956560" y="2969956"/>
              <a:ext cx="1434327" cy="4372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18603"/>
                  </a:lnTo>
                  <a:lnTo>
                    <a:pt x="1434327" y="218603"/>
                  </a:lnTo>
                  <a:lnTo>
                    <a:pt x="1434327" y="437207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9195364" y="3407163"/>
              <a:ext cx="2391046" cy="2293661"/>
            </a:xfrm>
            <a:custGeom>
              <a:avLst/>
              <a:gdLst>
                <a:gd name="connsiteX0" fmla="*/ 0 w 2391046"/>
                <a:gd name="connsiteY0" fmla="*/ 229366 h 2293661"/>
                <a:gd name="connsiteX1" fmla="*/ 229366 w 2391046"/>
                <a:gd name="connsiteY1" fmla="*/ 0 h 2293661"/>
                <a:gd name="connsiteX2" fmla="*/ 2161680 w 2391046"/>
                <a:gd name="connsiteY2" fmla="*/ 0 h 2293661"/>
                <a:gd name="connsiteX3" fmla="*/ 2391046 w 2391046"/>
                <a:gd name="connsiteY3" fmla="*/ 229366 h 2293661"/>
                <a:gd name="connsiteX4" fmla="*/ 2391046 w 2391046"/>
                <a:gd name="connsiteY4" fmla="*/ 2064295 h 2293661"/>
                <a:gd name="connsiteX5" fmla="*/ 2161680 w 2391046"/>
                <a:gd name="connsiteY5" fmla="*/ 2293661 h 2293661"/>
                <a:gd name="connsiteX6" fmla="*/ 229366 w 2391046"/>
                <a:gd name="connsiteY6" fmla="*/ 2293661 h 2293661"/>
                <a:gd name="connsiteX7" fmla="*/ 0 w 2391046"/>
                <a:gd name="connsiteY7" fmla="*/ 2064295 h 2293661"/>
                <a:gd name="connsiteX8" fmla="*/ 0 w 2391046"/>
                <a:gd name="connsiteY8" fmla="*/ 229366 h 229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1046" h="2293661">
                  <a:moveTo>
                    <a:pt x="0" y="229366"/>
                  </a:moveTo>
                  <a:cubicBezTo>
                    <a:pt x="0" y="102691"/>
                    <a:pt x="102691" y="0"/>
                    <a:pt x="229366" y="0"/>
                  </a:cubicBezTo>
                  <a:lnTo>
                    <a:pt x="2161680" y="0"/>
                  </a:lnTo>
                  <a:cubicBezTo>
                    <a:pt x="2288355" y="0"/>
                    <a:pt x="2391046" y="102691"/>
                    <a:pt x="2391046" y="229366"/>
                  </a:cubicBezTo>
                  <a:lnTo>
                    <a:pt x="2391046" y="2064295"/>
                  </a:lnTo>
                  <a:cubicBezTo>
                    <a:pt x="2391046" y="2190970"/>
                    <a:pt x="2288355" y="2293661"/>
                    <a:pt x="2161680" y="2293661"/>
                  </a:cubicBezTo>
                  <a:lnTo>
                    <a:pt x="229366" y="2293661"/>
                  </a:lnTo>
                  <a:cubicBezTo>
                    <a:pt x="102691" y="2293661"/>
                    <a:pt x="0" y="2190970"/>
                    <a:pt x="0" y="2064295"/>
                  </a:cubicBezTo>
                  <a:lnTo>
                    <a:pt x="0" y="229366"/>
                  </a:lnTo>
                  <a:close/>
                </a:path>
              </a:pathLst>
            </a:cu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58619" tIns="158619" rIns="158619" bIns="158619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হেটারো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অ্যারোমেটিক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450123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অ্যারোমেটিক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হাইড্রোকার্বন</a:t>
            </a:r>
            <a:r>
              <a:rPr lang="en-US" sz="3200" dirty="0" smtClean="0"/>
              <a:t> </a:t>
            </a:r>
            <a:r>
              <a:rPr lang="en-US" sz="3200" dirty="0" err="1" smtClean="0"/>
              <a:t>কি</a:t>
            </a:r>
            <a:r>
              <a:rPr lang="en-US" sz="3200" dirty="0" smtClean="0"/>
              <a:t>?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146221"/>
            <a:ext cx="12192000" cy="57117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জাতকসমুহকে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অথবা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চাক্রিক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সমতলীয়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সঞ্চারনশীল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ইলেক্ট্রন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,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ন্যাপথালিন,অ্যানথ্রাসিন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Arial" panose="020B0604020202020204" pitchFamily="34" charset="0"/>
              <a:buNone/>
            </a:pP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3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বেনজিন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ডিকার্বক্সিলেশন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বিক্রিয়া</a:t>
            </a:r>
            <a:r>
              <a:rPr lang="en-US" sz="3200" dirty="0" smtClean="0"/>
              <a:t> )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কার্বক্সিলিক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এসিডের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সোডিয়াম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লবনের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সোডালাইমসহ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তাপ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দিলে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CO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অপসারিত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বেনজিন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এই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/>
                  <a:t>ডিকার্বক্সিলেশন</a:t>
                </a:r>
                <a:r>
                  <a:rPr lang="en-US" sz="3600" dirty="0"/>
                  <a:t> </a:t>
                </a:r>
                <a:r>
                  <a:rPr lang="en-US" sz="3600" dirty="0" err="1" smtClean="0"/>
                  <a:t>বিক্রিয়া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বলে</a:t>
                </a:r>
                <a:r>
                  <a:rPr lang="en-US" sz="3600" dirty="0" smtClean="0"/>
                  <a:t>। 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COONa+NaOH(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CaO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</m:t>
                    </m:r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Na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CO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CaO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49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1689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বেনজিন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অ্যারাইল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ম্যাগনেসিয়াম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হ্যালাইডকে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পানির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করালে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বেনজিন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ArMgX+H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Ar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Mg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OH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X</m:t>
                    </m:r>
                  </m:oMath>
                </a14:m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r>
                  <a:rPr lang="en-US" sz="3600" baseline="-25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উদাহরনঃ</a:t>
                </a:r>
                <a:endParaRPr lang="en-US" sz="36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MgX+H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Mg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OH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X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53494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বেনজিন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ফেনল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ফেনলকে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দস্তার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চূর্নসহ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তাপ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দিলে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বেনজিন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5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OH+Zn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4000" b="0" i="0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6</m:t>
                    </m:r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+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Zn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O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707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বেনজিন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ইথাইন</a:t>
            </a:r>
            <a:r>
              <a:rPr lang="en-US" sz="3200" dirty="0" smtClean="0"/>
              <a:t>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 )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ইথাইন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গ্যাসকে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450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তাপমাত্রায়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লোহিত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তপ্ত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নলের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ভিতর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দিয়ে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চালনা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পলিমারকরন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মাধ্যমে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বেনজিন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এই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জন্য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বেনজিন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ইথাইনের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পলিমার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/>
                  <a:t>বলে</a:t>
                </a:r>
                <a:r>
                  <a:rPr lang="en-US" sz="3600" dirty="0" smtClean="0"/>
                  <a:t>। 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3(H-C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≡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C-H)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C</a:t>
                </a:r>
                <a:r>
                  <a:rPr lang="en-US" sz="3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6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(</a:t>
                </a:r>
                <a:r>
                  <a:rPr lang="en-US" sz="32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লোহিত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তপ্ত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নল</a:t>
                </a: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450</a:t>
                </a:r>
                <a:r>
                  <a:rPr lang="en-US" sz="32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 </a:t>
                </a:r>
                <a:r>
                  <a:rPr lang="en-US" sz="32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উপস্থিতিতে</a:t>
                </a: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</a:t>
                </a:r>
                <a:endParaRPr lang="en-US" sz="32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49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05335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543</Words>
  <Application>Microsoft Office PowerPoint</Application>
  <PresentationFormat>Custom</PresentationFormat>
  <Paragraphs>99</Paragraphs>
  <Slides>14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শিখনফল</vt:lpstr>
      <vt:lpstr>PowerPoint Presentation</vt:lpstr>
      <vt:lpstr>অ্যারোমেটিক হাইড্রোকার্বন কি?  </vt:lpstr>
      <vt:lpstr>বেনজিন  প্রস্তুতিঃ (ডিকার্বক্সিলেশন বিক্রিয়া )   </vt:lpstr>
      <vt:lpstr>বেনজিন প্রস্তুতিঃ (গ্রিগনার্ড বিকারক হতে )    </vt:lpstr>
      <vt:lpstr>বেনজিন প্রস্তুতিঃ (ফেনল  হতে )    </vt:lpstr>
      <vt:lpstr>বেনজিন  প্রস্তুতিঃ (ইথাইন হতে  )   </vt:lpstr>
      <vt:lpstr>বেনজিনকে অ্যারোমেটিক হাইড্রোকার্বন বলা হয় কেন?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123</cp:revision>
  <dcterms:created xsi:type="dcterms:W3CDTF">2020-09-24T12:45:01Z</dcterms:created>
  <dcterms:modified xsi:type="dcterms:W3CDTF">2026-07-23T11:49:03Z</dcterms:modified>
</cp:coreProperties>
</file>