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47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5275" y="3109019"/>
            <a:ext cx="1160145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sz="6000" b="1" i="0" u="none">
                <a:solidFill>
                  <a:srgbClr val="005088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501080"/>
            <a:ext cx="7620000" cy="47854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571750" y="1786830"/>
            <a:ext cx="7048500" cy="1097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sz="2700" b="0" i="0" u="none">
                <a:solidFill>
                  <a:srgbClr val="92400E"/>
                </a:solidFill>
                <a:latin typeface="Hind Siliguri"/>
              </a:rPr>
              <a:t>মেয়াদের ভিত্তিতে অর্থায়নের প্রধান ৩টি উৎসের নাম তোমাদের খাতায় লেখ।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71750" y="3074491"/>
            <a:ext cx="7048500" cy="666750"/>
          </a:xfrm>
          <a:prstGeom prst="rect">
            <a:avLst/>
          </a:prstGeom>
          <a:noFill/>
        </p:spPr>
        <p:txBody>
          <a:bodyPr wrap="square" lIns="41910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সময়: ০৩ মিনিট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1125" y="3074491"/>
            <a:ext cx="41910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26915"/>
            <a:ext cx="5334000" cy="3333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স্বল্পমেয়াদি অর্থায়ন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" y="2274540"/>
            <a:ext cx="5238750" cy="3238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86500" y="2908101"/>
            <a:ext cx="53340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ব্যবসায়ের দৈনন্দিন খরচ মেটানোর জন্য এই অর্থায়ন করা হয়।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81725" y="3418552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6500" y="3416647"/>
            <a:ext cx="5334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ব্যবসায় ঋণ (বাকিতে ক্রয়)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81725" y="3784222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86500" y="3782317"/>
            <a:ext cx="5334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ব্যাংক জমাতিরিক্ত উত্তোলন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81725" y="4149893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86500" y="4147988"/>
            <a:ext cx="5334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প্রাপ্য বিল বাট্টাকরণ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1725" y="4515564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86500" y="4513659"/>
            <a:ext cx="5334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ক্রেতার নিকট থেকে অগ্রিম গ্রহণ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501080"/>
            <a:ext cx="11049000" cy="47854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মধ্যমেয়াদি অর্থায়ন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47750" y="1977330"/>
            <a:ext cx="100965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মধ্যমেয়াদি অর্থায়নের উৎসগুলো হলো: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14450" y="2535406"/>
            <a:ext cx="114300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28750" y="2533501"/>
            <a:ext cx="9715500" cy="36567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বাণিজ্যিক ব্যাংক থেকে মেয়াদি ঋণ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76350" y="2901076"/>
            <a:ext cx="152400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2.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8750" y="2899171"/>
            <a:ext cx="9715500" cy="365670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বিশেষায়িত আর্থিক প্রতিষ্ঠান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5875" y="3266747"/>
            <a:ext cx="1428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3.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28750" y="3264842"/>
            <a:ext cx="9715500" cy="365670"/>
          </a:xfrm>
          <a:prstGeom prst="rect">
            <a:avLst/>
          </a:prstGeom>
          <a:noFill/>
        </p:spPr>
        <p:txBody>
          <a:bodyPr wrap="square" lIns="1428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বেসরকারি সংস্থা (NGO)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66825" y="3632418"/>
            <a:ext cx="16192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4.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28750" y="3630513"/>
            <a:ext cx="9715500" cy="365670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মূলধনী বাজারের মধ্যস্থতাকারী প্রতিষ্ঠান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1978521"/>
            <a:ext cx="50006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দীর্ঘমেয়াদি অর্থায়ন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978521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71500" y="2908101"/>
            <a:ext cx="4953000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স্থায়ী সম্পত্তি যেমন- ভূমি, দালানকোঠা বা যন্ত্রপাতি ক্রয়ের জন্য এই অর্থায়ন করা হয়।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725" y="3784222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3782317"/>
            <a:ext cx="4953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শেয়ার ইস্যু করা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6725" y="4149893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147988"/>
            <a:ext cx="4953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ঋণপত্র বা ডিবেঞ্চার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725" y="4515564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500" y="4513659"/>
            <a:ext cx="4953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লিজিং (Leasing)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501080"/>
            <a:ext cx="11049000" cy="47854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জোড়ায়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7250" y="1786830"/>
            <a:ext cx="10477500" cy="9751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sz="2400" b="0" i="0" u="none">
                <a:solidFill>
                  <a:srgbClr val="475569"/>
                </a:solidFill>
                <a:latin typeface="Hind Siliguri"/>
              </a:rPr>
              <a:t>অভ্যন্তরীণ ও বহিঃস্থ অর্থায়নের ২টি করে উৎসের নাম তোমাদের পাশের বন্ধুর সাথে আলোচনা করে লেখ।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50" y="2952452"/>
            <a:ext cx="10477500" cy="666750"/>
          </a:xfrm>
          <a:prstGeom prst="rect">
            <a:avLst/>
          </a:prstGeom>
          <a:noFill/>
        </p:spPr>
        <p:txBody>
          <a:bodyPr wrap="square" lIns="47625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সময়: ০৫ মিনিট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075" y="2952452"/>
            <a:ext cx="476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006774"/>
            <a:ext cx="5334000" cy="177388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3006774"/>
            <a:ext cx="5334000" cy="17738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জোড়ায় কাজের নমুনা উত্তর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38187" y="3292524"/>
            <a:ext cx="5000625" cy="2138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4"/>
              </a:lnSpc>
            </a:pPr>
            <a:r>
              <a:rPr sz="1404" b="1" i="0" u="none">
                <a:solidFill>
                  <a:srgbClr val="005088"/>
                </a:solidFill>
                <a:latin typeface="Hind Siliguri"/>
              </a:rPr>
              <a:t>অভ্যন্তরীণ উৎস</a:t>
            </a:r>
          </a:p>
        </p:txBody>
      </p:sp>
      <p:sp>
        <p:nvSpPr>
          <p:cNvPr id="9" name="Rectangle 8"/>
          <p:cNvSpPr/>
          <p:nvPr/>
        </p:nvSpPr>
        <p:spPr>
          <a:xfrm>
            <a:off x="857250" y="3601640"/>
            <a:ext cx="4762500" cy="1905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57250" y="3715940"/>
            <a:ext cx="47625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১. মালিকের মূলধন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250" y="4081611"/>
            <a:ext cx="47625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২. সংরক্ষিত আয়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53187" y="3292524"/>
            <a:ext cx="5000625" cy="2138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4"/>
              </a:lnSpc>
            </a:pPr>
            <a:r>
              <a:rPr sz="1404" b="1" i="0" u="none">
                <a:solidFill>
                  <a:srgbClr val="B91C1C"/>
                </a:solidFill>
                <a:latin typeface="Hind Siliguri"/>
              </a:rPr>
              <a:t>বহিঃস্থ উৎস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72250" y="3601640"/>
            <a:ext cx="4762500" cy="1905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72250" y="3715940"/>
            <a:ext cx="47625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১. ব্যাংক ঋণ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72250" y="4081611"/>
            <a:ext cx="47625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২. শেয়ার বিক্রয়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উৎসের প্রধান বৈশিষ্ট্যসমূহ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343" y="3353692"/>
            <a:ext cx="476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7250" y="4020442"/>
            <a:ext cx="1976437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খরচ (Cost)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031" y="3353692"/>
            <a:ext cx="476250" cy="4762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90937" y="4020442"/>
            <a:ext cx="1976437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ঝুঁকি (Risk)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3293" y="3353692"/>
            <a:ext cx="419100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524625" y="4020442"/>
            <a:ext cx="1976437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মেয়াদ (Term)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6493" y="3353692"/>
            <a:ext cx="600075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358312" y="4020442"/>
            <a:ext cx="1976437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নমনীয়তা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501080"/>
            <a:ext cx="11049000" cy="47854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দলীয়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7250" y="1786830"/>
            <a:ext cx="10477500" cy="9751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sz="2400" b="0" i="0" u="none">
                <a:solidFill>
                  <a:srgbClr val="475569"/>
                </a:solidFill>
                <a:latin typeface="Hind Siliguri"/>
              </a:rPr>
              <a:t>"একটি নতুন টেক্সটাইল মিল স্থাপনের জন্য কোন ধরণের অর্থায়ন সবচেয়ে বেশি উপযোগী এবং কেন?" - দলে আলোচনা করে উপস্থাপন করো।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50" y="2952452"/>
            <a:ext cx="10477500" cy="666750"/>
          </a:xfrm>
          <a:prstGeom prst="rect">
            <a:avLst/>
          </a:prstGeom>
          <a:noFill/>
        </p:spPr>
        <p:txBody>
          <a:bodyPr wrap="square" lIns="600075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সময়: ০৮ মিনিট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637" y="2952452"/>
            <a:ext cx="600075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26915"/>
            <a:ext cx="5334000" cy="3333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দলীয়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71500" y="2984003"/>
            <a:ext cx="5600700" cy="2138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4"/>
              </a:lnSpc>
            </a:pPr>
            <a:r>
              <a:rPr sz="1404" b="1" i="0" u="none">
                <a:solidFill>
                  <a:srgbClr val="1E293B"/>
                </a:solidFill>
                <a:latin typeface="Hind Siliguri"/>
              </a:rPr>
              <a:t>উপযোগী উৎস: দীর্ঘমেয়াদি অর্থায়ন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340744"/>
            <a:ext cx="53340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কারণসমূহ: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5" y="2274540"/>
            <a:ext cx="5238750" cy="3238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6725" y="3708320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06415"/>
            <a:ext cx="5334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টেক্সটাইল মিলের জন্য প্রচুর স্থায়ী সম্পদের প্রয়োজন।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725" y="4073991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500" y="4072086"/>
            <a:ext cx="5334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বড় অঙ্কের মূলধন স্বল্পমেয়াদে পরিশোধ করা কঠিন।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725" y="4439662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1500" y="4437757"/>
            <a:ext cx="5334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শেয়ার বা ডিবেঞ্চার ইস্যু করে বিশাল তহবিল গঠন করা যায়।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মূল্যায়ন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33450" y="2783353"/>
            <a:ext cx="114300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1.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750" y="2781448"/>
            <a:ext cx="10572750" cy="36567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বাকিতে কাঁচামাল ক্রয় কোন ধরণের অর্থায়ন?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5350" y="3339524"/>
            <a:ext cx="152400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2.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7750" y="3337619"/>
            <a:ext cx="10572750" cy="365670"/>
          </a:xfrm>
          <a:prstGeom prst="rect">
            <a:avLst/>
          </a:prstGeom>
          <a:noFill/>
        </p:spPr>
        <p:txBody>
          <a:bodyPr wrap="square" lIns="15240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স্বল্পমেয়াদি অর্থায়নের সময়সীমা কতটুকু?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75" y="3895695"/>
            <a:ext cx="1428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3.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7750" y="3893790"/>
            <a:ext cx="10572750" cy="365670"/>
          </a:xfrm>
          <a:prstGeom prst="rect">
            <a:avLst/>
          </a:prstGeom>
          <a:noFill/>
        </p:spPr>
        <p:txBody>
          <a:bodyPr wrap="square" lIns="1428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লিজিং অর্থায়নের কোন মেয়াদের উৎস?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5825" y="4451865"/>
            <a:ext cx="16192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4.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7750" y="4449960"/>
            <a:ext cx="10572750" cy="365670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সংরক্ষিত আয় অর্থায়নের কোন ধরণের উৎস?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34442"/>
            <a:ext cx="3492549" cy="431854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1734442"/>
            <a:ext cx="3492549" cy="431854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1734442"/>
            <a:ext cx="3492549" cy="431854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" y="2020192"/>
            <a:ext cx="2921049" cy="3333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5549" y="2020192"/>
            <a:ext cx="2921049" cy="33337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3849" y="2020192"/>
            <a:ext cx="2921049" cy="3333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নিচের ছবিগুলো লক্ষ্য করো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57250" y="5353942"/>
            <a:ext cx="2921049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টাকা বা তহবিল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35549" y="5353942"/>
            <a:ext cx="2921049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ব্যাংক প্রতিষ্ঠান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3849" y="5353942"/>
            <a:ext cx="2921049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শেয়ার বাজার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875" y="2067817"/>
            <a:ext cx="2825799" cy="32385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83174" y="2067817"/>
            <a:ext cx="2825799" cy="32385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61474" y="2067817"/>
            <a:ext cx="2825799" cy="32385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501080"/>
            <a:ext cx="11049000" cy="47854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7250" y="1786830"/>
            <a:ext cx="104775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১. স্বল্পমেয়াদি অর্থায়ন (ব্যবসায় ঋণ)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50" y="2152501"/>
            <a:ext cx="104775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২. ১ বছর বা তার কম সময়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2518171"/>
            <a:ext cx="104775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৩. দীর্ঘমেয়াদি উৎস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2883842"/>
            <a:ext cx="104775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৪. অভ্যন্তরীণ উৎস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602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14500"/>
            <a:ext cx="3492549" cy="289351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1714500"/>
            <a:ext cx="3492549" cy="289351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3849" y="1714500"/>
            <a:ext cx="3492549" cy="28935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57250" y="2732782"/>
            <a:ext cx="2141487" cy="11541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7500" b="1" i="0" u="none">
                <a:solidFill>
                  <a:srgbClr val="005088"/>
                </a:solidFill>
                <a:latin typeface="Hind Siliguri"/>
              </a:rPr>
              <a:t>০১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5007173"/>
            <a:ext cx="2921049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অর্থায়ন হলো তহবিল সংগ্রহ ও ব্যবস্থাপনার প্রক্রিয়া।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21299" y="2732782"/>
            <a:ext cx="1814512" cy="11541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7500" b="1" i="0" u="none">
                <a:solidFill>
                  <a:srgbClr val="005088"/>
                </a:solidFill>
                <a:latin typeface="Hind Siliguri"/>
              </a:rPr>
              <a:t>০২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21299" y="5007173"/>
            <a:ext cx="2921049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মেয়াদের ভিত্তিতে ৩ প্রকার (স্বল্প, মধ্য, দীর্ঘ)।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86851" y="2732782"/>
            <a:ext cx="1668512" cy="11541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7500" b="1" i="0" u="none">
                <a:solidFill>
                  <a:srgbClr val="005088"/>
                </a:solidFill>
                <a:latin typeface="Hind Siliguri"/>
              </a:rPr>
              <a:t>০৩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3849" y="5007173"/>
            <a:ext cx="2921049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উৎস ২ প্রকার (অভ্যন্তরীণ ও বহিঃস্থ)।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067942"/>
            <a:ext cx="5334000" cy="165154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702272"/>
            <a:ext cx="5334000" cy="23830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প্রশ্নোত্তর ও বাড়ির কাজ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38187" y="3353692"/>
            <a:ext cx="5000625" cy="666750"/>
          </a:xfrm>
          <a:prstGeom prst="rect">
            <a:avLst/>
          </a:prstGeom>
          <a:noFill/>
        </p:spPr>
        <p:txBody>
          <a:bodyPr wrap="square" lIns="600075" tIns="0" rIns="0" bIns="0" anchor="t">
            <a:spAutoFit/>
          </a:bodyPr>
          <a:lstStyle/>
          <a:p>
            <a:pPr algn="ctr">
              <a:lnSpc>
                <a:spcPts val="1684"/>
              </a:lnSpc>
            </a:pPr>
            <a:r>
              <a:rPr sz="1404" b="1" i="0" u="none">
                <a:solidFill>
                  <a:srgbClr val="1E293B"/>
                </a:solidFill>
                <a:latin typeface="Hind Siliguri"/>
              </a:rPr>
              <a:t>প্রশ্নোত্তর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4020442"/>
            <a:ext cx="47625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তোমাদের কোনো প্রশ্ন আছে কি? থাকলে নির্দ্বিধায় করো।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53187" y="2988022"/>
            <a:ext cx="5000625" cy="666750"/>
          </a:xfrm>
          <a:prstGeom prst="rect">
            <a:avLst/>
          </a:prstGeom>
          <a:noFill/>
        </p:spPr>
        <p:txBody>
          <a:bodyPr wrap="square" lIns="533400" tIns="0" rIns="0" bIns="0" anchor="t">
            <a:spAutoFit/>
          </a:bodyPr>
          <a:lstStyle/>
          <a:p>
            <a:pPr algn="ctr">
              <a:lnSpc>
                <a:spcPts val="1684"/>
              </a:lnSpc>
            </a:pPr>
            <a:r>
              <a:rPr sz="1404" b="1" i="0" u="none">
                <a:solidFill>
                  <a:srgbClr val="1E293B"/>
                </a:solidFill>
                <a:latin typeface="Hind Siliguri"/>
              </a:rPr>
              <a:t>বাড়ির কাজ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2250" y="3654772"/>
            <a:ext cx="476250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475569"/>
                </a:solidFill>
                <a:latin typeface="Hind Siliguri"/>
              </a:rPr>
              <a:t>১. সংরক্ষিত আয়ের গুরুত্ব লেখ।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72250" y="3929062"/>
            <a:ext cx="476250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475569"/>
                </a:solidFill>
                <a:latin typeface="Hind Siliguri"/>
              </a:rPr>
              <a:t>২. শেয়ার ও বন্ডের মধ্যে পার্থক্য কী?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72250" y="4203352"/>
            <a:ext cx="476250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475569"/>
                </a:solidFill>
                <a:latin typeface="Hind Siliguri"/>
              </a:rPr>
              <a:t>৩. স্বল্পমেয়াদি অর্থায়নের সুবিধাগুলো লেখ।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72250" y="4477642"/>
            <a:ext cx="476250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475569"/>
                </a:solidFill>
                <a:latin typeface="Hind Siliguri"/>
              </a:rPr>
              <a:t>৪. ক্ষুদ্র ব্যবসায়ীদের জন্য কোন উৎসটি সহজসাধ্য?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3187" y="3353692"/>
            <a:ext cx="600075" cy="4762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8175" y="2988022"/>
            <a:ext cx="533400" cy="4762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67050" y="2419350"/>
            <a:ext cx="4724161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sz="9000" b="1" i="0" u="none">
                <a:solidFill>
                  <a:srgbClr val="FFFFFF"/>
                </a:solidFill>
                <a:latin typeface="Hind Siliguri"/>
              </a:rPr>
              <a:t>ধন্যবাদ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57574" y="3981450"/>
            <a:ext cx="6315075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sz="2250" b="0" i="0" u="none">
                <a:solidFill>
                  <a:srgbClr val="FBBF24"/>
                </a:solidFill>
                <a:latin typeface="Hind Siliguri"/>
              </a:rPr>
              <a:t>সবাই ভালো থেকো এবং পড়াশোনায় মনোযোগী হও।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FFFFFF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2475"/>
            <a:ext cx="12192000" cy="567305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50727"/>
            <a:ext cx="5334000" cy="32861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750665"/>
            <a:ext cx="5334000" cy="42862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57250" y="2536477"/>
            <a:ext cx="5000625" cy="666750"/>
          </a:xfrm>
          <a:prstGeom prst="rect">
            <a:avLst/>
          </a:prstGeom>
          <a:noFill/>
        </p:spPr>
        <p:txBody>
          <a:bodyPr wrap="square" lIns="533400" tIns="0" rIns="0" bIns="0" anchor="t">
            <a:spAutoFit/>
          </a:bodyPr>
          <a:lstStyle/>
          <a:p>
            <a:pPr algn="l">
              <a:lnSpc>
                <a:spcPts val="1684"/>
              </a:lnSpc>
            </a:pPr>
            <a:r>
              <a:rPr sz="1404" b="1" i="0" u="none">
                <a:solidFill>
                  <a:srgbClr val="1E293B"/>
                </a:solidFill>
                <a:latin typeface="Hind Siliguri"/>
              </a:rPr>
              <a:t>বিষয়: ফিন্যান্স ও ব্যাংকিং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3203227"/>
            <a:ext cx="5000625" cy="666750"/>
          </a:xfrm>
          <a:prstGeom prst="rect">
            <a:avLst/>
          </a:prstGeom>
          <a:noFill/>
        </p:spPr>
        <p:txBody>
          <a:bodyPr wrap="square" lIns="600075" tIns="0" rIns="0" bIns="0" anchor="t">
            <a:spAutoFit/>
          </a:bodyPr>
          <a:lstStyle/>
          <a:p>
            <a:pPr algn="l">
              <a:lnSpc>
                <a:spcPts val="1684"/>
              </a:lnSpc>
            </a:pPr>
            <a:r>
              <a:rPr sz="1404" b="1" i="0" u="none">
                <a:solidFill>
                  <a:srgbClr val="1E293B"/>
                </a:solidFill>
                <a:latin typeface="Hind Siliguri"/>
              </a:rPr>
              <a:t>শ্রেণি: ৯ম শ্রেণি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3869977"/>
            <a:ext cx="5000625" cy="666750"/>
          </a:xfrm>
          <a:prstGeom prst="rect">
            <a:avLst/>
          </a:prstGeom>
          <a:noFill/>
        </p:spPr>
        <p:txBody>
          <a:bodyPr wrap="square" lIns="533400" tIns="0" rIns="0" bIns="0" anchor="t">
            <a:spAutoFit/>
          </a:bodyPr>
          <a:lstStyle/>
          <a:p>
            <a:pPr algn="l">
              <a:lnSpc>
                <a:spcPts val="1684"/>
              </a:lnSpc>
            </a:pPr>
            <a:r>
              <a:rPr sz="1404" b="1" i="0" u="none">
                <a:solidFill>
                  <a:srgbClr val="1E293B"/>
                </a:solidFill>
                <a:latin typeface="Hind Siliguri"/>
              </a:rPr>
              <a:t>অধ্যায়: ২য় (অর্থায়নের উৎস)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250" y="4536727"/>
            <a:ext cx="5000625" cy="666750"/>
          </a:xfrm>
          <a:prstGeom prst="rect">
            <a:avLst/>
          </a:prstGeom>
          <a:noFill/>
        </p:spPr>
        <p:txBody>
          <a:bodyPr wrap="square" lIns="476250" tIns="0" rIns="0" bIns="0" anchor="t">
            <a:spAutoFit/>
          </a:bodyPr>
          <a:lstStyle/>
          <a:p>
            <a:pPr algn="l">
              <a:lnSpc>
                <a:spcPts val="1684"/>
              </a:lnSpc>
            </a:pPr>
            <a:r>
              <a:rPr sz="1404" b="1" i="0" u="none">
                <a:solidFill>
                  <a:srgbClr val="1E293B"/>
                </a:solidFill>
                <a:latin typeface="Hind Siliguri"/>
              </a:rPr>
              <a:t>সময়: ৫০ মিনিট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4125" y="1798290"/>
            <a:ext cx="5238750" cy="41910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" y="2536477"/>
            <a:ext cx="533400" cy="4762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3203227"/>
            <a:ext cx="600075" cy="4762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50" y="3869977"/>
            <a:ext cx="533400" cy="4762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250" y="4536727"/>
            <a:ext cx="476250" cy="4762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219325"/>
            <a:ext cx="11049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sz="2250" b="0" i="0" u="none">
                <a:solidFill>
                  <a:srgbClr val="CBD5E1"/>
                </a:solidFill>
                <a:latin typeface="Hind Siliguri"/>
              </a:rPr>
              <a:t>আজকের পাঠ শিরোনাম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275" y="2676525"/>
            <a:ext cx="11601450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9000"/>
              </a:lnSpc>
              <a:defRPr/>
            </a:pPr>
            <a:r>
              <a:rPr sz="7500" b="1" i="0" u="none">
                <a:solidFill>
                  <a:srgbClr val="FFFFFF"/>
                </a:solidFill>
                <a:latin typeface="Hind Siliguri"/>
              </a:rPr>
              <a:t>অর্থায়নের উৎস</a:t>
            </a:r>
          </a:p>
        </p:txBody>
      </p:sp>
      <p:sp>
        <p:nvSpPr>
          <p:cNvPr id="6" name="Rectangle 5"/>
          <p:cNvSpPr/>
          <p:nvPr/>
        </p:nvSpPr>
        <p:spPr>
          <a:xfrm>
            <a:off x="5143500" y="4295775"/>
            <a:ext cx="1905000" cy="57150"/>
          </a:xfrm>
          <a:prstGeom prst="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FFFFFF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শিখনফল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2598539"/>
            <a:ext cx="110490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475569"/>
                </a:solidFill>
                <a:latin typeface="Hind Siliguri"/>
              </a:rPr>
              <a:t>এই পাঠ শেষে তোমরা যা শিখতে পারবে: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154709"/>
            <a:ext cx="11049000" cy="365670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অর্থায়নের ধারণাটুকু ব্যাখ্যা করতে পারবে।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663255"/>
            <a:ext cx="11049000" cy="365670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অর্থায়নের বিভিন্ন উৎসসমূহ চিহ্নিত করতে পারবে।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171801"/>
            <a:ext cx="11049000" cy="365670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মেয়াদের ভিত্তিতে অর্থায়নের শ্রেণিবিভাগ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4680346"/>
            <a:ext cx="11049000" cy="365670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অভ্যন্তরীণ ও বহিঃস্থ উৎসের সুবিধা-অসুবিধা বিশ্লেষণ করতে পারবে।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192809"/>
            <a:ext cx="228600" cy="2476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701355"/>
            <a:ext cx="228600" cy="2476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209901"/>
            <a:ext cx="228600" cy="2476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718446"/>
            <a:ext cx="228600" cy="2476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 smtClean="0">
                <a:solidFill>
                  <a:srgbClr val="1E293B"/>
                </a:solidFill>
                <a:latin typeface="Hind Siliguri"/>
              </a:rPr>
              <a:t>পূর্বজ্ঞান যাচাই</a:t>
            </a:r>
            <a:endParaRPr sz="3600" b="1" i="0" u="none">
              <a:solidFill>
                <a:srgbClr val="1E293B"/>
              </a:solidFill>
              <a:latin typeface="Hind Siligu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5" y="3170932"/>
            <a:ext cx="476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7250" y="3837682"/>
            <a:ext cx="4762500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ব্যবসায় শুরু করতে প্রথমে কিসের প্রয়োজন হয় বলে তোমরা মনে করো?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2525" y="3170932"/>
            <a:ext cx="361950" cy="4762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72250" y="3837682"/>
            <a:ext cx="4762500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তোমরা কি জানো ব্যাংক থেকে ঋণ নেওয়া অর্থায়নের কোন ধরণের উৎস?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26915"/>
            <a:ext cx="5334000" cy="3333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অভ্যন্তরীণ অর্থায়ন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71500" y="2701528"/>
            <a:ext cx="5334000" cy="10970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যখন ব্যবসায়ের মালিক তার নিজস্ব সঞ্চয় বা ব্যবসায়ের অর্জিত মুনাফা থেকে তহবিলের সংস্থান করেন, তাকে অভ্যন্তরীণ উৎস বলে।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25" y="2274540"/>
            <a:ext cx="5238750" cy="3238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6725" y="3990945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989040"/>
            <a:ext cx="5334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মালিকের নিজস্ব মূলধন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725" y="4356615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54710"/>
            <a:ext cx="5334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অব্যবহৃত মুনাফা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725" y="4722286"/>
            <a:ext cx="104775" cy="361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u="none">
                <a:solidFill>
                  <a:srgbClr val="475569"/>
                </a:solidFill>
                <a:latin typeface="Hind Siliguri"/>
              </a:rPr>
              <a:t>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500" y="4720381"/>
            <a:ext cx="5334000" cy="365670"/>
          </a:xfrm>
          <a:prstGeom prst="rect">
            <a:avLst/>
          </a:prstGeom>
          <a:noFill/>
        </p:spPr>
        <p:txBody>
          <a:bodyPr wrap="square" lIns="104775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সঞ্চিতি তহবিল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78174"/>
            <a:ext cx="3492549" cy="223108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2778174"/>
            <a:ext cx="3492549" cy="223108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2778174"/>
            <a:ext cx="3492549" cy="22310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571500"/>
            <a:ext cx="11401425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sz="3600" b="1" i="0" u="none">
                <a:solidFill>
                  <a:srgbClr val="1E293B"/>
                </a:solidFill>
                <a:latin typeface="Hind Siliguri"/>
              </a:rPr>
              <a:t>বহিঃস্থ অর্থায়ন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571500"/>
            <a:ext cx="95250" cy="548580"/>
          </a:xfrm>
          <a:prstGeom prst="rect">
            <a:avLst/>
          </a:prstGeom>
          <a:solidFill>
            <a:srgbClr val="005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9575" y="3063924"/>
            <a:ext cx="476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4223" y="3730674"/>
            <a:ext cx="3067102" cy="2138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4"/>
              </a:lnSpc>
            </a:pPr>
            <a:r>
              <a:rPr sz="1404" b="1" i="0" u="none">
                <a:solidFill>
                  <a:srgbClr val="1E293B"/>
                </a:solidFill>
                <a:latin typeface="Hind Siliguri"/>
              </a:rPr>
              <a:t>ব্যাংক ঋণ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250" y="3944540"/>
            <a:ext cx="2921049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বাণিজ্যিক ব্যাংক থেকে গৃহীত ঋণ অন্যতম প্রধান উৎস।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5025" y="3063924"/>
            <a:ext cx="3619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62523" y="3730674"/>
            <a:ext cx="3067102" cy="2138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4"/>
              </a:lnSpc>
            </a:pPr>
            <a:r>
              <a:rPr sz="1404" b="1" i="0" u="none">
                <a:solidFill>
                  <a:srgbClr val="1E293B"/>
                </a:solidFill>
                <a:latin typeface="Hind Siliguri"/>
              </a:rPr>
              <a:t>শেয়ার ও বন্ড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5549" y="3944540"/>
            <a:ext cx="2921049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বড় কোম্পানিগুলো শেয়ার বিক্রির মাধ্যমে মূলধন সংগ্রহ করে।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7599" y="3063924"/>
            <a:ext cx="53340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40822" y="3730674"/>
            <a:ext cx="3067102" cy="2138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4"/>
              </a:lnSpc>
            </a:pPr>
            <a:r>
              <a:rPr sz="1404" b="1" i="0" u="none">
                <a:solidFill>
                  <a:srgbClr val="1E293B"/>
                </a:solidFill>
                <a:latin typeface="Hind Siliguri"/>
              </a:rPr>
              <a:t>মহাজন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3849" y="3944540"/>
            <a:ext cx="2921049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475569"/>
                </a:solidFill>
                <a:latin typeface="Hind Siliguri"/>
              </a:rPr>
              <a:t>অপ্রাতিষ্ঠানিক উৎস হিসেবে গ্রাম্য মহাজন থেকে ঋণ গ্রহণ।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6391275"/>
            <a:ext cx="12192000" cy="2762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350" b="1" i="0" u="none">
                <a:solidFill>
                  <a:srgbClr val="005088"/>
                </a:solidFill>
                <a:latin typeface="Hind Siliguri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743</Words>
  <Application>Microsoft Macintosh PowerPoint</Application>
  <PresentationFormat>Custom</PresentationFormat>
  <Paragraphs>147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27</cp:revision>
  <dcterms:created xsi:type="dcterms:W3CDTF">2013-01-27T09:14:16Z</dcterms:created>
  <dcterms:modified xsi:type="dcterms:W3CDTF">2026-07-10T15:59:08Z</dcterms:modified>
</cp:coreProperties>
</file>