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792" r:id="rId2"/>
  </p:sldMasterIdLst>
  <p:notesMasterIdLst>
    <p:notesMasterId r:id="rId14"/>
  </p:notesMasterIdLst>
  <p:sldIdLst>
    <p:sldId id="297" r:id="rId3"/>
    <p:sldId id="261" r:id="rId4"/>
    <p:sldId id="294" r:id="rId5"/>
    <p:sldId id="293" r:id="rId6"/>
    <p:sldId id="283" r:id="rId7"/>
    <p:sldId id="284" r:id="rId8"/>
    <p:sldId id="285" r:id="rId9"/>
    <p:sldId id="286" r:id="rId10"/>
    <p:sldId id="292" r:id="rId11"/>
    <p:sldId id="291" r:id="rId12"/>
    <p:sldId id="2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mail - [2010]" initials="i-[" lastIdx="1" clrIdx="0">
    <p:extLst>
      <p:ext uri="{19B8F6BF-5375-455C-9EA6-DF929625EA0E}">
        <p15:presenceInfo xmlns="" xmlns:p15="http://schemas.microsoft.com/office/powerpoint/2012/main" userId="ismail - [2010]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3" d="100"/>
          <a:sy n="63" d="100"/>
        </p:scale>
        <p:origin x="-126" y="-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2" d="100"/>
          <a:sy n="52" d="100"/>
        </p:scale>
        <p:origin x="286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381D64-5278-4C6C-AEFF-3FF28BACD73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C3C29-08E5-4C20-9F7D-04ABABDEE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12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C3E98-BEF8-42D9-9EC7-DDCD1871F75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101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8C3C29-08E5-4C20-9F7D-04ABABDEED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96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59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9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525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6722-0E9E-49C6-AAFA-A1CEEF67DF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A2EF3-CE06-4D16-B122-BCDD137CA1F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36802"/>
            <a:ext cx="511901" cy="514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36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6722-0E9E-49C6-AAFA-A1CEEF67DF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D5A2EF3-CE06-4D16-B122-BCDD137CA1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491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9058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166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795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11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802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19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2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690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01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705" r:id="rId12"/>
    <p:sldLayoutId id="214748366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A11982E-90CF-4E48-A088-1606173DCC12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6B9FFD7-305E-43BA-BB64-ED31D664301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06574" y="977465"/>
            <a:ext cx="5233180" cy="221599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3800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FN Mamun Mahfuz Unicode" pitchFamily="2" charset="0"/>
                <a:cs typeface="FN Mamun Mahfuz Unicode" pitchFamily="2" charset="0"/>
              </a:rPr>
              <a:t>স্বাগতম</a:t>
            </a:r>
            <a:r>
              <a:rPr lang="en-US" sz="48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 </a:t>
            </a:r>
            <a:endParaRPr lang="en-US" sz="48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Kalpurush" panose="02000600000000000000" pitchFamily="2" charset="0"/>
              <a:cs typeface="Kalpurush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20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5"/>
          <p:cNvSpPr txBox="1">
            <a:spLocks/>
          </p:cNvSpPr>
          <p:nvPr/>
        </p:nvSpPr>
        <p:spPr>
          <a:xfrm>
            <a:off x="6870268" y="1612467"/>
            <a:ext cx="4504314" cy="4262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9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" y="3012581"/>
            <a:ext cx="12192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কাজে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6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15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6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9F90FB-35DA-13EA-E31A-246679CB63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511" y="598072"/>
            <a:ext cx="3491547" cy="15833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3791755" y="2181392"/>
            <a:ext cx="3491547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317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0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1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862" y="868680"/>
            <a:ext cx="8753475" cy="3876675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315370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croll: Vertical 10"/>
          <p:cNvSpPr/>
          <p:nvPr/>
        </p:nvSpPr>
        <p:spPr>
          <a:xfrm rot="10800000">
            <a:off x="2308485" y="2832755"/>
            <a:ext cx="9045454" cy="4025244"/>
          </a:xfrm>
          <a:prstGeom prst="verticalScroll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314884" y="2834471"/>
            <a:ext cx="95512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মোঃগাউসুল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হক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) 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কালিকাপুর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চৌকুনী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মাধ্যমিক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কয়রা,খুলনা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Star: 24 Points 14">
            <a:extLst>
              <a:ext uri="{FF2B5EF4-FFF2-40B4-BE49-F238E27FC236}">
                <a16:creationId xmlns:a16="http://schemas.microsoft.com/office/drawing/2014/main" xmlns="" id="{C045854A-E564-48FD-82AE-27F72FBAC227}"/>
              </a:ext>
            </a:extLst>
          </p:cNvPr>
          <p:cNvSpPr/>
          <p:nvPr/>
        </p:nvSpPr>
        <p:spPr>
          <a:xfrm>
            <a:off x="0" y="131072"/>
            <a:ext cx="4616970" cy="2701684"/>
          </a:xfrm>
          <a:prstGeom prst="star24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Rounded MT Bold" panose="020F0704030504030204" pitchFamily="34" charset="0"/>
              </a:rPr>
              <a:t>শিক্ষক</a:t>
            </a:r>
            <a:r>
              <a:rPr lang="en-US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Rounded MT Bold" panose="020F0704030504030204" pitchFamily="34" charset="0"/>
              </a:rPr>
              <a:t> </a:t>
            </a:r>
            <a:r>
              <a:rPr lang="en-US" sz="40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 Rounded MT Bold" panose="020F0704030504030204" pitchFamily="34" charset="0"/>
              </a:rPr>
              <a:t>পরিচিতি</a:t>
            </a:r>
            <a:endParaRPr lang="en-US" sz="4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995" y="0"/>
            <a:ext cx="2179950" cy="275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83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46EDE2F-983E-4980-901A-084566A02E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76" y="2537008"/>
            <a:ext cx="8157070" cy="36713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415AEA8-A3D0-44D9-9AE0-04695429AD11}"/>
              </a:ext>
            </a:extLst>
          </p:cNvPr>
          <p:cNvSpPr txBox="1"/>
          <p:nvPr/>
        </p:nvSpPr>
        <p:spPr>
          <a:xfrm>
            <a:off x="1581712" y="295805"/>
            <a:ext cx="580319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dorshoLipi" pitchFamily="1" charset="0"/>
                <a:cs typeface="AdorshoLipi" pitchFamily="1" charset="0"/>
              </a:rPr>
              <a:t>*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ছবিটির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নাম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কী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? </a:t>
            </a:r>
          </a:p>
          <a:p>
            <a:r>
              <a:rPr lang="en-US" sz="2800" dirty="0">
                <a:latin typeface="AdorshoLipi" pitchFamily="1" charset="0"/>
                <a:cs typeface="AdorshoLipi" pitchFamily="1" charset="0"/>
              </a:rPr>
              <a:t>*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এটা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কী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হার্ডওয়ার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নাকি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সফ</a:t>
            </a:r>
            <a:r>
              <a:rPr lang="as-IN" sz="2800" dirty="0">
                <a:latin typeface="AdorshoLipi" pitchFamily="1" charset="0"/>
                <a:cs typeface="AdorshoLipi" pitchFamily="1" charset="0"/>
              </a:rPr>
              <a:t>ট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ওয়্যার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?</a:t>
            </a:r>
          </a:p>
          <a:p>
            <a:r>
              <a:rPr lang="en-US" sz="2800" dirty="0">
                <a:latin typeface="AdorshoLipi" pitchFamily="1" charset="0"/>
                <a:cs typeface="AdorshoLipi" pitchFamily="1" charset="0"/>
              </a:rPr>
              <a:t>*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কী-বোর্ড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এর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কাজ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dirty="0" err="1">
                <a:latin typeface="AdorshoLipi" pitchFamily="1" charset="0"/>
                <a:cs typeface="AdorshoLipi" pitchFamily="1" charset="0"/>
              </a:rPr>
              <a:t>কী</a:t>
            </a:r>
            <a:r>
              <a:rPr lang="en-US" sz="2800" dirty="0">
                <a:latin typeface="AdorshoLipi" pitchFamily="1" charset="0"/>
                <a:cs typeface="AdorshoLipi" pitchFamily="1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448055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CB411425-801F-BA24-B162-06DA00B3D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4" r="45899" b="15556"/>
          <a:stretch/>
        </p:blipFill>
        <p:spPr>
          <a:xfrm>
            <a:off x="689548" y="1171106"/>
            <a:ext cx="5406452" cy="5765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B411425-801F-BA24-B162-06DA00B3DF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4" r="45899" b="15556"/>
          <a:stretch/>
        </p:blipFill>
        <p:spPr>
          <a:xfrm rot="10800000">
            <a:off x="6095999" y="1184355"/>
            <a:ext cx="5406451" cy="59564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Text Placeholder 18"/>
          <p:cNvSpPr txBox="1">
            <a:spLocks/>
          </p:cNvSpPr>
          <p:nvPr/>
        </p:nvSpPr>
        <p:spPr>
          <a:xfrm>
            <a:off x="7433990" y="1592217"/>
            <a:ext cx="3261522" cy="467367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600" dirty="0" err="1" smtClean="0">
                <a:solidFill>
                  <a:srgbClr val="7030A0"/>
                </a:solidFill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চতুর্থঅধ্যায়</a:t>
            </a:r>
            <a:endParaRPr lang="en-US" sz="3600" dirty="0">
              <a:solidFill>
                <a:srgbClr val="7030A0"/>
              </a:solidFill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3600" dirty="0" err="1" smtClean="0">
                <a:solidFill>
                  <a:srgbClr val="7030A0"/>
                </a:solidFill>
                <a:highlight>
                  <a:srgbClr val="00FF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ওয়ার্ডপ্রসেসিং</a:t>
            </a:r>
            <a:endParaRPr lang="en-US" sz="3600" dirty="0">
              <a:solidFill>
                <a:srgbClr val="7030A0"/>
              </a:solidFill>
              <a:highlight>
                <a:srgbClr val="00FFFF"/>
              </a:highligh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3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০১, ০২</a:t>
            </a:r>
          </a:p>
          <a:p>
            <a:pPr marL="0" indent="0" algn="ctr">
              <a:buNone/>
            </a:pPr>
            <a:r>
              <a:rPr lang="en-US" sz="3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3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endParaRPr lang="en-US" sz="3600" b="1" dirty="0">
              <a:solidFill>
                <a:schemeClr val="bg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en-US" sz="3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</a:p>
          <a:p>
            <a:pPr marL="0" indent="0" algn="ctr">
              <a:buNone/>
            </a:pPr>
            <a:r>
              <a:rPr lang="en-US" sz="3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endParaRPr lang="en-US" sz="3600" b="1" dirty="0">
              <a:solidFill>
                <a:schemeClr val="bg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9D92C10-359E-44D1-88F4-868C2B469E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02080" y="1899920"/>
            <a:ext cx="3318327" cy="455167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C9F9DCF5-9AA2-4D5B-B43E-BAC81C0B6B58}"/>
              </a:ext>
            </a:extLst>
          </p:cNvPr>
          <p:cNvSpPr/>
          <p:nvPr/>
        </p:nvSpPr>
        <p:spPr>
          <a:xfrm>
            <a:off x="2785700" y="96256"/>
            <a:ext cx="6620599" cy="886919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/>
              <a:t>পাঠ</a:t>
            </a:r>
            <a:r>
              <a:rPr lang="en-US" sz="4000" b="1" dirty="0"/>
              <a:t> </a:t>
            </a:r>
            <a:r>
              <a:rPr lang="en-US" sz="4000" b="1" dirty="0" err="1"/>
              <a:t>পরিচিতি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0226550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1" dur="2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245428" y="754730"/>
            <a:ext cx="3701143" cy="667667"/>
            <a:chOff x="2641595" y="986961"/>
            <a:chExt cx="6821713" cy="667667"/>
          </a:xfrm>
        </p:grpSpPr>
        <p:sp>
          <p:nvSpPr>
            <p:cNvPr id="4" name="Rectangle 3"/>
            <p:cNvSpPr/>
            <p:nvPr/>
          </p:nvSpPr>
          <p:spPr>
            <a:xfrm>
              <a:off x="2641595" y="986961"/>
              <a:ext cx="6821713" cy="62411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b="1" dirty="0" err="1">
                  <a:solidFill>
                    <a:srgbClr val="FF0000"/>
                  </a:solidFill>
                </a:rPr>
                <a:t>শিখনফল</a:t>
              </a:r>
              <a:endParaRPr lang="en-US" sz="4000" b="1" dirty="0">
                <a:solidFill>
                  <a:srgbClr val="FF0000"/>
                </a:solidFill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8548913" y="986971"/>
              <a:ext cx="914395" cy="624115"/>
              <a:chOff x="8360229" y="986973"/>
              <a:chExt cx="914395" cy="624115"/>
            </a:xfrm>
          </p:grpSpPr>
          <p:sp>
            <p:nvSpPr>
              <p:cNvPr id="5" name="Chevron 4"/>
              <p:cNvSpPr/>
              <p:nvPr/>
            </p:nvSpPr>
            <p:spPr>
              <a:xfrm>
                <a:off x="8577938" y="986973"/>
                <a:ext cx="696686" cy="624115"/>
              </a:xfrm>
              <a:prstGeom prst="chevron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Chevron 5"/>
              <p:cNvSpPr/>
              <p:nvPr/>
            </p:nvSpPr>
            <p:spPr>
              <a:xfrm>
                <a:off x="8360229" y="986973"/>
                <a:ext cx="696686" cy="624115"/>
              </a:xfrm>
              <a:prstGeom prst="chevron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" name="Chevron 6"/>
            <p:cNvSpPr/>
            <p:nvPr/>
          </p:nvSpPr>
          <p:spPr>
            <a:xfrm>
              <a:off x="8527131" y="986969"/>
              <a:ext cx="478972" cy="624115"/>
            </a:xfrm>
            <a:prstGeom prst="chevron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lowchart: Multidocument 9"/>
            <p:cNvSpPr/>
            <p:nvPr/>
          </p:nvSpPr>
          <p:spPr>
            <a:xfrm>
              <a:off x="2641600" y="1030513"/>
              <a:ext cx="754743" cy="624115"/>
            </a:xfrm>
            <a:prstGeom prst="flowChartMultidocumen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CEB2C34-48D3-46EA-B5A1-FD2DF3E1512E}"/>
              </a:ext>
            </a:extLst>
          </p:cNvPr>
          <p:cNvSpPr txBox="1"/>
          <p:nvPr/>
        </p:nvSpPr>
        <p:spPr>
          <a:xfrm>
            <a:off x="1889759" y="1904820"/>
            <a:ext cx="96469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dorshoLipi" pitchFamily="1" charset="0"/>
                <a:cs typeface="AdorshoLipi" pitchFamily="1" charset="0"/>
              </a:rPr>
              <a:t>**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ওয়ার্ড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প্রসেসর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ও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প্রসেসিং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বিষয়টি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বর্ণনা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করতে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পারবে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। </a:t>
            </a:r>
          </a:p>
          <a:p>
            <a:endParaRPr lang="en-US" sz="2400" dirty="0">
              <a:latin typeface="AdorshoLipi" pitchFamily="1" charset="0"/>
              <a:cs typeface="AdorshoLipi" pitchFamily="1" charset="0"/>
            </a:endParaRPr>
          </a:p>
          <a:p>
            <a:r>
              <a:rPr lang="en-US" sz="2400" dirty="0">
                <a:latin typeface="AdorshoLipi" pitchFamily="1" charset="0"/>
                <a:cs typeface="AdorshoLipi" pitchFamily="1" charset="0"/>
              </a:rPr>
              <a:t>**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তথ্য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ও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যোগাযোগ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প্রযুক্তির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সাথে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ওয়ার্ড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প্রসেসিংয়ের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সম্পর্ক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বর্ণনা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করতে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পারবে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। </a:t>
            </a:r>
          </a:p>
          <a:p>
            <a:endParaRPr lang="en-US" sz="2400" dirty="0">
              <a:latin typeface="AdorshoLipi" pitchFamily="1" charset="0"/>
              <a:cs typeface="AdorshoLipi" pitchFamily="1" charset="0"/>
            </a:endParaRPr>
          </a:p>
          <a:p>
            <a:r>
              <a:rPr lang="en-US" sz="2400" dirty="0">
                <a:latin typeface="AdorshoLipi" pitchFamily="1" charset="0"/>
                <a:cs typeface="AdorshoLipi" pitchFamily="1" charset="0"/>
              </a:rPr>
              <a:t>**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তথ্য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ও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যোগাযোগ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প্রযুক্তিতে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ওয়ার্ড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প্রসেসিংয়ের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গুরুত্ব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ব্যাখ্যা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করতে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400" dirty="0" err="1">
                <a:latin typeface="AdorshoLipi" pitchFamily="1" charset="0"/>
                <a:cs typeface="AdorshoLipi" pitchFamily="1" charset="0"/>
              </a:rPr>
              <a:t>পারবে</a:t>
            </a:r>
            <a:r>
              <a:rPr lang="en-US" sz="2400" dirty="0">
                <a:latin typeface="AdorshoLipi" pitchFamily="1" charset="0"/>
                <a:cs typeface="AdorshoLipi" pitchFamily="1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2647270352"/>
      </p:ext>
    </p:extLst>
  </p:cSld>
  <p:clrMapOvr>
    <a:masterClrMapping/>
  </p:clrMapOvr>
  <p:transition spd="slow">
    <p:comb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3000" fill="hold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3" dur="500"/>
                                            <p:tgtEl>
                                              <p:spTgt spid="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3000" fill="hold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3000" fill="hold"/>
                                            <p:tgtEl>
                                              <p:spTgt spid="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2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A448946-74FE-4A6A-AE82-CF656D93EC09}"/>
              </a:ext>
            </a:extLst>
          </p:cNvPr>
          <p:cNvSpPr txBox="1"/>
          <p:nvPr/>
        </p:nvSpPr>
        <p:spPr>
          <a:xfrm>
            <a:off x="2743200" y="11842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157AFBF-069C-418D-9962-0377889061E5}"/>
              </a:ext>
            </a:extLst>
          </p:cNvPr>
          <p:cNvSpPr txBox="1"/>
          <p:nvPr/>
        </p:nvSpPr>
        <p:spPr>
          <a:xfrm>
            <a:off x="167640" y="2029094"/>
            <a:ext cx="11404768" cy="353943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*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লেখালেখির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জন্যে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যে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অ্যাপ্লিকেশন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সফটওয়্যার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তৈরি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হয়েছে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তাকে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ওয়ার্ড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প্রসেসর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বলে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লেখালেখি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করতে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হলেই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শব্দ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বা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ওয়ার্ড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লিখতে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হয়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,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সুন্দর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করে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লিখতে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হলে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শব্দগুলোকে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সাজাতে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হয়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,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গোছাতে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হয়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।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আর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এটা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হচ্ছে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এক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ধরণের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প্রক্রিয়া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-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যার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ইংরেজি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হচ্ছে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প্রসেসিং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(Processing)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উপরোক্ত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দুটি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শব্দ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মিলে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হয়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ওয়ার্ড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প্রসেসিং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।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আর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যে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সফটওয়্যার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ওয়ার্ড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প্রসেসিং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করে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তাকে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ওয়ার্ড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প্রসেসর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 </a:t>
            </a:r>
            <a:r>
              <a:rPr lang="en-US" sz="2800" b="1" spc="50" dirty="0" err="1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বলে</a:t>
            </a:r>
            <a:r>
              <a:rPr lang="en-US" sz="2800" b="1" spc="50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dorshoLipi" pitchFamily="1" charset="0"/>
                <a:cs typeface="AdorshoLipi" pitchFamily="1" charset="0"/>
              </a:rPr>
              <a:t>। </a:t>
            </a:r>
          </a:p>
          <a:p>
            <a:endParaRPr lang="en-US" sz="2800" dirty="0">
              <a:solidFill>
                <a:srgbClr val="002060"/>
              </a:solidFill>
              <a:latin typeface="AdorshoLipi" pitchFamily="1" charset="0"/>
              <a:cs typeface="AdorshoLipi" pitchFamily="1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7647CFE3-BF87-4F4F-973F-26EFE97C7BD5}"/>
              </a:ext>
            </a:extLst>
          </p:cNvPr>
          <p:cNvSpPr/>
          <p:nvPr/>
        </p:nvSpPr>
        <p:spPr>
          <a:xfrm>
            <a:off x="619594" y="449705"/>
            <a:ext cx="10952814" cy="110385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প্রসেসিং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8239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5547B05-B7DB-43E6-96E7-EA02181426E8}"/>
              </a:ext>
            </a:extLst>
          </p:cNvPr>
          <p:cNvSpPr/>
          <p:nvPr/>
        </p:nvSpPr>
        <p:spPr>
          <a:xfrm>
            <a:off x="330532" y="3055500"/>
            <a:ext cx="11727306" cy="391761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  <a:r>
              <a:rPr lang="en-US" sz="3200" b="1" dirty="0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# </a:t>
            </a:r>
            <a:r>
              <a:rPr lang="en-US" sz="3200" b="1" dirty="0" err="1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b="1" dirty="0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200" b="1" dirty="0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3200" b="1" dirty="0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b="1" dirty="0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3200" b="1" dirty="0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প্রসেসিংয়ের</a:t>
            </a:r>
            <a:r>
              <a:rPr lang="en-US" sz="3200" b="1" dirty="0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সম্পর্ক</a:t>
            </a:r>
            <a:r>
              <a:rPr lang="en-US" sz="3200" b="1" dirty="0">
                <a:solidFill>
                  <a:srgbClr val="FF0000"/>
                </a:solidFill>
                <a:highlight>
                  <a:srgbClr val="0000FF"/>
                </a:highligh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endParaRPr lang="en-US" sz="3200" b="1" dirty="0">
              <a:solidFill>
                <a:srgbClr val="FF0000"/>
              </a:solidFill>
              <a:highlight>
                <a:srgbClr val="0000FF"/>
              </a:highlight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ওয়ার্ড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প্রসেসরের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কাজগুলো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তথ্য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যোগাযোগ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প্রযুক্তির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সাথে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জড়িত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যেমন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১।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ডিজিটাল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কনটেন্ট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Create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তৈরি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২। Edit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সংশোধন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৩। Save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সংরক্ষণ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৪। Print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বা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মুদ্রণ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করা</a:t>
            </a:r>
            <a:r>
              <a:rPr lang="en-US" sz="2800" dirty="0"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1771D6D-CD05-4127-BAF7-C04D72611447}"/>
              </a:ext>
            </a:extLst>
          </p:cNvPr>
          <p:cNvSpPr/>
          <p:nvPr/>
        </p:nvSpPr>
        <p:spPr>
          <a:xfrm>
            <a:off x="1049311" y="224852"/>
            <a:ext cx="9338872" cy="70453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 err="1">
                <a:solidFill>
                  <a:schemeClr val="bg1"/>
                </a:solidFill>
                <a:latin typeface="Nirmala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বিভিন্ন</a:t>
            </a:r>
            <a:r>
              <a:rPr lang="en-US" sz="3600" b="1" dirty="0">
                <a:solidFill>
                  <a:schemeClr val="bg1"/>
                </a:solidFill>
                <a:latin typeface="Nirmala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rmala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ধরণের</a:t>
            </a:r>
            <a:r>
              <a:rPr lang="en-US" sz="3600" b="1" dirty="0">
                <a:solidFill>
                  <a:schemeClr val="bg1"/>
                </a:solidFill>
                <a:latin typeface="Nirmala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rmala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ওয়ার্ড</a:t>
            </a:r>
            <a:r>
              <a:rPr lang="en-US" sz="3600" b="1" dirty="0">
                <a:solidFill>
                  <a:schemeClr val="bg1"/>
                </a:solidFill>
                <a:latin typeface="Nirmala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Nirmala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প্রসেসর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49D167F-67F5-4266-9E27-5FF1F5106587}"/>
              </a:ext>
            </a:extLst>
          </p:cNvPr>
          <p:cNvSpPr/>
          <p:nvPr/>
        </p:nvSpPr>
        <p:spPr>
          <a:xfrm>
            <a:off x="284813" y="1049311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B59B60C5-4114-4183-B267-19B8D5C3FF09}"/>
              </a:ext>
            </a:extLst>
          </p:cNvPr>
          <p:cNvSpPr/>
          <p:nvPr/>
        </p:nvSpPr>
        <p:spPr>
          <a:xfrm>
            <a:off x="764497" y="1329192"/>
            <a:ext cx="9054059" cy="1680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১.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মাইক্রোসফট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ওয়ার্ড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(Microsoft Word)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২.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গুগল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ডক্স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(Google Docs)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৩. </a:t>
            </a:r>
            <a:r>
              <a:rPr lang="en-US" sz="2800" dirty="0" err="1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অফিস</a:t>
            </a:r>
            <a:r>
              <a:rPr lang="en-US" sz="2800" dirty="0">
                <a:solidFill>
                  <a:schemeClr val="bg1">
                    <a:lumMod val="95000"/>
                  </a:schemeClr>
                </a:solidFill>
                <a:highlight>
                  <a:srgbClr val="000080"/>
                </a:highligh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৩৬৫ (Office 365)</a:t>
            </a:r>
          </a:p>
        </p:txBody>
      </p:sp>
    </p:spTree>
    <p:extLst>
      <p:ext uri="{BB962C8B-B14F-4D97-AF65-F5344CB8AC3E}">
        <p14:creationId xmlns:p14="http://schemas.microsoft.com/office/powerpoint/2010/main" val="22678502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09862" y="878109"/>
            <a:ext cx="10987791" cy="667667"/>
            <a:chOff x="2641595" y="986961"/>
            <a:chExt cx="6821713" cy="667667"/>
          </a:xfrm>
        </p:grpSpPr>
        <p:sp>
          <p:nvSpPr>
            <p:cNvPr id="4" name="Rectangle 3"/>
            <p:cNvSpPr/>
            <p:nvPr/>
          </p:nvSpPr>
          <p:spPr>
            <a:xfrm>
              <a:off x="2641595" y="986961"/>
              <a:ext cx="6821713" cy="62411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তথ্য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যোগাযোগ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প্রযুক্তিতে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ওয়ার্ড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প্রসেসিংয়ের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গুরুত্ব</a:t>
              </a:r>
              <a:endParaRPr lang="en-US" sz="32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Chevron 4"/>
            <p:cNvSpPr/>
            <p:nvPr/>
          </p:nvSpPr>
          <p:spPr>
            <a:xfrm>
              <a:off x="9245599" y="986971"/>
              <a:ext cx="217709" cy="624115"/>
            </a:xfrm>
            <a:prstGeom prst="chevron">
              <a:avLst/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lowchart: Multidocument 9"/>
            <p:cNvSpPr/>
            <p:nvPr/>
          </p:nvSpPr>
          <p:spPr>
            <a:xfrm>
              <a:off x="2641600" y="1030513"/>
              <a:ext cx="245068" cy="624115"/>
            </a:xfrm>
            <a:prstGeom prst="flowChartMultidocumen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Horizontal Scroll 8"/>
          <p:cNvSpPr/>
          <p:nvPr/>
        </p:nvSpPr>
        <p:spPr>
          <a:xfrm>
            <a:off x="1355834" y="1727207"/>
            <a:ext cx="8673537" cy="3349290"/>
          </a:xfrm>
          <a:prstGeom prst="horizontalScroll">
            <a:avLst/>
          </a:prstGeom>
          <a:ln>
            <a:solidFill>
              <a:srgbClr val="0070C0"/>
            </a:solidFill>
            <a:prstDash val="lgDashDot"/>
          </a:ln>
          <a:effectLst>
            <a:innerShdw blurRad="114300">
              <a:prstClr val="black"/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১।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প্রসেসিং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২। 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প্রসেসিং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লেখাকে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সংশোধন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58585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003561B-2661-5FD6-DDDA-4854B0B1B5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767" y="182659"/>
            <a:ext cx="2393195" cy="17948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7938" y="4023567"/>
            <a:ext cx="115561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লেখালেখির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জন্যে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প্রসেসর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৩।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জনপ্রিয়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ওয়ার্ড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প্রসেসরের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F7907B33-BFE3-46AB-B0A2-026E369650B1}"/>
              </a:ext>
            </a:extLst>
          </p:cNvPr>
          <p:cNvSpPr/>
          <p:nvPr/>
        </p:nvSpPr>
        <p:spPr>
          <a:xfrm>
            <a:off x="2286000" y="2459421"/>
            <a:ext cx="94593" cy="472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63657693-BD92-4EF5-AA05-843B5C5222AA}"/>
              </a:ext>
            </a:extLst>
          </p:cNvPr>
          <p:cNvSpPr/>
          <p:nvPr/>
        </p:nvSpPr>
        <p:spPr>
          <a:xfrm>
            <a:off x="1954924" y="2040617"/>
            <a:ext cx="8008883" cy="14346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নিজেকে</a:t>
            </a:r>
            <a:r>
              <a:rPr lang="en-US" sz="8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8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18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1041</TotalTime>
  <Words>257</Words>
  <Application>Microsoft Office PowerPoint</Application>
  <PresentationFormat>Custom</PresentationFormat>
  <Paragraphs>52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Custom Design</vt:lpstr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Gaus Sir</cp:lastModifiedBy>
  <cp:revision>123</cp:revision>
  <dcterms:created xsi:type="dcterms:W3CDTF">2025-06-29T08:12:10Z</dcterms:created>
  <dcterms:modified xsi:type="dcterms:W3CDTF">2026-07-23T01:17:40Z</dcterms:modified>
</cp:coreProperties>
</file>