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notesMasterIdLst>
    <p:notesMasterId r:id="rId21"/>
  </p:notesMasterIdLst>
  <p:sldIdLst>
    <p:sldId id="256" r:id="rId2"/>
    <p:sldId id="283" r:id="rId3"/>
    <p:sldId id="265" r:id="rId4"/>
    <p:sldId id="266" r:id="rId5"/>
    <p:sldId id="258" r:id="rId6"/>
    <p:sldId id="259" r:id="rId7"/>
    <p:sldId id="267" r:id="rId8"/>
    <p:sldId id="260" r:id="rId9"/>
    <p:sldId id="268" r:id="rId10"/>
    <p:sldId id="269" r:id="rId11"/>
    <p:sldId id="275" r:id="rId12"/>
    <p:sldId id="271" r:id="rId13"/>
    <p:sldId id="273" r:id="rId14"/>
    <p:sldId id="276" r:id="rId15"/>
    <p:sldId id="262" r:id="rId16"/>
    <p:sldId id="278" r:id="rId17"/>
    <p:sldId id="263" r:id="rId18"/>
    <p:sldId id="280" r:id="rId19"/>
    <p:sldId id="28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4B39"/>
    <a:srgbClr val="6B060C"/>
    <a:srgbClr val="1C44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06" autoAdjust="0"/>
  </p:normalViewPr>
  <p:slideViewPr>
    <p:cSldViewPr snapToGrid="0">
      <p:cViewPr varScale="1">
        <p:scale>
          <a:sx n="71" d="100"/>
          <a:sy n="71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1" d="100"/>
        <a:sy n="4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17B01-545C-4891-B7DD-79A68B0FF50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171B9-EA82-458E-BD76-3BB53AE22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832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171B9-EA82-458E-BD76-3BB53AE2247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751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F628-68D9-4C93-BB2B-60A9A5FA7E06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436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708D-0160-46E5-827E-6636E6AD2E40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659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8C63-9CB8-47CB-A582-1C2FA6729688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849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F0955-0711-466C-A792-F8615F0163A7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514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CBED0-4B2C-4D48-9004-3BA394CCBBCB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320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25F2-6F6F-4FE1-9C8C-66AD9D53AE71}" type="datetime1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33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0024-AF41-4511-9FEB-00A9D2016C48}" type="datetime1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842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DBE80-BF8A-42E8-852B-8F36A54E3FE4}" type="datetime1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228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5C05-1576-450D-AAAB-DFD7BBBFB369}" type="datetime1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998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334A-FED6-4E65-B428-DF2D1994E388}" type="datetime1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694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6BDE6-BE01-41C9-A64C-03E9745027A6}" type="datetime1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735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FA649-8B5C-44A1-9833-D76BF15744DA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98737-E75B-4A26-A87F-421B1B56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855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8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6610"/>
            <a:ext cx="12192000" cy="685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3413385" y="2239795"/>
            <a:ext cx="5174803" cy="186974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953" y="32950"/>
            <a:ext cx="4433047" cy="2303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33047" cy="2202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964" y="3816858"/>
            <a:ext cx="3462618" cy="238635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32" y="3816858"/>
            <a:ext cx="3148853" cy="22860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145316-0A49-46DD-9BB3-00A5CB74D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FD59-9798-4CC3-A1D0-5AC5F342FFBF}" type="datetime1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FB3101-67C1-4D45-90FF-FB9E553D6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D3278DC-FD8D-49B2-89CF-0ADEA16A1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974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13445" y="0"/>
            <a:ext cx="6445996" cy="101566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none">
            <a:spAutoFit/>
          </a:bodyPr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6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6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6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করঃ</a:t>
            </a:r>
            <a:endParaRPr lang="en-US" sz="60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39" y="1015662"/>
            <a:ext cx="3339489" cy="2764767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28575">
            <a:solidFill>
              <a:srgbClr val="00B0F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062" y="1015662"/>
            <a:ext cx="3264235" cy="276476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28575">
            <a:solidFill>
              <a:srgbClr val="00B0F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-121689" y="3780429"/>
            <a:ext cx="4176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মুদ্রা(কয়েন)</a:t>
            </a: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40382" y="3916908"/>
            <a:ext cx="45037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লুডু খেলার ছক্কা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856245" y="4338893"/>
            <a:ext cx="914400" cy="9144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1105618" y="4338893"/>
            <a:ext cx="750627" cy="9144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6973446" y="4604839"/>
            <a:ext cx="1891220" cy="99851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7919145" y="4593346"/>
            <a:ext cx="908433" cy="10215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8778135" y="4622282"/>
            <a:ext cx="51961" cy="99346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8805362" y="4594244"/>
            <a:ext cx="1682936" cy="97047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8831650" y="4580955"/>
            <a:ext cx="2490717" cy="94243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8901753" y="4654607"/>
            <a:ext cx="816735" cy="97047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41343" y="5210777"/>
            <a:ext cx="15831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হেড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385287" y="5271140"/>
            <a:ext cx="1584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টেল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732336" y="5536682"/>
            <a:ext cx="4822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720606" y="5536682"/>
            <a:ext cx="5868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602488" y="5559987"/>
            <a:ext cx="8686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9424495" y="5559987"/>
            <a:ext cx="6834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0241707" y="5506132"/>
            <a:ext cx="777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1138777" y="5536682"/>
            <a:ext cx="7652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3A104B-8224-4AD0-92DC-88B0792EF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7E79-1A9D-4AE2-A0A9-A6A3CCE12FC0}" type="datetime1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E83720-2E93-4E48-B7C9-208E522A1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B94F58-C68E-4A65-977C-DA7ED04FF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539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/>
      <p:bldP spid="46" grpId="0"/>
      <p:bldP spid="47" grpId="0"/>
      <p:bldP spid="48" grpId="0"/>
      <p:bldP spid="51" grpId="0"/>
      <p:bldP spid="52" grpId="0"/>
      <p:bldP spid="53" grpId="0"/>
      <p:bldP spid="54" grpId="0"/>
      <p:bldP spid="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1328" y="2235946"/>
            <a:ext cx="10085293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একটি মুদ্রা </a:t>
            </a:r>
            <a:r>
              <a:rPr lang="bn-BD" sz="4000" dirty="0">
                <a:latin typeface="Times New Roman" panose="02020603050405020304" pitchFamily="18" charset="0"/>
                <a:cs typeface="NikoshBAN" panose="02000000000000000000" pitchFamily="2" charset="0"/>
              </a:rPr>
              <a:t>একবার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নিক্ষেপ করলে সমগ্র সম্ভাব্য ফলাফল =</a:t>
            </a:r>
            <a:r>
              <a:rPr lang="en-US" sz="4000" dirty="0">
                <a:latin typeface="Times New Roman" panose="02020603050405020304" pitchFamily="18" charset="0"/>
                <a:cs typeface="NikoshBAN" panose="02000000000000000000" pitchFamily="2" charset="0"/>
              </a:rPr>
              <a:t>2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327" y="222340"/>
            <a:ext cx="10085294" cy="70788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একটি মুদ্রা একবার </a:t>
            </a:r>
            <a:r>
              <a:rPr lang="bn-BD" sz="4000" dirty="0">
                <a:latin typeface="Times New Roman" panose="02020603050405020304" pitchFamily="18" charset="0"/>
                <a:cs typeface="NikoshBAN" panose="02000000000000000000" pitchFamily="2" charset="0"/>
              </a:rPr>
              <a:t>নিক্ষেপ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করলে নমুনা বিন্দু=</a:t>
            </a:r>
            <a:r>
              <a:rPr lang="bn-BD" sz="4000" dirty="0">
                <a:latin typeface="Times New Roman" panose="02020603050405020304" pitchFamily="18" charset="0"/>
                <a:cs typeface="NikoshBAN" panose="02000000000000000000" pitchFamily="2" charset="0"/>
              </a:rPr>
              <a:t>H,T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1327" y="1229143"/>
            <a:ext cx="10085294" cy="70788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একটি মুদ্রা একবার নিক্ষেপ করলে নমুনাক্ষেত্র=</a:t>
            </a:r>
            <a:r>
              <a:rPr lang="bn-BD" sz="4000" dirty="0">
                <a:latin typeface="Times New Roman" panose="02020603050405020304" pitchFamily="18" charset="0"/>
                <a:cs typeface="NikoshBAN" panose="02000000000000000000" pitchFamily="2" charset="0"/>
              </a:rPr>
              <a:t>{H,T}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327" y="3227527"/>
            <a:ext cx="10085293" cy="70788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bn-BD" sz="4000" dirty="0">
                <a:latin typeface="Times New Roman" panose="02020603050405020304" pitchFamily="18" charset="0"/>
                <a:cs typeface="NikoshBAN" panose="02000000000000000000" pitchFamily="2" charset="0"/>
              </a:rPr>
              <a:t>আসার অনুকূল ফলাফল=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1327" y="4219108"/>
            <a:ext cx="10085293" cy="707886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আসার অনুকূল ফলাফল=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831EAB-312A-484B-852A-9F432CADB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D79-35BE-47D4-AF91-3371934E5D46}" type="datetime1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69BF54-188D-4567-8F45-C131118F9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846FA5-ED5B-4EA8-96B6-928ADE827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509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53613" y="445921"/>
            <a:ext cx="5884773" cy="10274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r>
              <a:rPr lang="en-US" sz="6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6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ভিডিওটি</a:t>
            </a:r>
            <a:r>
              <a:rPr lang="en-US" sz="6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US" sz="60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2811708"/>
              </p:ext>
            </p:extLst>
          </p:nvPr>
        </p:nvGraphicFramePr>
        <p:xfrm>
          <a:off x="4524375" y="2796988"/>
          <a:ext cx="3141663" cy="84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7" name="Packager Shell Object" showAsIcon="1" r:id="rId3" imgW="3141000" imgH="437400" progId="Package">
                  <p:embed/>
                </p:oleObj>
              </mc:Choice>
              <mc:Fallback>
                <p:oleObj name="Packager Shell Object" showAsIcon="1" r:id="rId3" imgW="3141000" imgH="4374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24375" y="2796988"/>
                        <a:ext cx="3141663" cy="84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B1C5C-930C-461A-951A-E63CFFA77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55C4A-5AD5-4CC0-9EA7-EA100A91E36F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C311C8-F325-4AFC-B3AA-C80E9E795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8563D-D075-4528-8BDE-7DF8D21F8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4462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73707" y="504854"/>
            <a:ext cx="6823881" cy="10156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6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1319" y="2374711"/>
            <a:ext cx="11095629" cy="70788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একটি ছক্কা একবার নিক্ষেপ করলে নমুনা বিন্দু ও নমুনাক্ষেত্রটি লিখ।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1319" y="1678011"/>
            <a:ext cx="11095629" cy="70788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নিশ্চিত ঘটনার দুইটি উদাহরণ দাও।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69927" y="304800"/>
            <a:ext cx="2817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৫ মিনিট</a:t>
            </a:r>
            <a:endParaRPr lang="en-US" sz="40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22FECC-1CE5-4BCB-B3BD-BFBCEB9A0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1FE23-9DBC-4831-BBF8-8EC8D1C00AAF}" type="datetime1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CCC568-5E82-4DC3-9D30-570FFED5A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FE4495-340D-442A-BC9C-DC2ADA574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5872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-41728"/>
            <a:ext cx="12192000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সম্ভাবনার মান</a:t>
            </a:r>
            <a:r>
              <a:rPr lang="en-US" sz="60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নির্ণয়ের</a:t>
            </a:r>
            <a:r>
              <a:rPr lang="en-US" sz="60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সূত্রসমুহ</a:t>
            </a:r>
            <a:endParaRPr lang="en-US" sz="6000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1198695"/>
                <a:ext cx="6382871" cy="108286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bn-BD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সম্ভাবনা=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4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bn-BD" sz="40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অনুকূল</m:t>
                        </m:r>
                        <m:r>
                          <a:rPr lang="bn-BD" sz="40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bn-BD" sz="40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ফলাফল</m:t>
                        </m:r>
                      </m:num>
                      <m:den>
                        <m:r>
                          <a:rPr lang="bn-BD" sz="4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সমগ্র</m:t>
                        </m:r>
                        <m:r>
                          <a:rPr lang="bn-BD" sz="4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bn-BD" sz="40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সম্ভাব্য</m:t>
                        </m:r>
                        <m:r>
                          <a:rPr lang="bn-BD" sz="4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bn-BD" sz="4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ফলাফল</m:t>
                        </m:r>
                      </m:den>
                    </m:f>
                  </m:oMath>
                </a14:m>
                <a:endParaRPr lang="en-US" sz="40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98695"/>
                <a:ext cx="6382871" cy="1082861"/>
              </a:xfrm>
              <a:prstGeom prst="rect">
                <a:avLst/>
              </a:prstGeom>
              <a:blipFill>
                <a:blip r:embed="rId2"/>
                <a:stretch>
                  <a:fillRect l="-3056" b="-135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0" y="2373522"/>
            <a:ext cx="5697415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নিশ্চিত ঘটনার সম্ভাবনা=</a:t>
            </a:r>
            <a:r>
              <a:rPr lang="en-US" sz="4000" b="1" dirty="0">
                <a:latin typeface="Times New Roman" panose="02020603050405020304" pitchFamily="18" charset="0"/>
                <a:cs typeface="NikoshBAN" panose="02000000000000000000" pitchFamily="2" charset="0"/>
              </a:rPr>
              <a:t>1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267181"/>
            <a:ext cx="5409027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অসম্ভব ঘটনার সম্ভাবনা=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4029298"/>
            <a:ext cx="11029070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742950" indent="-742950">
              <a:buFont typeface="Arial" panose="020B0604020202020204" pitchFamily="34" charset="0"/>
              <a:buChar char="•"/>
            </a:pP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বিচ্ছিন্ন ঘটনার ক্ষেত্রে-অথবা/বা থাকলে মান দুইটি যোগ হবে।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বিচ্ছিন্ন ঘটনার ক্ষেত্রে-ও/এবং/কিন্তু থাকলে মান দুইটি গুণ হবে।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EA9697-DCF0-4D95-8805-E5E6821EF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91787-260F-4B4E-BBAD-A794FF51ED38}" type="datetime1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CD02C6-01B3-41BA-9CDD-E8AA6E254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4CA8A8-3F86-4E30-9FE5-7D13D7B5F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792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"/>
            <a:ext cx="12192000" cy="126188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000" b="1" dirty="0">
                <a:latin typeface="Nikosh" panose="02000000000000000000" pitchFamily="2" charset="0"/>
                <a:cs typeface="Nikosh" panose="02000000000000000000" pitchFamily="2" charset="0"/>
              </a:rPr>
              <a:t>সমস্যা</a:t>
            </a:r>
            <a:r>
              <a:rPr lang="en-US" sz="4000" b="1" dirty="0">
                <a:latin typeface="Nikosh" panose="02000000000000000000" pitchFamily="2" charset="0"/>
                <a:cs typeface="Nikosh" panose="02000000000000000000" pitchFamily="2" charset="0"/>
              </a:rPr>
              <a:t>-1: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একটি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ঝুড়িতে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BD" sz="3600" b="1" dirty="0">
                <a:latin typeface="Nikosh" panose="02000000000000000000" pitchFamily="2" charset="0"/>
                <a:cs typeface="Nikosh" panose="02000000000000000000" pitchFamily="2" charset="0"/>
              </a:rPr>
              <a:t>4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টা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লাল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, 5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টা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নীল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bn-BD" sz="3600" b="1" dirty="0">
                <a:latin typeface="Nikosh" panose="02000000000000000000" pitchFamily="2" charset="0"/>
                <a:cs typeface="Nikosh" panose="02000000000000000000" pitchFamily="2" charset="0"/>
              </a:rPr>
              <a:t>6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টা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কালো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বল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আছে।দৈবভাবে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একটা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বল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নেওয়া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হল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  <a:r>
              <a:rPr lang="bn-BD" sz="3600" b="1" dirty="0">
                <a:latin typeface="Nikosh" panose="02000000000000000000" pitchFamily="2" charset="0"/>
                <a:cs typeface="Nikosh" panose="02000000000000000000" pitchFamily="2" charset="0"/>
              </a:rPr>
              <a:t>বলটি লাল অথবা কালো হওয়ার সম্ভাবনা কত?  </a:t>
            </a:r>
            <a:endParaRPr lang="en-US" sz="36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129" y="1772901"/>
            <a:ext cx="12003742" cy="132343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en-US" sz="4000" b="1" dirty="0">
                <a:latin typeface="Nikosh" panose="02000000000000000000" pitchFamily="2" charset="0"/>
                <a:cs typeface="Nikosh" panose="02000000000000000000" pitchFamily="2" charset="0"/>
              </a:rPr>
              <a:t>সমস্যা-2: </a:t>
            </a:r>
            <a:r>
              <a:rPr lang="en-US" sz="4000" b="1" dirty="0" err="1">
                <a:latin typeface="Nikosh" panose="02000000000000000000" pitchFamily="2" charset="0"/>
                <a:cs typeface="Nikosh" panose="02000000000000000000" pitchFamily="2" charset="0"/>
              </a:rPr>
              <a:t>একটি</a:t>
            </a:r>
            <a:r>
              <a:rPr lang="en-US" sz="40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ছক্কা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একবার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নিক্ষেপ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জোড়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আসার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সম্ভাবনা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23D85C-95EA-4C6B-A08D-6F82B2269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3067-FB3E-4F88-AB0B-DC20AD18B22C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F5CDA6-6B01-4CE9-9E2A-2ABA443C4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875BAD-7BB0-42FA-B36E-E3CCC6306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8632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0821" y="279554"/>
            <a:ext cx="6283761" cy="13234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8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দলগত কাজ</a:t>
            </a:r>
            <a:endParaRPr lang="en-US" sz="8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085861"/>
            <a:ext cx="12192000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bn-BD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একটি ছক্কা একবার নিক্ষেপ করা হলে বিজোড় সংখ্যা আসার সম্ভাবনা নির্ণয় কর।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39104" y="5137570"/>
            <a:ext cx="4776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/>
              <a:t> 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562109" y="587330"/>
            <a:ext cx="3020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সময়ঃ ৭ মিনিট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777537"/>
            <a:ext cx="12192000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একটি 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ঝুড়িতে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>
                <a:latin typeface="Times New Roman" panose="02020603050405020304" pitchFamily="18" charset="0"/>
                <a:cs typeface="NikoshBAN" panose="02000000000000000000" pitchFamily="2" charset="0"/>
              </a:rPr>
              <a:t>5</a:t>
            </a:r>
            <a:r>
              <a:rPr lang="bn-BD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লাল,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bn-BD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সাদা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ও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নীল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আছে।দৈবভাবে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নেওয়া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হল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বলটি লাল বা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সাদা</a:t>
            </a:r>
            <a:r>
              <a:rPr lang="bn-BD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হওয়ার সম্ভাবনা কত?  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BCE540-0759-4913-9A1A-FC328FFD4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2537C-80AF-4C3A-950A-681E8259A0A7}" type="datetime1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2F9884-54B0-4DE4-92FA-1C4E83D2E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C529A3-2621-4A54-9008-EE9BE70F8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1679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2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73" y="0"/>
            <a:ext cx="12180627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8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80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73" y="1364157"/>
            <a:ext cx="12192000" cy="7694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NikoshBAN" panose="02000000000000000000" pitchFamily="2" charset="0"/>
              </a:rPr>
              <a:t>1.</a:t>
            </a:r>
            <a:r>
              <a:rPr lang="bn-BD" sz="4400" b="1" dirty="0">
                <a:latin typeface="Times New Roman" panose="02020603050405020304" pitchFamily="18" charset="0"/>
                <a:cs typeface="NikoshBAN" panose="02000000000000000000" pitchFamily="2" charset="0"/>
              </a:rPr>
              <a:t>সম্ভাবনা কী? 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124771"/>
            <a:ext cx="12180627" cy="14465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NikoshBAN" panose="02000000000000000000" pitchFamily="2" charset="0"/>
              </a:rPr>
              <a:t>2.</a:t>
            </a:r>
            <a:r>
              <a:rPr lang="bn-BD" sz="4400" b="1" dirty="0">
                <a:latin typeface="Times New Roman" panose="02020603050405020304" pitchFamily="18" charset="0"/>
                <a:cs typeface="NikoshBAN" panose="02000000000000000000" pitchFamily="2" charset="0"/>
              </a:rPr>
              <a:t> নিশ্চিত ঘটনা ও অসম্ভব ঘটনা বলতে কি বুঝ?এদের সম্ভাবনার মান কত? 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" y="3649378"/>
            <a:ext cx="12180627" cy="14465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bn-BD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একটি থলেতে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bn-BD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টি সাদা ও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bn-BD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টি নীল বল আছে।বলটি সাদা হওয়ার সম্ভাবনা কত?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81E804-A93C-401D-AA90-1EA456E78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57A16-CC1D-4F9B-8C02-7A781E2E77E7}" type="datetime1">
              <a:rPr lang="en-US" smtClean="0"/>
              <a:t>7/23/2026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0AB1D01-E91C-4627-B066-EE916430B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0BA822-0CA0-43F2-B0F3-EE1DDD69A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914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50692" y="783032"/>
            <a:ext cx="4406987" cy="132343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BD" sz="8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8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2414381"/>
            <a:ext cx="12191999" cy="30469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NikoshBAN" panose="02000000000000000000" pitchFamily="2" charset="0"/>
              </a:rPr>
              <a:t>1.</a:t>
            </a:r>
            <a:r>
              <a:rPr lang="bn-BD" sz="4800" b="1" dirty="0">
                <a:latin typeface="Times New Roman" panose="02020603050405020304" pitchFamily="18" charset="0"/>
                <a:cs typeface="NikoshBAN" panose="02000000000000000000" pitchFamily="2" charset="0"/>
              </a:rPr>
              <a:t>একটি</a:t>
            </a:r>
            <a:r>
              <a:rPr lang="bn-BD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মুদ্রা একবার নিক্ষেপ করলে 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bn-BD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আসার সম্ভাবনা কত?</a:t>
            </a:r>
          </a:p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bn-BD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একটি ঝুড়িতে 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bn-BD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টি আপেল ও 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bn-BD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টি কমলা আছে।দৈবভাবে একটি ফল নেওয়া হলে ফলটি আপেল এবং কমলা হওয়ার সম্ভাবনা কত? 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509971-1D85-4291-BD4E-15AEE34FB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7758B-E0B2-46D7-9512-0E01FEA21E27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EC321-554C-4E29-9906-474380966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D80B6-247F-4A68-AA2A-39CDB9F3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3962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5354" y="3239620"/>
            <a:ext cx="10075074" cy="278354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287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623" y="265870"/>
            <a:ext cx="5284695" cy="269136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93B715-F788-4123-AE74-081B8806E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9E08E-6EAD-4DF9-BE0C-8B8E1E812FCF}" type="datetime1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F68E64-259B-491E-9A1E-4A9A5D94F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68F6A0-2A40-417A-818D-C1D56B917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2532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782" y="497541"/>
            <a:ext cx="9668435" cy="5392271"/>
          </a:xfrm>
          <a:solidFill>
            <a:schemeClr val="accent3">
              <a:lumMod val="40000"/>
              <a:lumOff val="60000"/>
            </a:schemeClr>
          </a:solidFill>
          <a:ln w="57150">
            <a:solidFill>
              <a:srgbClr val="7030A0"/>
            </a:solidFill>
          </a:ln>
        </p:spPr>
        <p:txBody>
          <a:bodyPr>
            <a:normAutofit/>
          </a:bodyPr>
          <a:lstStyle/>
          <a:p>
            <a:r>
              <a:rPr lang="bn-BD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as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as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as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br>
              <a:rPr lang="bn-BD" sz="5400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শিক্ষক(গণিত)</a:t>
            </a:r>
            <a:b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ঁ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া 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ফ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b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চ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ঁ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র।</a:t>
            </a:r>
            <a:b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01911272437</a:t>
            </a:r>
            <a:b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Email: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amin001974@gmail.com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8309593-74A4-4BA1-99C3-E3B8549C5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E81B-64CF-4AB3-BE61-DED370CF7C09}" type="datetime1">
              <a:rPr lang="en-US" smtClean="0"/>
              <a:t>7/23/2026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41B7602-9898-4699-BED9-225606095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69ED047-0092-443C-A501-C047DDE54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5777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1194" y="1787463"/>
            <a:ext cx="48040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দশম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1194" y="2710793"/>
            <a:ext cx="53226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উচ্চতর গণিত 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193" y="3574926"/>
            <a:ext cx="5076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চতুর্দশ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1192" y="4498256"/>
            <a:ext cx="43809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সময়ঃ৫০ মিনিট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451676" y="569795"/>
            <a:ext cx="3419475" cy="4572000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676" y="569795"/>
            <a:ext cx="3419475" cy="4572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3" name="Elbow Connector 12"/>
          <p:cNvCxnSpPr/>
          <p:nvPr/>
        </p:nvCxnSpPr>
        <p:spPr>
          <a:xfrm rot="16200000" flipH="1">
            <a:off x="3148370" y="2725080"/>
            <a:ext cx="6863167" cy="1402671"/>
          </a:xfrm>
          <a:prstGeom prst="bentConnector3">
            <a:avLst>
              <a:gd name="adj1" fmla="val 45559"/>
            </a:avLst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>
          <a:xfrm rot="16200000" flipV="1">
            <a:off x="3001392" y="2708900"/>
            <a:ext cx="6863167" cy="1435031"/>
          </a:xfrm>
          <a:prstGeom prst="bentConnector3">
            <a:avLst>
              <a:gd name="adj1" fmla="val 52422"/>
            </a:avLst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62632E-4B88-46A9-B4A9-A3E3E189C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4B18-37B0-4E84-B9ED-2CF9AB2BE96D}" type="datetime1">
              <a:rPr lang="en-US" smtClean="0"/>
              <a:t>7/23/2026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AFFB331-1B49-460B-98C9-157168E0C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52F9217-CB5D-4B9A-B5FB-0F1017395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6802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8675" y="395785"/>
            <a:ext cx="7997588" cy="13234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80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 ভিডিওটি দেখিঃ</a:t>
            </a:r>
            <a:endParaRPr lang="en-US" sz="80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7537948"/>
              </p:ext>
            </p:extLst>
          </p:nvPr>
        </p:nvGraphicFramePr>
        <p:xfrm>
          <a:off x="4413250" y="3238500"/>
          <a:ext cx="4300444" cy="1078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4" name="Packager Shell Object" showAsIcon="1" r:id="rId3" imgW="3495557" imgH="514290" progId="Package">
                  <p:embed/>
                </p:oleObj>
              </mc:Choice>
              <mc:Fallback>
                <p:oleObj name="Packager Shell Object" showAsIcon="1" r:id="rId3" imgW="3495557" imgH="51429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13250" y="3238500"/>
                        <a:ext cx="4300444" cy="10780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1D3A10-2BFD-48C8-A9F4-D110834D5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69327-A57E-4501-A722-DF77BC32F13D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367825-855C-49BB-966D-7FA8DF762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C2D71-7573-4831-89B9-B66C62278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387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0647" y="2184444"/>
            <a:ext cx="11376212" cy="101566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সম্ভাবনার ধারণা ও যুক্তিভিত্তিক সম্ভাবনা নির্ণয়।</a:t>
            </a:r>
            <a:endParaRPr 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763AB1-2F21-4371-903C-AE9513111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94B40-CEC6-47C2-8ED6-C878F1F21815}" type="datetime1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64EE11-852F-4115-93FC-02532C11A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ECFF87-63D4-427A-A2DE-F3F905F7C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5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079" y="1646458"/>
            <a:ext cx="10809027" cy="25545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7030A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সম্ভাবনার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স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ংজ্ঞায়িত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নিশ্চিত ঘটনা,অসম্ভব ঘটনা ও সম্ভাব্য ঘটনা ব্যাখ্যা করতে পারবে</a:t>
            </a:r>
            <a:r>
              <a:rPr lang="en-US" sz="4000" b="1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সম্ভাবনার সহজ ও বাস্তবভিত্তিক সমস্যার সমাধান করতে পারবে।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9FC33C-E15D-4474-911E-91CCB2404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E308-53E0-4C53-91DF-1E8553671196}" type="datetime1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81C133-C408-462A-BC9B-1F57A94F0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4C1621-5688-4DA7-BD69-043723B24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7367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2177" y="28010"/>
            <a:ext cx="7137779" cy="83099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8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48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48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করঃ</a:t>
            </a:r>
            <a:endParaRPr lang="en-US" sz="48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0969" y="5362170"/>
            <a:ext cx="67370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নেপালের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মধ্যে ফুটবল খেলা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27287" y="5362170"/>
            <a:ext cx="3125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আকাশ মেঘাচ্ছন্ন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673" y="1118713"/>
            <a:ext cx="4776750" cy="3983751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3" y="1118714"/>
            <a:ext cx="5375563" cy="398375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CA7A1D-9566-4434-89A3-A4FD987FD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7A54B-DFFA-4745-8765-F6E9BBC34313}" type="datetime1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E32BFD-E9B2-47E5-B85B-B49BDD400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704860-2788-427A-9177-958E3666B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506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4093" y="1069890"/>
            <a:ext cx="5127630" cy="132343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8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80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84778" y="3013501"/>
            <a:ext cx="7574507" cy="83099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bn-BD" sz="4800" b="1" i="1" u="sng" dirty="0">
                <a:latin typeface="NikoshBAN" panose="02000000000000000000" pitchFamily="2" charset="0"/>
                <a:cs typeface="NikoshBAN" panose="02000000000000000000" pitchFamily="2" charset="0"/>
              </a:rPr>
              <a:t>সম্ভাবনা কী?উদাহরণ দাও।</a:t>
            </a:r>
            <a:endParaRPr lang="en-US" sz="4800" b="1" i="1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79356" y="498764"/>
            <a:ext cx="30554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44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৩ </a:t>
            </a:r>
            <a:r>
              <a:rPr lang="en-US" sz="44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44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AC37A3-E5D2-4A7D-B7FE-EA30203F9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6A13-694E-4AC1-9566-03C3C252DC71}" type="datetime1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1B93D4-9B7F-433F-AA4E-AD680F113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18AE55-9941-49D1-A5FE-E04FEE168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2195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18996"/>
            <a:ext cx="12192000" cy="101566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6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6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6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করঃ</a:t>
            </a:r>
            <a:endParaRPr lang="en-US" sz="60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0151" y="5317502"/>
            <a:ext cx="49677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সূর্যোদয়(পূর্ব দিকে)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825" y="1268052"/>
            <a:ext cx="5670176" cy="401664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16555" y="5441683"/>
            <a:ext cx="50678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সূর্যাস্ত(পশ্চিম দিকে) </a:t>
            </a: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052"/>
            <a:ext cx="6521824" cy="4016642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25376C-E76A-4442-880A-E4B9E966C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F023-CE13-4A29-8971-36A8FAAFF65F}" type="datetime1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055CD5-62AE-4227-989F-473B827C6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CD6075-91FC-4307-86F4-8CA8EC418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8737-E75B-4A26-A87F-421B1B56302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613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1156</TotalTime>
  <Words>585</Words>
  <Application>Microsoft Office PowerPoint</Application>
  <PresentationFormat>Widescreen</PresentationFormat>
  <Paragraphs>121</Paragraphs>
  <Slides>19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Nikosh</vt:lpstr>
      <vt:lpstr>NikoshBAN</vt:lpstr>
      <vt:lpstr>Times New Roman</vt:lpstr>
      <vt:lpstr>Vrinda</vt:lpstr>
      <vt:lpstr>Wingdings</vt:lpstr>
      <vt:lpstr>Office Theme</vt:lpstr>
      <vt:lpstr>Packager Shell Object</vt:lpstr>
      <vt:lpstr>PowerPoint Presentation</vt:lpstr>
      <vt:lpstr>মোঃ আমিনুল ইসলাম সহকারী শিক্ষক(গণিত) চাঁদপুর আহমাদিয়া ফাযিল মাদ্রাসা নতুন বাজার, চাঁদপুর। মোবাইলঃ01911272437 Email: amin001974@gmail.com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MD. AMINUL ISLAM</cp:lastModifiedBy>
  <cp:revision>251</cp:revision>
  <dcterms:created xsi:type="dcterms:W3CDTF">2017-08-21T03:59:07Z</dcterms:created>
  <dcterms:modified xsi:type="dcterms:W3CDTF">2026-07-23T13:41:23Z</dcterms:modified>
</cp:coreProperties>
</file>