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2C00"/>
    <a:srgbClr val="5AC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43" d="100"/>
          <a:sy n="43" d="100"/>
        </p:scale>
        <p:origin x="312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861B8-0F5A-4811-8A01-D4E2103D1C7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55E39-1780-4D60-9FDB-F62BF78B04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13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55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37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82880" y="6458709"/>
            <a:ext cx="6743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মোঃ</a:t>
            </a:r>
            <a:r>
              <a:rPr lang="en-US" sz="2000" baseline="0" dirty="0" smtClean="0">
                <a:solidFill>
                  <a:srgbClr val="FFFF00"/>
                </a:solidFill>
              </a:rPr>
              <a:t> আলাউদ্দিন,সহকারী শিক্ষক, শিয়ালীডাঙ্গা বহুমুখী মাধ্যমিক বিদ্যালয়। বটিয়াঘাটা, খুলনা।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jfif"/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hyperlink" Target="https://www.teachers.gov.bd/profile/sk336531alauddin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www.facebook.com/alauddin336531" TargetMode="External"/><Relationship Id="rId4" Type="http://schemas.openxmlformats.org/officeDocument/2006/relationships/image" Target="../media/image1.jpg"/><Relationship Id="rId9" Type="http://schemas.openxmlformats.org/officeDocument/2006/relationships/hyperlink" Target="https://www.youtube.com/@alauddinstudio7264" TargetMode="External"/><Relationship Id="rId14" Type="http://schemas.openxmlformats.org/officeDocument/2006/relationships/image" Target="../media/image9.jf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502920"/>
            <a:ext cx="1737360" cy="173736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3" name="Shape 1"/>
          <p:cNvSpPr/>
          <p:nvPr/>
        </p:nvSpPr>
        <p:spPr>
          <a:xfrm>
            <a:off x="10378440" y="365760"/>
            <a:ext cx="1737360" cy="1737360"/>
          </a:xfrm>
          <a:prstGeom prst="ellipse">
            <a:avLst/>
          </a:prstGeom>
          <a:solidFill>
            <a:srgbClr val="0E4D3C"/>
          </a:solidFill>
          <a:ln/>
        </p:spPr>
      </p:sp>
      <p:sp>
        <p:nvSpPr>
          <p:cNvPr id="4" name="Text 2"/>
          <p:cNvSpPr/>
          <p:nvPr/>
        </p:nvSpPr>
        <p:spPr>
          <a:xfrm>
            <a:off x="9646920" y="14173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D4A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0" y="3749040"/>
            <a:ext cx="6138407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511236" y="2500257"/>
            <a:ext cx="526295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8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ও নৈতিকতা</a:t>
            </a:r>
            <a:endParaRPr lang="en-US" sz="5800" dirty="0">
              <a:solidFill>
                <a:srgbClr val="00B0F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6581104" y="3749040"/>
            <a:ext cx="512321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শিক্ষা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,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অষ্টম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শ্রেণি  • প্রথম অধ্যায়  •</a:t>
            </a:r>
            <a:r>
              <a:rPr lang="en-US" sz="2400" dirty="0" err="1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পাঠঃ</a:t>
            </a:r>
            <a:r>
              <a:rPr lang="en-US" sz="2400" dirty="0" smtClean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১০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9" name="Text 7"/>
          <p:cNvSpPr/>
          <p:nvPr/>
        </p:nvSpPr>
        <p:spPr>
          <a:xfrm>
            <a:off x="9539596" y="6400800"/>
            <a:ext cx="2652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8FB6A6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ইসলাম শিক্ষা বিষয়ের পাঠ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7904856" y="4735295"/>
            <a:ext cx="2061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বিশ্বাস ও সচ্চরিত্রের সম্পর্ক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389394"/>
            <a:ext cx="35515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</a:t>
            </a:r>
            <a:endParaRPr lang="en-US" sz="4000" dirty="0">
              <a:solidFill>
                <a:srgbClr val="FFFF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71" y="1383197"/>
            <a:ext cx="1868557" cy="17373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670522" y="3193332"/>
            <a:ext cx="2941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92D050"/>
                </a:solidFill>
              </a:rPr>
              <a:t>মোঃ আলাউদ্দিন </a:t>
            </a:r>
            <a:endParaRPr lang="en-US" sz="3200" dirty="0">
              <a:solidFill>
                <a:srgbClr val="92D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2761" y="3657011"/>
            <a:ext cx="1500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সহকারী শিক্ষক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074" y="4324570"/>
            <a:ext cx="3617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F0"/>
                </a:solidFill>
              </a:rPr>
              <a:t>শিয়ালীডাঙ্গা বহুমুখী মাধ্যমিক বিদ্যালয় ,</a:t>
            </a:r>
          </a:p>
          <a:p>
            <a:pPr algn="ctr"/>
            <a:r>
              <a:rPr lang="en-US" sz="2000" dirty="0" smtClean="0">
                <a:solidFill>
                  <a:srgbClr val="00B0F0"/>
                </a:solidFill>
              </a:rPr>
              <a:t>বটিয়াঘাটা,খুলনা।</a:t>
            </a:r>
            <a:endParaRPr lang="en-US" sz="2000" dirty="0">
              <a:solidFill>
                <a:srgbClr val="00B0F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068417" y="848139"/>
            <a:ext cx="0" cy="4572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359965" y="1097280"/>
            <a:ext cx="13252" cy="4044563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875857"/>
            <a:ext cx="92764" cy="454693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813066" y="1595110"/>
            <a:ext cx="50225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F0"/>
                </a:solidFill>
              </a:rPr>
              <a:t>     </a:t>
            </a:r>
            <a:r>
              <a:rPr lang="en-US" sz="6000" dirty="0" smtClean="0">
                <a:solidFill>
                  <a:srgbClr val="92D050"/>
                </a:solidFill>
              </a:rPr>
              <a:t>আজকের পাঠ</a:t>
            </a:r>
            <a:endParaRPr lang="en-US" sz="6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0548" y="15996"/>
            <a:ext cx="4298442" cy="6858000"/>
          </a:xfrm>
          <a:prstGeom prst="rect">
            <a:avLst/>
          </a:prstGeom>
          <a:solidFill>
            <a:srgbClr val="0F4C39"/>
          </a:solidFill>
          <a:ln/>
        </p:spPr>
      </p:sp>
      <p:sp>
        <p:nvSpPr>
          <p:cNvPr id="3" name="Shape 1"/>
          <p:cNvSpPr/>
          <p:nvPr/>
        </p:nvSpPr>
        <p:spPr>
          <a:xfrm>
            <a:off x="-625060" y="4632960"/>
            <a:ext cx="2926080" cy="2926080"/>
          </a:xfrm>
          <a:prstGeom prst="ellipse">
            <a:avLst/>
          </a:prstGeom>
          <a:solidFill>
            <a:srgbClr val="0A362A">
              <a:alpha val="7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341120" y="670560"/>
            <a:ext cx="1950720" cy="201168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89B3C"/>
            </a:solidFill>
            <a:prstDash val="solid"/>
          </a:ln>
        </p:spPr>
      </p:sp>
      <p:pic>
        <p:nvPicPr>
          <p:cNvPr id="5" name="Image 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" b="2001"/>
          <a:stretch/>
        </p:blipFill>
        <p:spPr>
          <a:xfrm>
            <a:off x="1149035" y="553153"/>
            <a:ext cx="2189920" cy="240360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Text 3"/>
          <p:cNvSpPr/>
          <p:nvPr/>
        </p:nvSpPr>
        <p:spPr>
          <a:xfrm>
            <a:off x="670560" y="2682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47894" y="0"/>
            <a:ext cx="7853428" cy="690259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98580" y="2956761"/>
            <a:ext cx="3884427" cy="829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5867" b="1" dirty="0">
                <a:solidFill>
                  <a:srgbClr val="FFFF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শিক্ষক পরিচিতি</a:t>
            </a:r>
            <a:endParaRPr lang="en-US" sz="5867" dirty="0">
              <a:solidFill>
                <a:srgbClr val="FFFF00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4815840" y="91440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9" name="Imag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" b="658"/>
          <a:stretch/>
        </p:blipFill>
        <p:spPr>
          <a:xfrm>
            <a:off x="4727887" y="650907"/>
            <a:ext cx="860916" cy="956187"/>
          </a:xfrm>
          <a:prstGeom prst="flowChartDelay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853825" y="454431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b="1" dirty="0" err="1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133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r>
              <a:rPr lang="en-US" sz="4267" b="1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মোঃ আলাউদ্দিন </a:t>
            </a:r>
            <a:endParaRPr lang="en-US" sz="2133" b="1" dirty="0">
              <a:ln w="10160">
                <a:solidFill>
                  <a:srgbClr val="5B9BD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Text 7"/>
          <p:cNvSpPr/>
          <p:nvPr/>
        </p:nvSpPr>
        <p:spPr>
          <a:xfrm>
            <a:off x="5727404" y="1207008"/>
            <a:ext cx="4377779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67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2" name="Shape 8"/>
          <p:cNvSpPr/>
          <p:nvPr/>
        </p:nvSpPr>
        <p:spPr>
          <a:xfrm>
            <a:off x="4728796" y="2266380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592713">
            <a:off x="5053402" y="2265311"/>
            <a:ext cx="394075" cy="394075"/>
          </a:xfrm>
          <a:prstGeom prst="pentagon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906941" y="1363169"/>
            <a:ext cx="66341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পদবিঃ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5" name="Text 10"/>
          <p:cNvSpPr/>
          <p:nvPr/>
        </p:nvSpPr>
        <p:spPr>
          <a:xfrm>
            <a:off x="5792865" y="1653271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dirty="0">
                <a:solidFill>
                  <a:srgbClr val="FFFF00"/>
                </a:solidFill>
                <a:ea typeface="Calibri" pitchFamily="34" charset="-122"/>
                <a:cs typeface="Calibri" pitchFamily="34" charset="-120"/>
              </a:rPr>
              <a:t>সহকারী শিক্ষক (ইসলাম শিক্ষা)</a:t>
            </a:r>
            <a:endParaRPr lang="en-US" sz="2667" dirty="0">
              <a:solidFill>
                <a:srgbClr val="FFFF00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815840" y="3157728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17" name="Imag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3" y="1939529"/>
            <a:ext cx="1127035" cy="1060703"/>
          </a:xfrm>
          <a:prstGeom prst="ellipse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53825" y="2289177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বিদ্যালয়ের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2667" b="1" dirty="0" err="1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নামঃ</a:t>
            </a:r>
            <a:r>
              <a:rPr lang="en-US" sz="2667" b="1" dirty="0">
                <a:solidFill>
                  <a:srgbClr val="7030A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7030A0"/>
              </a:solidFill>
            </a:endParaRPr>
          </a:p>
        </p:txBody>
      </p:sp>
      <p:sp>
        <p:nvSpPr>
          <p:cNvPr id="19" name="Text 13"/>
          <p:cNvSpPr/>
          <p:nvPr/>
        </p:nvSpPr>
        <p:spPr>
          <a:xfrm>
            <a:off x="5822223" y="2699967"/>
            <a:ext cx="620941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Calibri" pitchFamily="34" charset="-122"/>
                <a:cs typeface="Calibri" pitchFamily="34" charset="-120"/>
              </a:rPr>
              <a:t>শিয়ালীডাঙ্গা বহুমুখী মাধ্যমিক বিদ্যালয়, বটিয়াঘাটা, খুলনা</a:t>
            </a:r>
            <a:endParaRPr lang="en-US" sz="2667" b="1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643966" y="3907334"/>
            <a:ext cx="670560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093" y="3305781"/>
            <a:ext cx="353568" cy="35356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809320" y="3206999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মোবাইল </a:t>
            </a:r>
            <a:r>
              <a:rPr lang="en-US" sz="2667" b="1" dirty="0" err="1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নাম্বারঃ</a:t>
            </a:r>
            <a:r>
              <a:rPr lang="en-US" sz="2667" b="1" dirty="0">
                <a:solidFill>
                  <a:srgbClr val="0070C0"/>
                </a:solidFill>
                <a:ea typeface="Calibri" pitchFamily="34" charset="-122"/>
                <a:cs typeface="Calibri" pitchFamily="34" charset="-120"/>
              </a:rPr>
              <a:t>  </a:t>
            </a:r>
            <a:endParaRPr lang="en-US" sz="2667" dirty="0">
              <a:solidFill>
                <a:srgbClr val="0070C0"/>
              </a:solidFill>
            </a:endParaRPr>
          </a:p>
        </p:txBody>
      </p:sp>
      <p:sp>
        <p:nvSpPr>
          <p:cNvPr id="23" name="Text 16"/>
          <p:cNvSpPr/>
          <p:nvPr/>
        </p:nvSpPr>
        <p:spPr>
          <a:xfrm>
            <a:off x="5774577" y="3410256"/>
            <a:ext cx="68275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ea typeface="Calibri" pitchFamily="34" charset="-122"/>
                <a:cs typeface="Calibri" pitchFamily="34" charset="-120"/>
              </a:rPr>
              <a:t>01712943407</a:t>
            </a:r>
            <a:endParaRPr lang="en-US" sz="3200" b="1" dirty="0">
              <a:ln w="12700">
                <a:solidFill>
                  <a:srgbClr val="4472C4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rgbClr val="4472C4"/>
                </a:outerShdw>
              </a:effectLst>
            </a:endParaRPr>
          </a:p>
        </p:txBody>
      </p:sp>
      <p:sp>
        <p:nvSpPr>
          <p:cNvPr id="24" name="Shape 17"/>
          <p:cNvSpPr/>
          <p:nvPr/>
        </p:nvSpPr>
        <p:spPr>
          <a:xfrm>
            <a:off x="4589695" y="5040101"/>
            <a:ext cx="585136" cy="670560"/>
          </a:xfrm>
          <a:prstGeom prst="ellipse">
            <a:avLst/>
          </a:prstGeom>
          <a:solidFill>
            <a:srgbClr val="EAF3EE"/>
          </a:solidFill>
          <a:ln/>
        </p:spPr>
      </p:sp>
      <p:pic>
        <p:nvPicPr>
          <p:cNvPr id="25" name="Imag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921" y="6191533"/>
            <a:ext cx="763916" cy="711065"/>
          </a:xfrm>
          <a:prstGeom prst="flowChartDisplay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660744" y="6015325"/>
            <a:ext cx="670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ইমেইল</a:t>
            </a:r>
            <a:r>
              <a:rPr lang="en-US" sz="3200" b="1" dirty="0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 </a:t>
            </a:r>
            <a:r>
              <a:rPr lang="en-US" sz="3200" b="1" dirty="0" err="1">
                <a:solidFill>
                  <a:srgbClr val="0F4C39"/>
                </a:solidFill>
                <a:ea typeface="Calibri" pitchFamily="34" charset="-122"/>
                <a:cs typeface="Calibri" pitchFamily="34" charset="-120"/>
              </a:rPr>
              <a:t>ঠিকানাঃ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27" name="Text 19"/>
          <p:cNvSpPr/>
          <p:nvPr/>
        </p:nvSpPr>
        <p:spPr>
          <a:xfrm>
            <a:off x="5559819" y="6332080"/>
            <a:ext cx="6827520" cy="4299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s</a:t>
            </a:r>
            <a:r>
              <a:rPr lang="en-US" sz="3733" dirty="0">
                <a:solidFill>
                  <a:srgbClr val="70AD47">
                    <a:lumMod val="50000"/>
                  </a:srgbClr>
                </a:solidFill>
                <a:ea typeface="Calibri" pitchFamily="34" charset="-122"/>
                <a:cs typeface="Calibri" pitchFamily="34" charset="-120"/>
              </a:rPr>
              <a:t>k336531alauddin@gmail.com</a:t>
            </a:r>
            <a:endParaRPr lang="en-US" sz="3733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27053" y="5445762"/>
            <a:ext cx="6373601" cy="4205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133" u="sng" dirty="0">
                <a:solidFill>
                  <a:prstClr val="black"/>
                </a:solidFill>
                <a:hlinkClick r:id="rId9"/>
              </a:rPr>
              <a:t>https://www.youtube.com/@alauddinstudio7264</a:t>
            </a:r>
            <a:endParaRPr lang="en-US" sz="2133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27052" y="4951136"/>
            <a:ext cx="43801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 err="1">
                <a:solidFill>
                  <a:srgbClr val="FF0000"/>
                </a:solidFill>
              </a:rPr>
              <a:t>ইউটিউব</a:t>
            </a:r>
            <a:r>
              <a:rPr lang="en-US" sz="2667" dirty="0">
                <a:solidFill>
                  <a:srgbClr val="FF0000"/>
                </a:solidFill>
              </a:rPr>
              <a:t> </a:t>
            </a:r>
            <a:r>
              <a:rPr lang="en-US" sz="2667" dirty="0" err="1">
                <a:solidFill>
                  <a:srgbClr val="FF0000"/>
                </a:solidFill>
              </a:rPr>
              <a:t>চ্যানেল</a:t>
            </a:r>
            <a:r>
              <a:rPr lang="en-US" sz="2667" dirty="0">
                <a:solidFill>
                  <a:srgbClr val="FF0000"/>
                </a:solidFill>
              </a:rPr>
              <a:t> লিংক</a:t>
            </a:r>
            <a:r>
              <a:rPr lang="en-US" sz="24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82249" y="4335018"/>
            <a:ext cx="631840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solidFill>
                  <a:prstClr val="black"/>
                </a:solidFill>
                <a:hlinkClick r:id="rId10"/>
              </a:rPr>
              <a:t>https://www.facebook.com/alauddin336531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92514" y="3875910"/>
            <a:ext cx="4545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Facebook: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97" y="5712526"/>
            <a:ext cx="438912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linkClick r:id="rId11"/>
              </a:rPr>
              <a:t>https://www.teachers.gov.bd/profile/sk336531alauddin</a:t>
            </a:r>
            <a:endParaRPr lang="en-US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20765" y="5202857"/>
            <a:ext cx="310469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dirty="0">
                <a:solidFill>
                  <a:srgbClr val="FFFF00"/>
                </a:solidFill>
              </a:rPr>
              <a:t>শিক্ষক বাতয়ন আইডি লিংক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0" y="5095405"/>
            <a:ext cx="926109" cy="57605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63" y="3820357"/>
            <a:ext cx="1007556" cy="741881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89695" y="4912417"/>
            <a:ext cx="820191" cy="79186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506653" y="-9735"/>
            <a:ext cx="2040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1353" y="3747723"/>
            <a:ext cx="4135087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n w="0"/>
                <a:solidFill>
                  <a:srgbClr val="0000FF"/>
                </a:solidFill>
                <a:effectLst>
                  <a:reflection blurRad="6350" stA="53000" endA="300" endPos="35500" dir="5400000" sy="-90000" algn="bl" rotWithShape="0"/>
                </a:effectLst>
              </a:rPr>
              <a:t>শিয়ালীডাঙ্গা বহুমুখী মাধ্যমিক বিদ্যালয়।</a:t>
            </a:r>
          </a:p>
        </p:txBody>
      </p:sp>
    </p:spTree>
    <p:extLst>
      <p:ext uri="{BB962C8B-B14F-4D97-AF65-F5344CB8AC3E}">
        <p14:creationId xmlns:p14="http://schemas.microsoft.com/office/powerpoint/2010/main" val="2237610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switch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5AC45A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Shape 0"/>
          <p:cNvSpPr/>
          <p:nvPr/>
        </p:nvSpPr>
        <p:spPr>
          <a:xfrm>
            <a:off x="-548640" y="-548640"/>
            <a:ext cx="2194560" cy="2194560"/>
          </a:xfrm>
          <a:prstGeom prst="ellipse">
            <a:avLst/>
          </a:prstGeom>
          <a:solidFill>
            <a:srgbClr val="FFFF00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০১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কাকে বলে?</a:t>
            </a:r>
            <a:endParaRPr lang="en-US" sz="660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777240" cy="77724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214884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691640" y="2103120"/>
            <a:ext cx="9418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32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</a:t>
            </a:r>
            <a:r>
              <a:rPr lang="en-US" sz="3200" dirty="0">
                <a:solidFill>
                  <a:srgbClr val="1B2B24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অর্থ </a:t>
            </a:r>
            <a:r>
              <a:rPr lang="en-US" sz="3200" i="1" dirty="0">
                <a:solidFill>
                  <a:srgbClr val="116C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“</a:t>
            </a:r>
            <a:r>
              <a:rPr lang="en-US" sz="3200" i="1" dirty="0">
                <a:solidFill>
                  <a:schemeClr val="accent5">
                    <a:lumMod val="50000"/>
                  </a:schemeClr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বিশ্বাস স্থাপন করা</a:t>
            </a:r>
            <a:r>
              <a:rPr lang="en-US" sz="3200" i="1" dirty="0">
                <a:solidFill>
                  <a:srgbClr val="116C5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”</a:t>
            </a:r>
            <a:r>
              <a:rPr lang="en-US" sz="3200" dirty="0">
                <a:solidFill>
                  <a:srgbClr val="1B2B24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 বা অন্তরে দৃঢ়ভাবে গ্রহণ করা।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640080" y="3246120"/>
            <a:ext cx="10881360" cy="2651760"/>
          </a:xfrm>
          <a:prstGeom prst="roundRect">
            <a:avLst>
              <a:gd name="adj" fmla="val 413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13" name="TextBox 12"/>
          <p:cNvSpPr txBox="1"/>
          <p:nvPr/>
        </p:nvSpPr>
        <p:spPr>
          <a:xfrm>
            <a:off x="182879" y="6462235"/>
            <a:ext cx="68228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200" b="1" dirty="0">
                <a:solidFill>
                  <a:srgbClr val="002060"/>
                </a:solidFill>
                <a:latin typeface="SutonnyMJ" pitchFamily="2" charset="0"/>
              </a:rPr>
              <a:t>মোঃ আলাউদ্দিন </a:t>
            </a:r>
            <a:r>
              <a:rPr lang="en-US" sz="1200" b="1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,</a:t>
            </a:r>
            <a:r>
              <a:rPr lang="bn-BD" sz="1200" b="1" dirty="0">
                <a:solidFill>
                  <a:srgbClr val="002060"/>
                </a:solidFill>
                <a:latin typeface="SutonnyMJ" pitchFamily="2" charset="0"/>
              </a:rPr>
              <a:t>সহকারী শিক্ষক</a:t>
            </a:r>
            <a:r>
              <a:rPr lang="en-US" sz="1200" b="1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bn-BD" sz="1200" b="1" dirty="0" smtClean="0">
                <a:solidFill>
                  <a:srgbClr val="002060"/>
                </a:solidFill>
                <a:latin typeface="SutonnyMJ" pitchFamily="2" charset="0"/>
              </a:rPr>
              <a:t>শিয়ালীডাঙ্গা </a:t>
            </a:r>
            <a:r>
              <a:rPr lang="bn-BD" sz="1200" b="1" dirty="0">
                <a:solidFill>
                  <a:srgbClr val="002060"/>
                </a:solidFill>
                <a:latin typeface="SutonnyMJ" pitchFamily="2" charset="0"/>
              </a:rPr>
              <a:t>বহুমুখী মাধ্যমিক বিদ্যালয়</a:t>
            </a:r>
            <a:r>
              <a:rPr lang="bn-BD" sz="1200" b="1" dirty="0" smtClean="0">
                <a:solidFill>
                  <a:srgbClr val="002060"/>
                </a:solidFill>
                <a:latin typeface="SutonnyMJ" pitchFamily="2" charset="0"/>
              </a:rPr>
              <a:t>।</a:t>
            </a:r>
            <a:r>
              <a:rPr lang="en-US" sz="1400" b="1" dirty="0" smtClean="0">
                <a:solidFill>
                  <a:srgbClr val="002060"/>
                </a:solidFill>
                <a:latin typeface="SutonnyMJ" pitchFamily="2" charset="0"/>
              </a:rPr>
              <a:t>বটিয়াঘাটা,খুলনা।</a:t>
            </a:r>
            <a:endParaRPr lang="en-US" sz="1200" b="1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r>
              <a:rPr lang="en-US" sz="1200" dirty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 </a:t>
            </a:r>
            <a:endParaRPr lang="en-US" sz="1200" b="1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10881360" cy="27302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 wrap="square" lIns="0" tIns="0" rIns="0" bIns="0" rtlCol="0" anchor="t"/>
          <a:lstStyle/>
          <a:p>
            <a:pPr marL="971550" lvl="1" indent="-514350" algn="just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3200" dirty="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আল্লাহ, তাঁর ফেরেশতা, কিতাব, রাসূল,আখিরাত</a:t>
            </a:r>
            <a:r>
              <a:rPr lang="en-US" sz="32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 </a:t>
            </a:r>
            <a:r>
              <a:rPr lang="en-US" sz="3200" dirty="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ও তাকদিরে দৃঢ়ভাবে বিশ্বাসস্থাপন করাই ঈমান।</a:t>
            </a:r>
            <a:endParaRPr lang="en-US" sz="32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71550" lvl="1" indent="-514350" algn="just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3200" dirty="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মুখে স্বীকার করা ও অন্তরে বিশ্বাস রাখার সমন্বয়ে ঈমান পূর্ণতা পায়।</a:t>
            </a:r>
            <a:endParaRPr lang="en-US" sz="3200" dirty="0" smtClean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971550" lvl="1" indent="-514350" algn="just"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3200" dirty="0" smtClean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ঈমান মানুষের সকল কর্মকাণ্ডের মূল চালিকাশক্তি।</a:t>
            </a:r>
            <a:endParaRPr lang="en-US" sz="32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00800" y="6473952"/>
            <a:ext cx="489667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ঈমান ও নৈতিকতা  |  পাঠ ১০  |  প্রথম অধ্যায়  |  ইসলাম শিক্ষা </a:t>
            </a:r>
            <a:r>
              <a:rPr lang="en-US" sz="1600" dirty="0" smtClean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— অষ্টম </a:t>
            </a:r>
            <a:r>
              <a:rPr lang="en-US" sz="1600" dirty="0">
                <a:solidFill>
                  <a:srgbClr val="00206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শ্রেণি</a:t>
            </a:r>
            <a:endParaRPr lang="en-US" sz="16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000">
        <p14:flip dir="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6C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০২</a:t>
            </a:r>
            <a:endParaRPr lang="en-US" sz="36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080" y="2148840"/>
            <a:ext cx="10881360" cy="37490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নৈতিকতা কাকে বলে?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148840"/>
            <a:ext cx="10881360" cy="3749040"/>
          </a:xfrm>
          <a:prstGeom prst="roundRect">
            <a:avLst>
              <a:gd name="adj" fmla="val 3415"/>
            </a:avLst>
          </a:prstGeom>
          <a:solidFill>
            <a:srgbClr val="FBF6EC"/>
          </a:solidFill>
          <a:ln/>
        </p:spPr>
      </p:sp>
      <p:sp>
        <p:nvSpPr>
          <p:cNvPr id="5" name="Shape 3"/>
          <p:cNvSpPr/>
          <p:nvPr/>
        </p:nvSpPr>
        <p:spPr>
          <a:xfrm>
            <a:off x="731520" y="2397034"/>
            <a:ext cx="731520" cy="73152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7" name="Text 5"/>
          <p:cNvSpPr/>
          <p:nvPr/>
        </p:nvSpPr>
        <p:spPr>
          <a:xfrm>
            <a:off x="1874520" y="2377440"/>
            <a:ext cx="9326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2800" b="1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নৈতিকতা </a:t>
            </a:r>
            <a:r>
              <a:rPr lang="en-US" sz="2800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হলো মানুষের চরিত্র, আচরণ ও কর্মের ভালো-মন্দ বিচার করার মানদণ্ড।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10241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 algn="l">
              <a:lnSpc>
                <a:spcPct val="120000"/>
              </a:lnSpc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সততা, ন্যায়পরায়ণতা, সহানুভূতি ও বিশ্বস্ততার মতো সৎ গুণাবলির সমষ্টিই নৈতিকতা।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457200" indent="-457200" algn="l">
              <a:lnSpc>
                <a:spcPct val="120000"/>
              </a:lnSpc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ইসলামে নৈতিকতার মূল উৎস পবিত্র কুরআন ও রাসূলুল্লাহ (সা.)-এর হাদিস।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  <a:p>
            <a:pPr marL="457200" indent="-457200" algn="l">
              <a:lnSpc>
                <a:spcPct val="120000"/>
              </a:lnSpc>
              <a:spcAft>
                <a:spcPts val="1400"/>
              </a:spcAft>
              <a:buSzPct val="100000"/>
              <a:buFont typeface="+mj-lt"/>
              <a:buAutoNum type="arabicPeriod"/>
            </a:pPr>
            <a:r>
              <a:rPr lang="en-US" sz="2800" dirty="0">
                <a:solidFill>
                  <a:srgbClr val="7030A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উত্তম নৈতিকতা মানুষকে সমাজে সম্মানিত ও গ্রহণযোগ্য করে তোলে।</a:t>
            </a:r>
            <a:endParaRPr lang="en-US" sz="2800" dirty="0">
              <a:solidFill>
                <a:srgbClr val="7030A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8603368" y="6289765"/>
            <a:ext cx="3588632" cy="2623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ও নৈতিকতা  |  পাঠ ১০  |  প্রথম অধ্যায়  |  ইসলাম শিক্ষা — অষ্টম শ্রেণি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gallery dir="l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০৩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ও নৈতিকতার সম্পর্ক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4846320" cy="3291840"/>
          </a:xfrm>
          <a:prstGeom prst="roundRect">
            <a:avLst>
              <a:gd name="adj" fmla="val 3889"/>
            </a:avLst>
          </a:prstGeom>
          <a:solidFill>
            <a:srgbClr val="116C50"/>
          </a:solidFill>
          <a:ln/>
        </p:spPr>
      </p:sp>
      <p:sp>
        <p:nvSpPr>
          <p:cNvPr id="5" name="Shape 3"/>
          <p:cNvSpPr/>
          <p:nvPr/>
        </p:nvSpPr>
        <p:spPr>
          <a:xfrm>
            <a:off x="2606040" y="2606040"/>
            <a:ext cx="914400" cy="91440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6" name="Text 4"/>
          <p:cNvSpPr/>
          <p:nvPr/>
        </p:nvSpPr>
        <p:spPr>
          <a:xfrm>
            <a:off x="2606040" y="26060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C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68680" y="4251960"/>
            <a:ext cx="4389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নৈতিকতার মূল ভিত্তি ও উৎস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5806440" y="3611880"/>
            <a:ext cx="640080" cy="640080"/>
          </a:xfrm>
          <a:prstGeom prst="ellipse">
            <a:avLst/>
          </a:prstGeom>
          <a:solidFill>
            <a:srgbClr val="D4A64A"/>
          </a:solidFill>
          <a:ln/>
        </p:spPr>
      </p:sp>
      <p:sp>
        <p:nvSpPr>
          <p:cNvPr id="10" name="Text 8"/>
          <p:cNvSpPr/>
          <p:nvPr/>
        </p:nvSpPr>
        <p:spPr>
          <a:xfrm>
            <a:off x="5806440" y="36118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E4D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6766560" y="2286000"/>
            <a:ext cx="4846320" cy="3291840"/>
          </a:xfrm>
          <a:prstGeom prst="roundRect">
            <a:avLst>
              <a:gd name="adj" fmla="val 3889"/>
            </a:avLst>
          </a:prstGeom>
          <a:solidFill>
            <a:srgbClr val="F3E6C4"/>
          </a:solidFill>
          <a:ln/>
        </p:spPr>
      </p:sp>
      <p:sp>
        <p:nvSpPr>
          <p:cNvPr id="19" name="TextBox 18"/>
          <p:cNvSpPr txBox="1"/>
          <p:nvPr/>
        </p:nvSpPr>
        <p:spPr>
          <a:xfrm>
            <a:off x="6766560" y="2286000"/>
            <a:ext cx="4846320" cy="329184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8732520" y="2606040"/>
            <a:ext cx="914400" cy="914400"/>
          </a:xfrm>
          <a:prstGeom prst="ellipse">
            <a:avLst/>
          </a:prstGeom>
          <a:solidFill>
            <a:srgbClr val="0E4D3C"/>
          </a:solidFill>
          <a:ln/>
        </p:spPr>
      </p:sp>
      <p:sp>
        <p:nvSpPr>
          <p:cNvPr id="13" name="Text 11"/>
          <p:cNvSpPr/>
          <p:nvPr/>
        </p:nvSpPr>
        <p:spPr>
          <a:xfrm>
            <a:off x="8732520" y="260604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6949440" y="365760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70C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নৈতিকতা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6995160" y="4251960"/>
            <a:ext cx="4389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3200" dirty="0">
                <a:solidFill>
                  <a:srgbClr val="7030A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ঈমানের বাস্তব বহিঃপ্রকাশ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0080" y="576072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প্রকৃত ঈমানদার ব্যক্তিই সচ্চরিত্রের অধিকারী হন ,</a:t>
            </a:r>
            <a:r>
              <a:rPr lang="en-US" sz="2400" i="1" dirty="0" smtClean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ঈমান </a:t>
            </a:r>
            <a:r>
              <a:rPr lang="en-US" sz="2400" i="1" dirty="0">
                <a:solidFill>
                  <a:srgbClr val="FFC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ছাড়া নৈতিকতা স্থায়ী ভিত্তি পায় না।</a:t>
            </a:r>
            <a:endParaRPr lang="en-US" sz="2400" dirty="0">
              <a:solidFill>
                <a:srgbClr val="FFC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162800" y="6381997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ও নৈতিকতা </a:t>
            </a:r>
            <a:r>
              <a:rPr lang="en-US" sz="1600" dirty="0" smtClean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, </a:t>
            </a:r>
            <a:r>
              <a:rPr lang="en-US" sz="1600" dirty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পাঠ </a:t>
            </a:r>
            <a:r>
              <a:rPr lang="en-US" sz="1600" dirty="0" smtClean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১০, </a:t>
            </a:r>
            <a:r>
              <a:rPr lang="en-US" sz="1600" dirty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প্রথম </a:t>
            </a:r>
            <a:r>
              <a:rPr lang="en-US" sz="1600" smtClean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অধ্যায়, ইসলাম </a:t>
            </a:r>
            <a:r>
              <a:rPr lang="en-US" sz="1600" dirty="0" smtClean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শিক্ষা,অষ্টম </a:t>
            </a:r>
            <a:r>
              <a:rPr lang="en-US" sz="1600" dirty="0">
                <a:solidFill>
                  <a:schemeClr val="accent2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শ্রেণি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BFD8C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3000">
        <p14:prism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-15240" y="-57477"/>
            <a:ext cx="12192000" cy="6858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ext 0"/>
          <p:cNvSpPr/>
          <p:nvPr/>
        </p:nvSpPr>
        <p:spPr>
          <a:xfrm>
            <a:off x="640080" y="457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D4A64A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০৪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00B0F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ঈমানদার ব্যক্তির নৈতিক গুণাবলি</a:t>
            </a:r>
            <a:endParaRPr lang="en-US" sz="4400" dirty="0">
              <a:solidFill>
                <a:srgbClr val="00B0F0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2057400"/>
            <a:ext cx="3429000" cy="1691640"/>
          </a:xfrm>
          <a:prstGeom prst="roundRect">
            <a:avLst>
              <a:gd name="adj" fmla="val 756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2313432"/>
            <a:ext cx="640080" cy="64008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6" name="Text 4"/>
          <p:cNvSpPr/>
          <p:nvPr/>
        </p:nvSpPr>
        <p:spPr>
          <a:xfrm>
            <a:off x="896112" y="23134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57072" y="247802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সত্যবাদিতা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822960" y="3161212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সর্বদা সত্য কথা বলা ও মিথ্যা পরিহার করা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4389120" y="2057400"/>
            <a:ext cx="3429000" cy="1691640"/>
          </a:xfrm>
          <a:prstGeom prst="roundRect">
            <a:avLst>
              <a:gd name="adj" fmla="val 756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45152" y="2313432"/>
            <a:ext cx="640080" cy="64008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11" name="Text 9"/>
          <p:cNvSpPr/>
          <p:nvPr/>
        </p:nvSpPr>
        <p:spPr>
          <a:xfrm>
            <a:off x="4645152" y="23134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689566" y="252374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আমানতদারিতা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4645152" y="3188643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600" dirty="0">
                <a:solidFill>
                  <a:srgbClr val="C00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অর্পিত দায়িত্ব ও বিশ্বাস যথাযথভাবে রক্ষা করা</a:t>
            </a:r>
            <a:endParaRPr lang="en-US" sz="1600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138160" y="2057400"/>
            <a:ext cx="3429000" cy="1691640"/>
          </a:xfrm>
          <a:prstGeom prst="roundRect">
            <a:avLst>
              <a:gd name="adj" fmla="val 756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94192" y="2313432"/>
            <a:ext cx="640080" cy="64008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16" name="Text 14"/>
          <p:cNvSpPr/>
          <p:nvPr/>
        </p:nvSpPr>
        <p:spPr>
          <a:xfrm>
            <a:off x="8394192" y="231343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549640" y="247802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4D3C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ন্যায়পরায়ণতা</a:t>
            </a:r>
            <a:endParaRPr lang="en-US" sz="2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526780" y="302666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সকলের সাথে ন্যায্য ও সুষ্ঠু আচরণ করা</a:t>
            </a:r>
            <a:endParaRPr lang="en-US" dirty="0">
              <a:solidFill>
                <a:srgbClr val="C000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0080" y="4023360"/>
            <a:ext cx="3429000" cy="1691640"/>
          </a:xfrm>
          <a:prstGeom prst="roundRect">
            <a:avLst>
              <a:gd name="adj" fmla="val 756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96112" y="4279392"/>
            <a:ext cx="640080" cy="64008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21" name="Text 19"/>
          <p:cNvSpPr/>
          <p:nvPr/>
        </p:nvSpPr>
        <p:spPr>
          <a:xfrm>
            <a:off x="896112" y="427939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896112" y="4379976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সহনশীলতা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822960" y="5114109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ধৈর্য ধরে বিপদ-আপদ মোকাবিলা করা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389120" y="4023360"/>
            <a:ext cx="3429000" cy="1691640"/>
          </a:xfrm>
          <a:prstGeom prst="roundRect">
            <a:avLst>
              <a:gd name="adj" fmla="val 7568"/>
            </a:avLst>
          </a:prstGeom>
          <a:solidFill>
            <a:srgbClr val="FFFFFF"/>
          </a:solidFill>
          <a:ln w="19050">
            <a:solidFill>
              <a:srgbClr val="F3E6C4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645152" y="4279392"/>
            <a:ext cx="640080" cy="64008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26" name="Text 24"/>
          <p:cNvSpPr/>
          <p:nvPr/>
        </p:nvSpPr>
        <p:spPr>
          <a:xfrm>
            <a:off x="4645152" y="427939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4645152" y="4416552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4D3C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পরোপকারিতা</a:t>
            </a:r>
            <a:endParaRPr lang="en-US" sz="2800" dirty="0"/>
          </a:p>
        </p:txBody>
      </p:sp>
      <p:sp>
        <p:nvSpPr>
          <p:cNvPr id="28" name="Text 26"/>
          <p:cNvSpPr/>
          <p:nvPr/>
        </p:nvSpPr>
        <p:spPr>
          <a:xfrm>
            <a:off x="4709160" y="4992624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dirty="0">
                <a:solidFill>
                  <a:srgbClr val="C000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নিঃস্বার্থভাবে মানুষের কল্যাণে কাজ করা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9" name="Text 27"/>
          <p:cNvSpPr/>
          <p:nvPr/>
        </p:nvSpPr>
        <p:spPr>
          <a:xfrm>
            <a:off x="6221186" y="6108192"/>
            <a:ext cx="4827814" cy="3722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ঈমান ও নৈতিকতা </a:t>
            </a:r>
            <a:r>
              <a:rPr lang="en-US" sz="1600" dirty="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,পাঠ ১০, </a:t>
            </a:r>
            <a:r>
              <a:rPr lang="en-US" sz="16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প্রথম অধ্যায় </a:t>
            </a:r>
            <a:r>
              <a:rPr lang="en-US" sz="1600" dirty="0" smtClean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,ইসলাম শিক্ষা,  </a:t>
            </a:r>
            <a:r>
              <a:rPr lang="en-US" sz="1600" dirty="0">
                <a:solidFill>
                  <a:srgbClr val="FFFF0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অষ্টম শ্রেণি</a:t>
            </a:r>
            <a:endParaRPr lang="en-US" sz="1600" dirty="0">
              <a:solidFill>
                <a:srgbClr val="FFFF0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11430000" y="6473952"/>
            <a:ext cx="365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6B7C73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5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3000">
        <p14:prism isInverted="1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4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0" y="457200"/>
            <a:ext cx="2103120" cy="2103120"/>
          </a:xfrm>
          <a:prstGeom prst="ellipse">
            <a:avLst/>
          </a:prstGeom>
          <a:solidFill>
            <a:srgbClr val="116C50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0" y="457200"/>
            <a:ext cx="21031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D4A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344557" y="2560320"/>
            <a:ext cx="468464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00"/>
                </a:solidFill>
                <a:latin typeface="Nikosh" pitchFamily="34" charset="0"/>
                <a:ea typeface="Nikosh" pitchFamily="34" charset="-122"/>
                <a:cs typeface="Nikosh" pitchFamily="34" charset="-120"/>
              </a:rPr>
              <a:t>ঈমান ও নৈতিকতার গুরুত্ব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483325" y="3611880"/>
            <a:ext cx="11234057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57200" indent="-457200">
              <a:lnSpc>
                <a:spcPct val="125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ঈমান ও নৈতিকতা একে অপরের পরিপূরক</a:t>
            </a:r>
            <a:endParaRPr lang="en-US" sz="36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  <a:p>
            <a:pPr marL="457200" indent="-457200">
              <a:lnSpc>
                <a:spcPct val="125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সমাজে শান্তি, শৃঙ্খলা ও সম্প্রীতি প্রতিষ্ঠায় গুরুত্বপূর্ণ ভূমিকা রাখে</a:t>
            </a:r>
            <a:endParaRPr lang="en-US" sz="36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  <a:p>
            <a:pPr marL="457200" indent="-457200">
              <a:lnSpc>
                <a:spcPct val="125000"/>
              </a:lnSpc>
              <a:spcAft>
                <a:spcPts val="1200"/>
              </a:spcAft>
              <a:buSzPct val="100000"/>
              <a:buFont typeface="+mj-lt"/>
              <a:buAutoNum type="arabicPeriod"/>
            </a:pPr>
            <a:r>
              <a:rPr lang="en-US" sz="3600" dirty="0">
                <a:solidFill>
                  <a:srgbClr val="00B0F0"/>
                </a:solidFill>
                <a:latin typeface="SutonnyMJ" pitchFamily="2" charset="0"/>
                <a:ea typeface="Nikosh" pitchFamily="34" charset="-122"/>
                <a:cs typeface="SutonnyMJ" pitchFamily="2" charset="0"/>
              </a:rPr>
              <a:t>দুনিয়া ও আখিরাতে সফলতা লাভের মূল চাবিকাঠি</a:t>
            </a:r>
            <a:endParaRPr lang="en-US" sz="3600" dirty="0">
              <a:solidFill>
                <a:srgbClr val="00B0F0"/>
              </a:solidFill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ransition spd="slow" advClick="0" advTm="3000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04504" y="40643"/>
            <a:ext cx="12296503" cy="6858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5543" y="537168"/>
            <a:ext cx="69159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smtClean="0">
                <a:solidFill>
                  <a:srgbClr val="00B050"/>
                </a:solidFill>
                <a:latin typeface="SutonnyMJ" pitchFamily="2" charset="0"/>
                <a:cs typeface="SutonnyMJ" pitchFamily="2" charset="0"/>
              </a:rPr>
              <a:t>ধন্যবাদ</a:t>
            </a:r>
            <a:endParaRPr lang="en-US" sz="11500" dirty="0">
              <a:solidFill>
                <a:srgbClr val="00B05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3941" y="2884868"/>
            <a:ext cx="4314423" cy="58477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মোঃ আলাউদ্দিন , সহকারী শিক্ষক ,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3521" y="2946423"/>
            <a:ext cx="5872766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শিয়ালীডাঙ্গা বহুমুখী মাধ্যমিক বিদ্যালয়, বটিয়ঘাটা, খুলনা।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029" y="4250028"/>
            <a:ext cx="4430335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মোবাইল </a:t>
            </a:r>
            <a:r>
              <a:rPr lang="en-US" sz="3600" dirty="0" err="1" smtClean="0">
                <a:solidFill>
                  <a:srgbClr val="FFFF00"/>
                </a:solidFill>
              </a:rPr>
              <a:t>নং</a:t>
            </a:r>
            <a:r>
              <a:rPr lang="en-US" sz="3600" dirty="0" smtClean="0">
                <a:solidFill>
                  <a:srgbClr val="FFFF00"/>
                </a:solidFill>
              </a:rPr>
              <a:t> 0172-943407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3521" y="4157694"/>
            <a:ext cx="6014434" cy="83099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শিক্ষক বাতায়ন আইডি লিংক=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https</a:t>
            </a:r>
            <a:r>
              <a:rPr lang="en-US" sz="2000" dirty="0">
                <a:solidFill>
                  <a:srgbClr val="FFFF00"/>
                </a:solidFill>
              </a:rPr>
              <a:t>://www.teachers.gov.bd/profile/sk336531alauddin</a:t>
            </a:r>
          </a:p>
        </p:txBody>
      </p:sp>
    </p:spTree>
    <p:extLst>
      <p:ext uri="{BB962C8B-B14F-4D97-AF65-F5344CB8AC3E}">
        <p14:creationId xmlns:p14="http://schemas.microsoft.com/office/powerpoint/2010/main" val="282714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14:window dir="vert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419</Words>
  <Application>Microsoft Office PowerPoint</Application>
  <PresentationFormat>Widescreen</PresentationFormat>
  <Paragraphs>98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Nikosh</vt:lpstr>
      <vt:lpstr>SutonnyMJ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account</cp:lastModifiedBy>
  <cp:revision>50</cp:revision>
  <dcterms:created xsi:type="dcterms:W3CDTF">2026-07-23T11:43:14Z</dcterms:created>
  <dcterms:modified xsi:type="dcterms:W3CDTF">2026-07-23T15:05:15Z</dcterms:modified>
</cp:coreProperties>
</file>