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95" r:id="rId2"/>
    <p:sldId id="296" r:id="rId3"/>
    <p:sldId id="297" r:id="rId4"/>
    <p:sldId id="298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2" d="100"/>
          <a:sy n="92" d="100"/>
        </p:scale>
        <p:origin x="7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797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86C747-4B8E-4A75-95A1-E2738C0DFE39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0250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96446-5988-4B56-997C-92889FBCFD98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2A102-AD2C-4574-81AC-97EEC14E66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280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2163" y="1718644"/>
            <a:ext cx="4106958" cy="1410923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bn-BD" sz="60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</a:t>
            </a:r>
            <a:r>
              <a:rPr lang="en-US" sz="60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 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289B507-833A-41C8-9159-EA86051EDAFC}"/>
              </a:ext>
            </a:extLst>
          </p:cNvPr>
          <p:cNvSpPr/>
          <p:nvPr/>
        </p:nvSpPr>
        <p:spPr>
          <a:xfrm>
            <a:off x="1" y="0"/>
            <a:ext cx="9143999" cy="5143500"/>
          </a:xfrm>
          <a:prstGeom prst="rect">
            <a:avLst/>
          </a:prstGeom>
          <a:noFill/>
          <a:ln w="285750">
            <a:gradFill>
              <a:gsLst>
                <a:gs pos="77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0">
                  <a:srgbClr val="C00000"/>
                </a:gs>
                <a:gs pos="84000">
                  <a:srgbClr val="002060"/>
                </a:gs>
              </a:gsLst>
              <a:lin ang="5400000" scaled="1"/>
            </a:gra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>
            <a:prstTxWarp prst="textDoubleWave1">
              <a:avLst>
                <a:gd name="adj1" fmla="val 4610"/>
                <a:gd name="adj2" fmla="val 577"/>
              </a:avLst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 dirty="0">
              <a:solidFill>
                <a:srgbClr val="C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5886" y="318752"/>
            <a:ext cx="3977741" cy="4481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931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15935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solidFill>
              <a:srgbClr val="F9A825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খরগোশের বিজয় গান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804256" y="1761258"/>
            <a:ext cx="7680960" cy="266630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0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হুররে</a:t>
            </a:r>
            <a:r>
              <a:rPr lang="en-US" sz="20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হুয়া, কেয়া মজা, বনের রাজা কুপোকাত</a:t>
            </a:r>
            <a:endParaRPr lang="en-US" sz="2000" b="1" dirty="0"/>
          </a:p>
          <a:p>
            <a:pPr marL="0" indent="0" algn="ctr">
              <a:buNone/>
            </a:pPr>
            <a:r>
              <a:rPr lang="en-US" sz="20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কুয়ার মধ্যে দেখে ছায়া, ঝম্প দিয়ে প্রাণপাত!</a:t>
            </a:r>
            <a:endParaRPr lang="en-US" sz="2000" b="1" dirty="0"/>
          </a:p>
          <a:p>
            <a:pPr marL="0" indent="0" algn="ctr">
              <a:buNone/>
            </a:pPr>
            <a:r>
              <a:rPr lang="en-US" sz="10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700" b="1" dirty="0"/>
          </a:p>
          <a:p>
            <a:pPr marL="0" indent="0" algn="ctr">
              <a:buNone/>
            </a:pPr>
            <a:r>
              <a:rPr lang="en-US" b="1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তাই তো বলি যত পারো কেবল খাও তরকারি</a:t>
            </a:r>
            <a:endParaRPr lang="en-US" sz="2000" b="1" dirty="0"/>
          </a:p>
          <a:p>
            <a:pPr marL="0" indent="0" algn="ctr">
              <a:buNone/>
            </a:pPr>
            <a:r>
              <a:rPr lang="en-US" b="1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বাড়বে মেধা গায়ের বল, বৃদ্ধি হবে তরবারির</a:t>
            </a:r>
            <a:endParaRPr lang="en-US" sz="2000" b="1" dirty="0"/>
          </a:p>
          <a:p>
            <a:pPr marL="0" indent="0" algn="ctr">
              <a:buNone/>
            </a:pPr>
            <a:r>
              <a:rPr lang="en-US" sz="1100" b="1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2000" b="1" dirty="0"/>
          </a:p>
          <a:p>
            <a:pPr marL="0" indent="0" algn="ctr">
              <a:buNone/>
            </a:pPr>
            <a:r>
              <a:rPr lang="en-US" b="1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গাজর মুলো শাকসবজি — শক্ত হবে হাতের কবজি,</a:t>
            </a:r>
            <a:endParaRPr lang="en-US" sz="2000" b="1" dirty="0"/>
          </a:p>
          <a:p>
            <a:pPr marL="0" indent="0" algn="ctr">
              <a:buNone/>
            </a:pPr>
            <a:r>
              <a:rPr lang="en-US" b="1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হবেই হবে সকল কাজে অতিশয় পারঙ্গাম।</a:t>
            </a:r>
            <a:endParaRPr lang="en-US" sz="2000" b="1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0695C"/>
          </a:solidFill>
          <a:ln w="12700">
            <a:solidFill>
              <a:srgbClr val="00695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অর্থ জেনে নিই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274320" y="1143000"/>
            <a:ext cx="411480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65760" y="1143000"/>
            <a:ext cx="1371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B5E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অদা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1737360" y="1216152"/>
            <a:ext cx="36576" cy="310896"/>
          </a:xfrm>
          <a:prstGeom prst="rect">
            <a:avLst/>
          </a:prstGeom>
          <a:solidFill>
            <a:srgbClr val="00695C"/>
          </a:solidFill>
          <a:ln w="12700">
            <a:solidFill>
              <a:srgbClr val="00695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874520" y="114300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আজ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274320" y="1618488"/>
            <a:ext cx="4114800" cy="457200"/>
          </a:xfrm>
          <a:prstGeom prst="rect">
            <a:avLst/>
          </a:prstGeom>
          <a:solidFill>
            <a:srgbClr val="E8F5E9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1618488"/>
            <a:ext cx="1371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B5E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কুপোকাত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1737360" y="1691640"/>
            <a:ext cx="36576" cy="310896"/>
          </a:xfrm>
          <a:prstGeom prst="rect">
            <a:avLst/>
          </a:prstGeom>
          <a:solidFill>
            <a:srgbClr val="00695C"/>
          </a:solidFill>
          <a:ln w="12700">
            <a:solidFill>
              <a:srgbClr val="00695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874520" y="1618488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পরাজিত; ধরাশায়ী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274320" y="2093976"/>
            <a:ext cx="411480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65760" y="2093976"/>
            <a:ext cx="1371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B5E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আত্মত্যাগ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1737360" y="2167128"/>
            <a:ext cx="36576" cy="310896"/>
          </a:xfrm>
          <a:prstGeom prst="rect">
            <a:avLst/>
          </a:prstGeom>
          <a:solidFill>
            <a:srgbClr val="00695C"/>
          </a:solidFill>
          <a:ln w="12700">
            <a:solidFill>
              <a:srgbClr val="00695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874520" y="2093976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পরের জন্য নিজের জীবন দিয়ে দেওয়া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274320" y="2569464"/>
            <a:ext cx="4114800" cy="457200"/>
          </a:xfrm>
          <a:prstGeom prst="rect">
            <a:avLst/>
          </a:prstGeom>
          <a:solidFill>
            <a:srgbClr val="E8F5E9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65760" y="2569464"/>
            <a:ext cx="1371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B5E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উল্লসিত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1737360" y="2642616"/>
            <a:ext cx="36576" cy="310896"/>
          </a:xfrm>
          <a:prstGeom prst="rect">
            <a:avLst/>
          </a:prstGeom>
          <a:solidFill>
            <a:srgbClr val="00695C"/>
          </a:solidFill>
          <a:ln w="12700">
            <a:solidFill>
              <a:srgbClr val="00695C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874520" y="2569464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খুশি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274320" y="3044952"/>
            <a:ext cx="411480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65760" y="3044952"/>
            <a:ext cx="1371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B5E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কদাকার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1737360" y="3118104"/>
            <a:ext cx="36576" cy="310896"/>
          </a:xfrm>
          <a:prstGeom prst="rect">
            <a:avLst/>
          </a:prstGeom>
          <a:solidFill>
            <a:srgbClr val="00695C"/>
          </a:solidFill>
          <a:ln w="12700">
            <a:solidFill>
              <a:srgbClr val="00695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874520" y="3044952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দেখতে খারাপ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274320" y="3520440"/>
            <a:ext cx="4114800" cy="457200"/>
          </a:xfrm>
          <a:prstGeom prst="rect">
            <a:avLst/>
          </a:prstGeom>
          <a:solidFill>
            <a:srgbClr val="E8F5E9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65760" y="3520440"/>
            <a:ext cx="1371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B5E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গর্জন</a:t>
            </a:r>
            <a:endParaRPr lang="en-US" sz="1400" dirty="0"/>
          </a:p>
        </p:txBody>
      </p:sp>
      <p:sp>
        <p:nvSpPr>
          <p:cNvPr id="26" name="Shape 24"/>
          <p:cNvSpPr/>
          <p:nvPr/>
        </p:nvSpPr>
        <p:spPr>
          <a:xfrm>
            <a:off x="1737360" y="3593592"/>
            <a:ext cx="36576" cy="310896"/>
          </a:xfrm>
          <a:prstGeom prst="rect">
            <a:avLst/>
          </a:prstGeom>
          <a:solidFill>
            <a:srgbClr val="00695C"/>
          </a:solidFill>
          <a:ln w="12700">
            <a:solidFill>
              <a:srgbClr val="00695C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1874520" y="352044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জোরালো আওয়াজ</a:t>
            </a:r>
            <a:endParaRPr lang="en-US" sz="1300" dirty="0"/>
          </a:p>
        </p:txBody>
      </p:sp>
      <p:sp>
        <p:nvSpPr>
          <p:cNvPr id="28" name="Shape 26"/>
          <p:cNvSpPr/>
          <p:nvPr/>
        </p:nvSpPr>
        <p:spPr>
          <a:xfrm>
            <a:off x="4709160" y="1143000"/>
            <a:ext cx="411480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800600" y="1143000"/>
            <a:ext cx="1371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B5E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নেপথ্যে</a:t>
            </a:r>
            <a:endParaRPr lang="en-US" sz="1400" dirty="0"/>
          </a:p>
        </p:txBody>
      </p:sp>
      <p:sp>
        <p:nvSpPr>
          <p:cNvPr id="30" name="Shape 28"/>
          <p:cNvSpPr/>
          <p:nvPr/>
        </p:nvSpPr>
        <p:spPr>
          <a:xfrm>
            <a:off x="6172200" y="1216152"/>
            <a:ext cx="36576" cy="310896"/>
          </a:xfrm>
          <a:prstGeom prst="rect">
            <a:avLst/>
          </a:prstGeom>
          <a:solidFill>
            <a:srgbClr val="00695C"/>
          </a:solidFill>
          <a:ln w="12700">
            <a:solidFill>
              <a:srgbClr val="00695C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309360" y="114300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আড়ালে</a:t>
            </a:r>
            <a:endParaRPr lang="en-US" sz="1300" dirty="0"/>
          </a:p>
        </p:txBody>
      </p:sp>
      <p:sp>
        <p:nvSpPr>
          <p:cNvPr id="32" name="Shape 30"/>
          <p:cNvSpPr/>
          <p:nvPr/>
        </p:nvSpPr>
        <p:spPr>
          <a:xfrm>
            <a:off x="4709160" y="1618488"/>
            <a:ext cx="4114800" cy="457200"/>
          </a:xfrm>
          <a:prstGeom prst="rect">
            <a:avLst/>
          </a:prstGeom>
          <a:solidFill>
            <a:srgbClr val="E8F5E9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800600" y="1618488"/>
            <a:ext cx="1371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B5E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প্রাণপাত</a:t>
            </a:r>
            <a:endParaRPr lang="en-US" sz="1400" dirty="0"/>
          </a:p>
        </p:txBody>
      </p:sp>
      <p:sp>
        <p:nvSpPr>
          <p:cNvPr id="34" name="Shape 32"/>
          <p:cNvSpPr/>
          <p:nvPr/>
        </p:nvSpPr>
        <p:spPr>
          <a:xfrm>
            <a:off x="6172200" y="1691640"/>
            <a:ext cx="36576" cy="310896"/>
          </a:xfrm>
          <a:prstGeom prst="rect">
            <a:avLst/>
          </a:prstGeom>
          <a:solidFill>
            <a:srgbClr val="00695C"/>
          </a:solidFill>
          <a:ln w="12700">
            <a:solidFill>
              <a:srgbClr val="00695C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309360" y="1618488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মৃত্যু</a:t>
            </a:r>
            <a:endParaRPr lang="en-US" sz="1300" dirty="0"/>
          </a:p>
        </p:txBody>
      </p:sp>
      <p:sp>
        <p:nvSpPr>
          <p:cNvPr id="36" name="Shape 34"/>
          <p:cNvSpPr/>
          <p:nvPr/>
        </p:nvSpPr>
        <p:spPr>
          <a:xfrm>
            <a:off x="4709160" y="2093976"/>
            <a:ext cx="411480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4800600" y="2093976"/>
            <a:ext cx="1371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B5E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বাজিমাত</a:t>
            </a:r>
            <a:endParaRPr lang="en-US" sz="1400" dirty="0"/>
          </a:p>
        </p:txBody>
      </p:sp>
      <p:sp>
        <p:nvSpPr>
          <p:cNvPr id="38" name="Shape 36"/>
          <p:cNvSpPr/>
          <p:nvPr/>
        </p:nvSpPr>
        <p:spPr>
          <a:xfrm>
            <a:off x="6172200" y="2167128"/>
            <a:ext cx="36576" cy="310896"/>
          </a:xfrm>
          <a:prstGeom prst="rect">
            <a:avLst/>
          </a:prstGeom>
          <a:solidFill>
            <a:srgbClr val="00695C"/>
          </a:solidFill>
          <a:ln w="12700">
            <a:solidFill>
              <a:srgbClr val="00695C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6309360" y="2093976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দারুণ সফলতা</a:t>
            </a:r>
            <a:endParaRPr lang="en-US" sz="1300" dirty="0"/>
          </a:p>
        </p:txBody>
      </p:sp>
      <p:sp>
        <p:nvSpPr>
          <p:cNvPr id="40" name="Shape 38"/>
          <p:cNvSpPr/>
          <p:nvPr/>
        </p:nvSpPr>
        <p:spPr>
          <a:xfrm>
            <a:off x="4709160" y="2569464"/>
            <a:ext cx="4114800" cy="457200"/>
          </a:xfrm>
          <a:prstGeom prst="rect">
            <a:avLst/>
          </a:prstGeom>
          <a:solidFill>
            <a:srgbClr val="E8F5E9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4800600" y="2569464"/>
            <a:ext cx="1371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B5E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সহাস্যে</a:t>
            </a:r>
            <a:endParaRPr lang="en-US" sz="1400" dirty="0"/>
          </a:p>
        </p:txBody>
      </p:sp>
      <p:sp>
        <p:nvSpPr>
          <p:cNvPr id="42" name="Shape 40"/>
          <p:cNvSpPr/>
          <p:nvPr/>
        </p:nvSpPr>
        <p:spPr>
          <a:xfrm>
            <a:off x="6172200" y="2642616"/>
            <a:ext cx="36576" cy="310896"/>
          </a:xfrm>
          <a:prstGeom prst="rect">
            <a:avLst/>
          </a:prstGeom>
          <a:solidFill>
            <a:srgbClr val="00695C"/>
          </a:solidFill>
          <a:ln w="12700">
            <a:solidFill>
              <a:srgbClr val="00695C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6309360" y="2569464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হাসিমুখে</a:t>
            </a:r>
            <a:endParaRPr lang="en-US" sz="1300" dirty="0"/>
          </a:p>
        </p:txBody>
      </p:sp>
      <p:sp>
        <p:nvSpPr>
          <p:cNvPr id="44" name="Shape 42"/>
          <p:cNvSpPr/>
          <p:nvPr/>
        </p:nvSpPr>
        <p:spPr>
          <a:xfrm>
            <a:off x="4709160" y="3044952"/>
            <a:ext cx="411480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4800600" y="3044952"/>
            <a:ext cx="1371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B5E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স্বং</a:t>
            </a:r>
            <a:endParaRPr lang="en-US" sz="1400" dirty="0"/>
          </a:p>
        </p:txBody>
      </p:sp>
      <p:sp>
        <p:nvSpPr>
          <p:cNvPr id="46" name="Shape 44"/>
          <p:cNvSpPr/>
          <p:nvPr/>
        </p:nvSpPr>
        <p:spPr>
          <a:xfrm>
            <a:off x="6172200" y="3118104"/>
            <a:ext cx="36576" cy="310896"/>
          </a:xfrm>
          <a:prstGeom prst="rect">
            <a:avLst/>
          </a:prstGeom>
          <a:solidFill>
            <a:srgbClr val="00695C"/>
          </a:solidFill>
          <a:ln w="12700">
            <a:solidFill>
              <a:srgbClr val="00695C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6309360" y="3044952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নিজে</a:t>
            </a:r>
            <a:endParaRPr lang="en-US" sz="1300" dirty="0"/>
          </a:p>
        </p:txBody>
      </p:sp>
      <p:sp>
        <p:nvSpPr>
          <p:cNvPr id="48" name="Shape 46"/>
          <p:cNvSpPr/>
          <p:nvPr/>
        </p:nvSpPr>
        <p:spPr>
          <a:xfrm>
            <a:off x="4709160" y="3520440"/>
            <a:ext cx="4114800" cy="457200"/>
          </a:xfrm>
          <a:prstGeom prst="rect">
            <a:avLst/>
          </a:prstGeom>
          <a:solidFill>
            <a:srgbClr val="E8F5E9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4800600" y="3520440"/>
            <a:ext cx="1371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B5E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হুষ্টপুষ্ট</a:t>
            </a:r>
            <a:endParaRPr lang="en-US" sz="1400" dirty="0"/>
          </a:p>
        </p:txBody>
      </p:sp>
      <p:sp>
        <p:nvSpPr>
          <p:cNvPr id="50" name="Shape 48"/>
          <p:cNvSpPr/>
          <p:nvPr/>
        </p:nvSpPr>
        <p:spPr>
          <a:xfrm>
            <a:off x="6172200" y="3593592"/>
            <a:ext cx="36576" cy="310896"/>
          </a:xfrm>
          <a:prstGeom prst="rect">
            <a:avLst/>
          </a:prstGeom>
          <a:solidFill>
            <a:srgbClr val="00695C"/>
          </a:solidFill>
          <a:ln w="12700">
            <a:solidFill>
              <a:srgbClr val="00695C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6309360" y="352044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মোটাতাজা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FF8F00"/>
          </a:solidFill>
          <a:ln w="12700">
            <a:solidFill>
              <a:srgbClr val="FF8F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অনুশীলনী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274320" y="1097280"/>
            <a:ext cx="8595360" cy="457200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74320" y="1097280"/>
            <a:ext cx="8595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১। খালি জায়গায় শব্দ বসাই: উল্লসিত | পরিতাপ | আপস-রফা | সহাস্যে | হুষ্টপুষ্ট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48640" y="1627632"/>
            <a:ext cx="8321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ক. খেয়েদেয়ে সে ................... হয়েছে।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48640" y="2011680"/>
            <a:ext cx="8321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খ. ঝামেলা মেটাতে ................... করা হলো।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2395728"/>
            <a:ext cx="8321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গ. হঠাৎ কেন যেন সে ................... হয়ে উঠল।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48640" y="2779776"/>
            <a:ext cx="8321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ঘ. ওই দিনের ঘটনা নিয়ে এখন ................... করে কী হবে!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274320" y="3246120"/>
            <a:ext cx="8595360" cy="457200"/>
          </a:xfrm>
          <a:prstGeom prst="rect">
            <a:avLst/>
          </a:prstGeom>
          <a:solidFill>
            <a:srgbClr val="00695C"/>
          </a:solidFill>
          <a:ln w="12700">
            <a:solidFill>
              <a:srgbClr val="00695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74320" y="3246120"/>
            <a:ext cx="8595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২। প্রশ্নের উত্তর বলি ও লিখি: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548640" y="3767328"/>
            <a:ext cx="832104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ক. কার অত্যাচারে পশুদের জীবন বিপন্ন হয়ে পড়েছিল?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48640" y="4096512"/>
            <a:ext cx="832104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খ. বাঘের সাথে কে আপস-রফা করেছিল?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548640" y="4425696"/>
            <a:ext cx="832104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গ. পশুদের সভায় সভাপতি কে ছিল?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548640" y="4754880"/>
            <a:ext cx="832104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ঘ. খরগোশ কেন বাঘের কাছে যেতে চাইল না?</a:t>
            </a:r>
            <a:endParaRPr lang="en-US" sz="1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পাঠের শিক্ষা ও সারসংক্ষেপ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365760" y="1143000"/>
            <a:ext cx="8412480" cy="777240"/>
          </a:xfrm>
          <a:prstGeom prst="rect">
            <a:avLst/>
          </a:prstGeom>
          <a:solidFill>
            <a:srgbClr val="1A3A2A"/>
          </a:solidFill>
          <a:ln/>
        </p:spPr>
      </p:sp>
      <p:sp>
        <p:nvSpPr>
          <p:cNvPr id="5" name="Text 3"/>
          <p:cNvSpPr/>
          <p:nvPr/>
        </p:nvSpPr>
        <p:spPr>
          <a:xfrm>
            <a:off x="365760" y="1143000"/>
            <a:ext cx="822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000000"/>
                </a:solidFill>
              </a:rPr>
              <a:t>🧠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1280160" y="1188720"/>
            <a:ext cx="73152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A5D6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বুদ্ধি ও কৌশল দিয়ে শক্তিশালী শত্রুকেও পরাজিত করা যায়।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365760" y="2057400"/>
            <a:ext cx="8412480" cy="777240"/>
          </a:xfrm>
          <a:prstGeom prst="rect">
            <a:avLst/>
          </a:prstGeom>
          <a:solidFill>
            <a:srgbClr val="1A3A2A"/>
          </a:solidFill>
          <a:ln/>
        </p:spPr>
      </p:sp>
      <p:sp>
        <p:nvSpPr>
          <p:cNvPr id="8" name="Text 6"/>
          <p:cNvSpPr/>
          <p:nvPr/>
        </p:nvSpPr>
        <p:spPr>
          <a:xfrm>
            <a:off x="365760" y="2057400"/>
            <a:ext cx="822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000000"/>
                </a:solidFill>
              </a:rPr>
              <a:t>🥕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1280160" y="2103120"/>
            <a:ext cx="73152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A5D6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শাকসবজি খেলে মেধা ও শক্তি বাড়ে — স্বাস্থ্যকর খাদ্যাভ্যাস গড়ে তোলো।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365760" y="2971800"/>
            <a:ext cx="8412480" cy="777240"/>
          </a:xfrm>
          <a:prstGeom prst="rect">
            <a:avLst/>
          </a:prstGeom>
          <a:solidFill>
            <a:srgbClr val="1A3A2A"/>
          </a:solidFill>
          <a:ln/>
        </p:spPr>
      </p:sp>
      <p:sp>
        <p:nvSpPr>
          <p:cNvPr id="11" name="Text 9"/>
          <p:cNvSpPr/>
          <p:nvPr/>
        </p:nvSpPr>
        <p:spPr>
          <a:xfrm>
            <a:off x="365760" y="2971800"/>
            <a:ext cx="822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000000"/>
                </a:solidFill>
              </a:rPr>
              <a:t>🤝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1280160" y="3017520"/>
            <a:ext cx="73152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A5D6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সংকটে ঐক্যবদ্ধ থাকাই সবচেয়ে বড় শক্তি।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365760" y="3886200"/>
            <a:ext cx="8412480" cy="777240"/>
          </a:xfrm>
          <a:prstGeom prst="rect">
            <a:avLst/>
          </a:prstGeom>
          <a:solidFill>
            <a:srgbClr val="1A3A2A"/>
          </a:solidFill>
          <a:ln/>
        </p:spPr>
      </p:sp>
      <p:sp>
        <p:nvSpPr>
          <p:cNvPr id="14" name="Text 12"/>
          <p:cNvSpPr/>
          <p:nvPr/>
        </p:nvSpPr>
        <p:spPr>
          <a:xfrm>
            <a:off x="365760" y="3886200"/>
            <a:ext cx="822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000000"/>
                </a:solidFill>
              </a:rPr>
              <a:t>💪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1280160" y="3931920"/>
            <a:ext cx="73152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A5D6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নিজের জীবন ও অধিকারের জন্য সাহসের সাথে লড়াই করতে হয়।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365760" y="4617720"/>
            <a:ext cx="8412480" cy="411480"/>
          </a:xfrm>
          <a:prstGeom prst="rect">
            <a:avLst/>
          </a:prstGeom>
          <a:solidFill>
            <a:srgbClr val="00695C"/>
          </a:solidFill>
          <a:ln w="12700">
            <a:solidFill>
              <a:srgbClr val="00695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65760" y="4617720"/>
            <a:ext cx="8412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কুপোকাত = মুনীর চৌধুরীর একটি শিক্ষামূলক ও বিনোদনমূলক নাটক যেখানে খরগোশের বুদ্ধিই জয়ী হয়।</a:t>
            </a:r>
            <a:endParaRPr lang="en-US" sz="1300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/>
          <p:cNvSpPr/>
          <p:nvPr/>
        </p:nvSpPr>
        <p:spPr>
          <a:xfrm>
            <a:off x="297711" y="2571750"/>
            <a:ext cx="82296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200" b="1" dirty="0">
                <a:solidFill>
                  <a:srgbClr val="F9A825"/>
                </a:solidFill>
                <a:latin typeface="ChandrabatiSushreeMJ" pitchFamily="2" charset="0"/>
                <a:ea typeface="Calibri" pitchFamily="34" charset="-122"/>
                <a:cs typeface="ChandrabatiSushreeMJ" pitchFamily="2" charset="0"/>
              </a:rPr>
              <a:t>ধন্যবাদ সকলকে</a:t>
            </a:r>
            <a:endParaRPr lang="en-US" sz="7200" dirty="0">
              <a:latin typeface="ChandrabatiSushreeMJ" pitchFamily="2" charset="0"/>
              <a:cs typeface="ChandrabatiSushreeMJ" pitchFamily="2" charset="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0" y="4697730"/>
            <a:ext cx="9144000" cy="388620"/>
          </a:xfrm>
          <a:prstGeom prst="rect">
            <a:avLst/>
          </a:prstGeom>
          <a:solidFill>
            <a:srgbClr val="00695C"/>
          </a:solidFill>
          <a:ln w="12700">
            <a:solidFill>
              <a:srgbClr val="00695C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মোঃ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সাইফুল্লাহ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| সহকারী শিক্ষক | ১৪২ </a:t>
            </a: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নং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মধ্য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জ্ঞানপাড়া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সরকারি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প্রাথমিক বিদ্যালয়, </a:t>
            </a: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পাথরঘাটা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বরগুনা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।</a:t>
            </a:r>
            <a:endParaRPr lang="en-US" sz="1200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2800" y="0"/>
            <a:ext cx="9956800" cy="520065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06500" y="584200"/>
            <a:ext cx="2667615" cy="523220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</a:t>
            </a:r>
            <a:endParaRPr lang="en-US" sz="28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130081" y="627253"/>
            <a:ext cx="2757955" cy="1692771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মো:সাইফুল্লাহ</a:t>
            </a:r>
            <a:endParaRPr lang="en-US" sz="3200" b="1" dirty="0">
              <a:solidFill>
                <a:srgbClr val="0CAC04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বিবিএ</a:t>
            </a:r>
            <a:r>
              <a:rPr lang="en-US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এমবিএ</a:t>
            </a:r>
            <a:r>
              <a:rPr lang="en-US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  <a:p>
            <a:pPr algn="ctr"/>
            <a:r>
              <a:rPr lang="en-US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মধ্য</a:t>
            </a:r>
            <a:r>
              <a:rPr lang="en-US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জ্ঞানপাড়া</a:t>
            </a:r>
            <a:r>
              <a:rPr lang="en-US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সঃপ্রাঃবিঃ</a:t>
            </a:r>
            <a:endParaRPr lang="en-US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পাথরঘাটা,বরগুনা</a:t>
            </a:r>
            <a:r>
              <a:rPr lang="en-US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768" y="1924620"/>
            <a:ext cx="2594690" cy="259469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5569359" y="3446046"/>
            <a:ext cx="1969738" cy="830997"/>
          </a:xfrm>
          <a:prstGeom prst="rect">
            <a:avLst/>
          </a:prstGeom>
          <a:noFill/>
          <a:ln w="28575">
            <a:solidFill>
              <a:srgbClr val="002060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জেলা</a:t>
            </a:r>
            <a:r>
              <a:rPr lang="en-US" sz="2400" b="1" dirty="0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শ্রেষ্ঠ</a:t>
            </a:r>
            <a:r>
              <a:rPr lang="en-US" sz="2400" b="1" dirty="0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2400" b="1" dirty="0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শিক্ষক-২০২৬</a:t>
            </a:r>
          </a:p>
        </p:txBody>
      </p:sp>
    </p:spTree>
    <p:extLst>
      <p:ext uri="{BB962C8B-B14F-4D97-AF65-F5344CB8AC3E}">
        <p14:creationId xmlns:p14="http://schemas.microsoft.com/office/powerpoint/2010/main" val="9669701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" dur="5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" dur="5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" dur="5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5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36374" y="1454269"/>
            <a:ext cx="251383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4500" b="1" u="sng" dirty="0">
                <a:solidFill>
                  <a:srgbClr val="0CAC0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4500" b="1" u="sng" dirty="0">
              <a:solidFill>
                <a:srgbClr val="0CAC0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241815" y="2216016"/>
            <a:ext cx="3840481" cy="1661993"/>
          </a:xfrm>
          <a:prstGeom prst="rect">
            <a:avLst/>
          </a:prstGeom>
          <a:blipFill>
            <a:blip r:embed="rId2">
              <a:alphaModFix amt="16000"/>
            </a:blip>
            <a:stretch>
              <a:fillRect/>
            </a:stretch>
          </a:blipFill>
        </p:spPr>
        <p:txBody>
          <a:bodyPr wrap="square">
            <a:spAutoFit/>
          </a:bodyPr>
          <a:lstStyle/>
          <a:p>
            <a:r>
              <a:rPr lang="bn-IN" sz="33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শ্রেণি: </a:t>
            </a:r>
            <a:r>
              <a:rPr lang="en-US" sz="33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পঞ্চম</a:t>
            </a:r>
            <a:endParaRPr lang="bn-IN" sz="33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3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বিষয়: </a:t>
            </a:r>
            <a:r>
              <a:rPr lang="en-US" sz="33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endParaRPr lang="bn-IN" sz="33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3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r>
              <a:rPr lang="en-US" sz="33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1A1A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Calibri" pitchFamily="34" charset="-122"/>
                <a:cs typeface="NikoshBAN" panose="02000000000000000000" pitchFamily="2" charset="0"/>
              </a:rPr>
              <a:t>কুপোকাত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A3C6CCE-F78F-2DB9-AD50-9924450025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" y="4981"/>
            <a:ext cx="3840481" cy="51385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A5F80A5-B3B8-DD09-75BD-651461897B8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2032" y="156524"/>
            <a:ext cx="1914019" cy="191401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478460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0" y="0"/>
            <a:ext cx="9144000" cy="5143500"/>
          </a:xfrm>
          <a:prstGeom prst="frame">
            <a:avLst>
              <a:gd name="adj1" fmla="val 2823"/>
            </a:avLst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53200" y="210739"/>
            <a:ext cx="18228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83373" y="817850"/>
            <a:ext cx="399753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 </a:t>
            </a:r>
            <a:r>
              <a:rPr lang="en-US" sz="3200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32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32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</a:t>
            </a:r>
            <a:r>
              <a:rPr lang="bn-IN" sz="32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...</a:t>
            </a:r>
            <a:endParaRPr lang="en-US" sz="32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47235" y="1397217"/>
            <a:ext cx="676731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100" dirty="0">
                <a:latin typeface="NikoshBAN" panose="02000000000000000000" pitchFamily="2" charset="0"/>
                <a:cs typeface="NikoshBAN" panose="02000000000000000000" pitchFamily="2" charset="0"/>
              </a:rPr>
              <a:t>১.১.১ বাংলা যুক্ত</a:t>
            </a:r>
            <a:r>
              <a:rPr lang="en-US" sz="2100" dirty="0" err="1">
                <a:latin typeface="NikoshBAN" panose="02000000000000000000" pitchFamily="2" charset="0"/>
                <a:cs typeface="NikoshBAN" panose="02000000000000000000" pitchFamily="2" charset="0"/>
              </a:rPr>
              <a:t>বর্ণের</a:t>
            </a:r>
            <a:r>
              <a:rPr lang="en-US" sz="21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100" dirty="0" err="1">
                <a:latin typeface="NikoshBAN" panose="02000000000000000000" pitchFamily="2" charset="0"/>
                <a:cs typeface="NikoshBAN" panose="02000000000000000000" pitchFamily="2" charset="0"/>
              </a:rPr>
              <a:t>ধ্বনি</a:t>
            </a:r>
            <a:r>
              <a:rPr lang="bn-IN" sz="2100" dirty="0">
                <a:latin typeface="NikoshBAN" panose="02000000000000000000" pitchFamily="2" charset="0"/>
                <a:cs typeface="NikoshBAN" panose="02000000000000000000" pitchFamily="2" charset="0"/>
              </a:rPr>
              <a:t> শুনে </a:t>
            </a:r>
            <a:r>
              <a:rPr lang="en-US" sz="2100" dirty="0" err="1">
                <a:latin typeface="NikoshBAN" panose="02000000000000000000" pitchFamily="2" charset="0"/>
                <a:cs typeface="NikoshBAN" panose="02000000000000000000" pitchFamily="2" charset="0"/>
              </a:rPr>
              <a:t>শনাক্ত</a:t>
            </a:r>
            <a:r>
              <a:rPr lang="en-US" sz="21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1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1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100" dirty="0">
                <a:latin typeface="NikoshBAN" panose="02000000000000000000" pitchFamily="2" charset="0"/>
                <a:cs typeface="NikoshBAN" panose="02000000000000000000" pitchFamily="2" charset="0"/>
              </a:rPr>
              <a:t>পারবে।</a:t>
            </a:r>
            <a:endParaRPr lang="en-US" sz="21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4556" y="4153831"/>
            <a:ext cx="98984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700" dirty="0">
                <a:solidFill>
                  <a:srgbClr val="3EE9F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লেখাঃ</a:t>
            </a:r>
            <a:endParaRPr lang="en-US" sz="2700" dirty="0">
              <a:solidFill>
                <a:srgbClr val="3EE9F2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3373" y="3303956"/>
            <a:ext cx="77415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700" dirty="0">
                <a:solidFill>
                  <a:srgbClr val="FF66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পড়াঃ</a:t>
            </a:r>
            <a:endParaRPr lang="en-US" sz="2700" dirty="0">
              <a:solidFill>
                <a:srgbClr val="FF66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9450" y="1349794"/>
            <a:ext cx="127533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7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শোনাঃ</a:t>
            </a:r>
            <a:endParaRPr lang="en-US" sz="2700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8771" y="2329376"/>
            <a:ext cx="80563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700" dirty="0">
                <a:solidFill>
                  <a:srgbClr val="3EE9F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বলাঃ</a:t>
            </a:r>
            <a:endParaRPr lang="en-US" sz="2700" dirty="0">
              <a:solidFill>
                <a:srgbClr val="3EE9F2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891326" y="2221823"/>
            <a:ext cx="689938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00" dirty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r>
              <a:rPr lang="bn-IN" sz="2100" dirty="0">
                <a:latin typeface="NikoshBAN" panose="02000000000000000000" pitchFamily="2" charset="0"/>
                <a:cs typeface="NikoshBAN" panose="02000000000000000000" pitchFamily="2" charset="0"/>
              </a:rPr>
              <a:t>.১.</a:t>
            </a:r>
            <a:r>
              <a:rPr lang="en-US" sz="2100" dirty="0">
                <a:latin typeface="NikoshBAN" panose="02000000000000000000" pitchFamily="2" charset="0"/>
                <a:cs typeface="NikoshBAN" panose="02000000000000000000" pitchFamily="2" charset="0"/>
              </a:rPr>
              <a:t>৫</a:t>
            </a:r>
            <a:r>
              <a:rPr lang="bn-IN" sz="21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100" dirty="0" err="1">
                <a:latin typeface="NikoshBAN" panose="02000000000000000000" pitchFamily="2" charset="0"/>
                <a:cs typeface="NikoshBAN" panose="02000000000000000000" pitchFamily="2" charset="0"/>
              </a:rPr>
              <a:t>যথাযথ</a:t>
            </a:r>
            <a:r>
              <a:rPr lang="en-US" sz="21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1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বাগভঙ্গি</a:t>
            </a:r>
            <a:r>
              <a:rPr lang="en-US" sz="21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100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অনুসারে</a:t>
            </a:r>
            <a:r>
              <a:rPr lang="en-US" sz="21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1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বলা</a:t>
            </a:r>
            <a:r>
              <a:rPr lang="en-US" sz="21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1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নাটিকার</a:t>
            </a:r>
            <a:r>
              <a:rPr lang="en-US" sz="21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100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সংলাপ</a:t>
            </a:r>
            <a:r>
              <a:rPr lang="en-US" sz="21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100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শুনে</a:t>
            </a:r>
            <a:r>
              <a:rPr lang="en-US" sz="21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1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নিজের</a:t>
            </a:r>
            <a:r>
              <a:rPr lang="en-US" sz="21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100" dirty="0" err="1">
                <a:latin typeface="NikoshBAN" panose="02000000000000000000" pitchFamily="2" charset="0"/>
                <a:cs typeface="NikoshBAN" panose="02000000000000000000" pitchFamily="2" charset="0"/>
              </a:rPr>
              <a:t>মতো</a:t>
            </a:r>
            <a:r>
              <a:rPr lang="en-US" sz="21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1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1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1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21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100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লিখতে</a:t>
            </a:r>
            <a:r>
              <a:rPr lang="en-US" sz="21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1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1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100" dirty="0"/>
          </a:p>
        </p:txBody>
      </p:sp>
      <p:sp>
        <p:nvSpPr>
          <p:cNvPr id="11" name="TextBox 10"/>
          <p:cNvSpPr txBox="1"/>
          <p:nvPr/>
        </p:nvSpPr>
        <p:spPr>
          <a:xfrm>
            <a:off x="1891327" y="4144449"/>
            <a:ext cx="672322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latin typeface="NikoshBAN" panose="02000000000000000000" pitchFamily="2" charset="0"/>
                <a:cs typeface="NikoshBAN" panose="02000000000000000000" pitchFamily="2" charset="0"/>
              </a:rPr>
              <a:t>৯</a:t>
            </a:r>
            <a:r>
              <a:rPr lang="bn-IN" sz="2100" dirty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en-US" sz="2100" dirty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bn-IN" sz="2100" dirty="0">
                <a:latin typeface="NikoshBAN" panose="02000000000000000000" pitchFamily="2" charset="0"/>
                <a:cs typeface="NikoshBAN" panose="02000000000000000000" pitchFamily="2" charset="0"/>
              </a:rPr>
              <a:t>.১</a:t>
            </a:r>
            <a:r>
              <a:rPr lang="en-US" sz="21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100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স্পষ্ট</a:t>
            </a:r>
            <a:r>
              <a:rPr lang="en-US" sz="21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1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প্রমিত</a:t>
            </a:r>
            <a:r>
              <a:rPr lang="en-US" sz="21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100" dirty="0" err="1">
                <a:latin typeface="NikoshBAN" panose="02000000000000000000" pitchFamily="2" charset="0"/>
                <a:cs typeface="NikoshBAN" panose="02000000000000000000" pitchFamily="2" charset="0"/>
              </a:rPr>
              <a:t>উচ্চারনে</a:t>
            </a:r>
            <a:r>
              <a:rPr lang="en-US" sz="21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1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সাবলীল্ভাবে</a:t>
            </a:r>
            <a:r>
              <a:rPr lang="en-US" sz="21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100" dirty="0" err="1">
                <a:latin typeface="NikoshBAN" panose="02000000000000000000" pitchFamily="2" charset="0"/>
                <a:cs typeface="NikoshBAN" panose="02000000000000000000" pitchFamily="2" charset="0"/>
              </a:rPr>
              <a:t>যুক্তবর্ণ</a:t>
            </a:r>
            <a:r>
              <a:rPr lang="en-US" sz="21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100" dirty="0" err="1">
                <a:latin typeface="NikoshBAN" panose="02000000000000000000" pitchFamily="2" charset="0"/>
                <a:cs typeface="NikoshBAN" panose="02000000000000000000" pitchFamily="2" charset="0"/>
              </a:rPr>
              <a:t>সহযোগে</a:t>
            </a:r>
            <a:r>
              <a:rPr lang="en-US" sz="21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100" dirty="0" err="1">
                <a:latin typeface="NikoshBAN" panose="02000000000000000000" pitchFamily="2" charset="0"/>
                <a:cs typeface="NikoshBAN" panose="02000000000000000000" pitchFamily="2" charset="0"/>
              </a:rPr>
              <a:t>গঠিত</a:t>
            </a:r>
            <a:r>
              <a:rPr lang="en-US" sz="21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100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21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1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বাক্য</a:t>
            </a:r>
            <a:r>
              <a:rPr lang="en-US" sz="21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100" dirty="0" err="1">
                <a:latin typeface="NikoshBAN" panose="02000000000000000000" pitchFamily="2" charset="0"/>
                <a:cs typeface="NikoshBAN" panose="02000000000000000000" pitchFamily="2" charset="0"/>
              </a:rPr>
              <a:t>পড়তে</a:t>
            </a:r>
            <a:r>
              <a:rPr lang="en-US" sz="21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1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1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04784" y="3134517"/>
            <a:ext cx="69859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latin typeface="NikoshBAN" panose="02000000000000000000" pitchFamily="2" charset="0"/>
                <a:cs typeface="NikoshBAN" panose="02000000000000000000" pitchFamily="2" charset="0"/>
              </a:rPr>
              <a:t>৮.</a:t>
            </a:r>
            <a:r>
              <a:rPr lang="bn-IN" sz="2100" dirty="0">
                <a:latin typeface="NikoshBAN" panose="02000000000000000000" pitchFamily="2" charset="0"/>
                <a:cs typeface="NikoshBAN" panose="02000000000000000000" pitchFamily="2" charset="0"/>
              </a:rPr>
              <a:t>১.</a:t>
            </a:r>
            <a:r>
              <a:rPr lang="en-US" sz="2100" dirty="0">
                <a:latin typeface="NikoshBAN" panose="02000000000000000000" pitchFamily="2" charset="0"/>
                <a:cs typeface="NikoshBAN" panose="02000000000000000000" pitchFamily="2" charset="0"/>
              </a:rPr>
              <a:t>৫ </a:t>
            </a:r>
            <a:r>
              <a:rPr lang="en-US" sz="2100" dirty="0" err="1">
                <a:latin typeface="NikoshBAN" panose="02000000000000000000" pitchFamily="2" charset="0"/>
                <a:cs typeface="NikoshBAN" panose="02000000000000000000" pitchFamily="2" charset="0"/>
              </a:rPr>
              <a:t>যথাযথ</a:t>
            </a:r>
            <a:r>
              <a:rPr lang="en-US" sz="21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1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বাগভঙ্গি</a:t>
            </a:r>
            <a:r>
              <a:rPr lang="en-US" sz="21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100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অনুসারে</a:t>
            </a:r>
            <a:r>
              <a:rPr lang="en-US" sz="21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1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বলা</a:t>
            </a:r>
            <a:r>
              <a:rPr lang="en-US" sz="21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1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নাটিকার</a:t>
            </a:r>
            <a:r>
              <a:rPr lang="en-US" sz="21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100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সংলাপ</a:t>
            </a:r>
            <a:r>
              <a:rPr lang="en-US" sz="21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100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শুনে</a:t>
            </a:r>
            <a:r>
              <a:rPr lang="en-US" sz="21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1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নিজের</a:t>
            </a:r>
            <a:r>
              <a:rPr lang="en-US" sz="21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100" dirty="0" err="1">
                <a:latin typeface="NikoshBAN" panose="02000000000000000000" pitchFamily="2" charset="0"/>
                <a:cs typeface="NikoshBAN" panose="02000000000000000000" pitchFamily="2" charset="0"/>
              </a:rPr>
              <a:t>মতো</a:t>
            </a:r>
            <a:r>
              <a:rPr lang="en-US" sz="21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1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1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100" dirty="0" err="1">
                <a:latin typeface="NikoshBAN" panose="02000000000000000000" pitchFamily="2" charset="0"/>
                <a:cs typeface="NikoshBAN" panose="02000000000000000000" pitchFamily="2" charset="0"/>
              </a:rPr>
              <a:t>বুঝে</a:t>
            </a:r>
            <a:r>
              <a:rPr lang="en-US" sz="21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1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21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1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1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2594238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B5E20"/>
          </a:solidFill>
          <a:ln w="12700">
            <a:solidFill>
              <a:srgbClr val="1B5E2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পাঠ পরিচিতি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0" y="1005840"/>
            <a:ext cx="109728" cy="4137660"/>
          </a:xfrm>
          <a:prstGeom prst="rect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365760" y="1280160"/>
            <a:ext cx="4023360" cy="12801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65760" y="1280160"/>
            <a:ext cx="109728" cy="1280160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371600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06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পাঠের নাম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1783080"/>
            <a:ext cx="37490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কুপোকাত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4754880" y="1280160"/>
            <a:ext cx="4023360" cy="12801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754880" y="1280160"/>
            <a:ext cx="109728" cy="1280160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937760" y="1371600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06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রচয়িতা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937760" y="1783080"/>
            <a:ext cx="37490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মুনীর চৌধুরী</a:t>
            </a:r>
            <a:endParaRPr lang="en-US" sz="2000" dirty="0"/>
          </a:p>
        </p:txBody>
      </p:sp>
      <p:sp>
        <p:nvSpPr>
          <p:cNvPr id="13" name="Shape 11"/>
          <p:cNvSpPr/>
          <p:nvPr/>
        </p:nvSpPr>
        <p:spPr>
          <a:xfrm>
            <a:off x="365760" y="2834640"/>
            <a:ext cx="4023360" cy="12801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65760" y="2834640"/>
            <a:ext cx="109728" cy="1280160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48640" y="2926080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06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শ্রেণি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548640" y="3337560"/>
            <a:ext cx="37490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পঞ্চম শ্রেণি</a:t>
            </a:r>
            <a:endParaRPr lang="en-US" sz="2000" dirty="0"/>
          </a:p>
        </p:txBody>
      </p:sp>
      <p:sp>
        <p:nvSpPr>
          <p:cNvPr id="17" name="Shape 15"/>
          <p:cNvSpPr/>
          <p:nvPr/>
        </p:nvSpPr>
        <p:spPr>
          <a:xfrm>
            <a:off x="4754880" y="2834640"/>
            <a:ext cx="4023360" cy="12801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4754880" y="2834640"/>
            <a:ext cx="109728" cy="1280160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937760" y="2926080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06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পাঠের ধরন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4937760" y="3337560"/>
            <a:ext cx="37490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নাটক (একাঙ্কিকা)</a:t>
            </a:r>
            <a:endParaRPr lang="en-US" sz="2000" dirty="0"/>
          </a:p>
        </p:txBody>
      </p:sp>
      <p:sp>
        <p:nvSpPr>
          <p:cNvPr id="21" name="Shape 19"/>
          <p:cNvSpPr/>
          <p:nvPr/>
        </p:nvSpPr>
        <p:spPr>
          <a:xfrm>
            <a:off x="0" y="4663440"/>
            <a:ext cx="9144000" cy="480060"/>
          </a:xfrm>
          <a:prstGeom prst="rect">
            <a:avLst/>
          </a:prstGeom>
          <a:solidFill>
            <a:srgbClr val="A5D6A7"/>
          </a:solidFill>
          <a:ln w="12700">
            <a:solidFill>
              <a:srgbClr val="A5D6A7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82880" y="4663440"/>
            <a:ext cx="8778240" cy="4800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এই পাঠে বন্যপ্রাণীদের নাটিকার মাধ্যমে জীবনের মূল্যবান শিক্ষা তুলে ধরা হয়েছে।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0695C"/>
          </a:solidFill>
          <a:ln w="12700">
            <a:solidFill>
              <a:srgbClr val="00695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চরিত্র পরিচিতি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228600" y="1188720"/>
            <a:ext cx="1920240" cy="1554480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228600" y="1261872"/>
            <a:ext cx="1920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0000"/>
                </a:solidFill>
              </a:rPr>
              <a:t>🐇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228600" y="1938528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B5E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খরগোশ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228600" y="2359152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006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চালাক ও বুদ্ধিমান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2423160" y="1188720"/>
            <a:ext cx="1920240" cy="1554480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2423160" y="1261872"/>
            <a:ext cx="1920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0000"/>
                </a:solidFill>
              </a:rPr>
              <a:t>🐯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2423160" y="1938528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B5E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বাঘ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2423160" y="2359152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006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বনের শাসক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617720" y="1188720"/>
            <a:ext cx="1920240" cy="1554480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4617720" y="1261872"/>
            <a:ext cx="1920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0000"/>
                </a:solidFill>
              </a:rPr>
              <a:t>🦊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4617720" y="1938528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B5E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শেয়াল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617720" y="2359152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006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ধূর্ত পরামর্শদাতা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6812280" y="1188720"/>
            <a:ext cx="1920240" cy="1554480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6812280" y="1261872"/>
            <a:ext cx="1920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0000"/>
                </a:solidFill>
              </a:rPr>
              <a:t>🐃</a:t>
            </a:r>
            <a:endParaRPr lang="en-US" sz="2800" dirty="0"/>
          </a:p>
        </p:txBody>
      </p:sp>
      <p:sp>
        <p:nvSpPr>
          <p:cNvPr id="18" name="Text 16"/>
          <p:cNvSpPr/>
          <p:nvPr/>
        </p:nvSpPr>
        <p:spPr>
          <a:xfrm>
            <a:off x="6812280" y="1938528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B5E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মোষ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6812280" y="2359152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006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সভাপতি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228600" y="3017520"/>
            <a:ext cx="1920240" cy="1554480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228600" y="3090672"/>
            <a:ext cx="1920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0000"/>
                </a:solidFill>
              </a:rPr>
              <a:t>🦔</a:t>
            </a:r>
            <a:endParaRPr lang="en-US" sz="2800" dirty="0"/>
          </a:p>
        </p:txBody>
      </p:sp>
      <p:sp>
        <p:nvSpPr>
          <p:cNvPr id="22" name="Text 20"/>
          <p:cNvSpPr/>
          <p:nvPr/>
        </p:nvSpPr>
        <p:spPr>
          <a:xfrm>
            <a:off x="228600" y="3767328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B5E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শজারু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228600" y="4187952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006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বিচক্ষণ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2423160" y="3017520"/>
            <a:ext cx="1920240" cy="1554480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2423160" y="3090672"/>
            <a:ext cx="1920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0000"/>
                </a:solidFill>
              </a:rPr>
              <a:t>🦌</a:t>
            </a:r>
            <a:endParaRPr lang="en-US" sz="2800" dirty="0"/>
          </a:p>
        </p:txBody>
      </p:sp>
      <p:sp>
        <p:nvSpPr>
          <p:cNvPr id="26" name="Text 24"/>
          <p:cNvSpPr/>
          <p:nvPr/>
        </p:nvSpPr>
        <p:spPr>
          <a:xfrm>
            <a:off x="2423160" y="3767328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B5E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হরিণ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2423160" y="4187952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006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শান্তিপ্রিয়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4617720" y="3017520"/>
            <a:ext cx="1920240" cy="1554480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617720" y="3090672"/>
            <a:ext cx="1920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0000"/>
                </a:solidFill>
              </a:rPr>
              <a:t>🦚</a:t>
            </a:r>
            <a:endParaRPr lang="en-US" sz="2800" dirty="0"/>
          </a:p>
        </p:txBody>
      </p:sp>
      <p:sp>
        <p:nvSpPr>
          <p:cNvPr id="30" name="Text 28"/>
          <p:cNvSpPr/>
          <p:nvPr/>
        </p:nvSpPr>
        <p:spPr>
          <a:xfrm>
            <a:off x="4617720" y="3767328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B5E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ময়ূর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4617720" y="4187952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006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সুন্দর ও বিজ্ঞ</a:t>
            </a:r>
            <a:endParaRPr lang="en-US" sz="11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FF8F00"/>
          </a:solidFill>
          <a:ln w="12700">
            <a:solidFill>
              <a:srgbClr val="FF8F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পটভূমি ও ঘটনা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274320" y="1143000"/>
            <a:ext cx="3840480" cy="502920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74320" y="1143000"/>
            <a:ext cx="3840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🌳 দৃশ্যপট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274320" y="1645920"/>
            <a:ext cx="3840480" cy="164592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411480" y="1691640"/>
            <a:ext cx="35661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অরণ্যের এক পাশে মাটির ঢিবি। তার গায়ে ভক্তের আকারের ইষ্টক চিত্রিত। দেখে মনে হবে যেন একটা কুয়া। ঢিবির চূড়ায় তার মুখ।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4754880" y="1143000"/>
            <a:ext cx="3840480" cy="502920"/>
          </a:xfrm>
          <a:prstGeom prst="rect">
            <a:avLst/>
          </a:prstGeom>
          <a:solidFill>
            <a:srgbClr val="00695C"/>
          </a:solidFill>
          <a:ln w="12700">
            <a:solidFill>
              <a:srgbClr val="00695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754880" y="1143000"/>
            <a:ext cx="3840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📖 ঘটনাসার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4754880" y="1645920"/>
            <a:ext cx="3840480" cy="164592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4892040" y="1691640"/>
            <a:ext cx="35661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পশুদের জনসভা। আছে মোষ, ময়ূর, হরিণ, শজারু, শেয়াল ও খরগোশ। সভাপতি হলেন মোষ।</a:t>
            </a:r>
            <a:endParaRPr lang="en-US" sz="1400" dirty="0"/>
          </a:p>
          <a:p>
            <a:pPr marL="0" indent="0" algn="l">
              <a:buNone/>
            </a:pPr>
            <a:endParaRPr lang="en-US" sz="1400" dirty="0"/>
          </a:p>
          <a:p>
            <a:pPr marL="0" indent="0" algn="l"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বাঘের অত্যাচার থেকে বাঁচতে পশুরা খরগোশকে বাঘের খাদ্য হিসেবে পাঠানোর সিদ্ধান্ত নেয়।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274320" y="3474720"/>
            <a:ext cx="8321040" cy="1371600"/>
          </a:xfrm>
          <a:prstGeom prst="rect">
            <a:avLst/>
          </a:prstGeom>
          <a:solidFill>
            <a:srgbClr val="1B5E20"/>
          </a:solidFill>
          <a:ln/>
          <a:effectLst>
            <a:outerShdw blurRad="76200" dist="25400" dir="8100000" algn="bl" rotWithShape="0">
              <a:srgbClr val="000000">
                <a:alpha val="15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274320" y="3474720"/>
            <a:ext cx="8321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9A8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মূল দ্বন্দ্ব: বাঘের অত্যাচার বনাম খরগোশের বেঁচে থাকার ইচ্ছা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274320" y="4023360"/>
            <a:ext cx="8321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i="1" dirty="0">
                <a:solidFill>
                  <a:srgbClr val="A5D6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"না। আমি অন্যের খাদ্য হতে চাই না। আমি নিজে খেতে চাই, বাঁচতে চাই।" — খরগোশ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B5E20"/>
          </a:solidFill>
          <a:ln w="12700">
            <a:solidFill>
              <a:srgbClr val="1B5E2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পশুদের সভার গুরুত্বপূর্ণ সংলাপ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228600" y="1143000"/>
            <a:ext cx="8686800" cy="841248"/>
          </a:xfrm>
          <a:prstGeom prst="rect">
            <a:avLst/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28600" y="1143000"/>
            <a:ext cx="1188720" cy="841248"/>
          </a:xfrm>
          <a:prstGeom prst="rect">
            <a:avLst/>
          </a:prstGeom>
          <a:solidFill>
            <a:srgbClr val="1B5E20"/>
          </a:solidFill>
          <a:ln w="12700">
            <a:solidFill>
              <a:srgbClr val="1B5E2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28600" y="1143000"/>
            <a:ext cx="118872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মোষ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508760" y="1188720"/>
            <a:ext cx="72694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বেড়াই পরিতাপের বিষয় যে, খরগোশ আমাদের সিদ্ধান্ত মানতে রাজি হচ্ছে না।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228600" y="2103120"/>
            <a:ext cx="8686800" cy="841248"/>
          </a:xfrm>
          <a:prstGeom prst="rect">
            <a:avLst/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228600" y="2103120"/>
            <a:ext cx="1188720" cy="841248"/>
          </a:xfrm>
          <a:prstGeom prst="rect">
            <a:avLst/>
          </a:prstGeom>
          <a:solidFill>
            <a:srgbClr val="00695C"/>
          </a:solidFill>
          <a:ln w="12700">
            <a:solidFill>
              <a:srgbClr val="00695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28600" y="2103120"/>
            <a:ext cx="118872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শেয়াল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1508760" y="2148840"/>
            <a:ext cx="72694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দেখো খরগোশ, আমি অনেক কষ্টে বাঘকে শান্ত করেছি। সকলের মঙ্গলের জন্য নিজের প্রাণ বিসর্জন দিতে তোমার ইচ্ছে করে না?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228600" y="3063240"/>
            <a:ext cx="8686800" cy="841248"/>
          </a:xfrm>
          <a:prstGeom prst="rect">
            <a:avLst/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228600" y="3063240"/>
            <a:ext cx="1188720" cy="841248"/>
          </a:xfrm>
          <a:prstGeom prst="rect">
            <a:avLst/>
          </a:prstGeom>
          <a:solidFill>
            <a:srgbClr val="FF8F00"/>
          </a:solidFill>
          <a:ln w="12700">
            <a:solidFill>
              <a:srgbClr val="FF8F0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28600" y="3063240"/>
            <a:ext cx="118872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খরগোশ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1508760" y="3108960"/>
            <a:ext cx="72694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না। আমি অন্যের খাদ্য হতে চাই না। আমি নিজে খেতে চাই, বাঁচতে চাই।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228600" y="4023360"/>
            <a:ext cx="8686800" cy="841248"/>
          </a:xfrm>
          <a:prstGeom prst="rect">
            <a:avLst/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228600" y="4023360"/>
            <a:ext cx="1188720" cy="841248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228600" y="4023360"/>
            <a:ext cx="118872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ময়ূর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1508760" y="4069080"/>
            <a:ext cx="72694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অবশ্য এর মধ্যে আরো একটু কথা আছে। সজারুর কথাও ঠিক, আবার তার উল্টোটাও ঠিক।</a:t>
            </a:r>
            <a:endParaRPr lang="en-US" sz="13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chemeClr val="accent6"/>
          </a:solidFill>
          <a:ln w="12700">
            <a:solidFill>
              <a:srgbClr val="FF8F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খরগোশের বুদ্ধি — বাঘের সাথে সাক্ষাৎ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274320" y="1143000"/>
            <a:ext cx="4114800" cy="1737360"/>
          </a:xfrm>
          <a:prstGeom prst="rect">
            <a:avLst/>
          </a:prstGeom>
          <a:solidFill>
            <a:srgbClr val="FFFFFF"/>
          </a:solidFill>
          <a:ln/>
          <a:effectLst>
            <a:outerShdw blurRad="889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365760" y="1234440"/>
            <a:ext cx="3840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B5E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1️⃣  খরগোশ কৌশল করে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65760" y="1764792"/>
            <a:ext cx="3840480" cy="10241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খরগোশ বাঘের কাছে গিয়ে কাঁদতে থাকে এবং বাঘকে একটি কুয়ার দিকে নিয়ে যায়।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709160" y="1143000"/>
            <a:ext cx="4114800" cy="1737360"/>
          </a:xfrm>
          <a:prstGeom prst="rect">
            <a:avLst/>
          </a:prstGeom>
          <a:solidFill>
            <a:srgbClr val="FFFFFF"/>
          </a:solidFill>
          <a:ln/>
          <a:effectLst>
            <a:outerShdw blurRad="889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4800600" y="1234440"/>
            <a:ext cx="3840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B5E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2️⃣  বাঘ জিজ্ঞেস করে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4800600" y="1764792"/>
            <a:ext cx="3840480" cy="10241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"তোর মনে আবার এত দুঃখ থাকবে কেন? এতটুকু পশু তুই। তোর সুখই কী আর দুঃখই কী?"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274320" y="3063240"/>
            <a:ext cx="4114800" cy="1737360"/>
          </a:xfrm>
          <a:prstGeom prst="rect">
            <a:avLst/>
          </a:prstGeom>
          <a:solidFill>
            <a:srgbClr val="FFFFFF"/>
          </a:solidFill>
          <a:ln/>
          <a:effectLst>
            <a:outerShdw blurRad="889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365760" y="3154680"/>
            <a:ext cx="3840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B5E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3️⃣  খরগোশের বুদ্ধিমান উত্তর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365760" y="3685032"/>
            <a:ext cx="3840480" cy="10241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খরগোশ বলে আরেকটি বাঘ তার দলের সদস্যকে ধরে খেয়েছে এবং সে বাঘকে কুয়ার কাছে নিয়ে যায়।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709160" y="3063240"/>
            <a:ext cx="4114800" cy="1737360"/>
          </a:xfrm>
          <a:prstGeom prst="rect">
            <a:avLst/>
          </a:prstGeom>
          <a:solidFill>
            <a:srgbClr val="FFFFFF"/>
          </a:solidFill>
          <a:ln/>
          <a:effectLst>
            <a:outerShdw blurRad="889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800600" y="3154680"/>
            <a:ext cx="3840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B5E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4️⃣  বাঘ কুয়ায় ঝাঁপ দেয়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800600" y="3685032"/>
            <a:ext cx="3840480" cy="10241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কুয়ায় নিজের প্রতিচ্ছবি দেখে বাঘ শত্রু ভেবে ঝাঁপ দেয় — এবং ডুবে মারা যায়!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0" y="4709160"/>
            <a:ext cx="9144000" cy="434340"/>
          </a:xfrm>
          <a:prstGeom prst="rect">
            <a:avLst/>
          </a:prstGeom>
          <a:solidFill>
            <a:srgbClr val="002060"/>
          </a:solidFill>
          <a:ln w="12700">
            <a:solidFill>
              <a:srgbClr val="1B5E2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0" y="4709160"/>
            <a:ext cx="9144000" cy="4343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9A8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🎉 ফলাফল: খরগোশের বুদ্ধিতে বাঘ কুয়ায় পড়ে মরল — বনের সবাই মুক্তি পেল!</a:t>
            </a:r>
            <a:endParaRPr lang="en-US" sz="15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727</Words>
  <Application>Microsoft Office PowerPoint</Application>
  <PresentationFormat>On-screen Show (16:9)</PresentationFormat>
  <Paragraphs>150</Paragraphs>
  <Slides>14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ChandrabatiSushreeMJ</vt:lpstr>
      <vt:lpstr>NikoshBAN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কুপোকাত - বাংলা পাঠ ১৪</dc:title>
  <dc:subject>Bangla class-5</dc:subject>
  <dc:creator>Md. Shaifullah</dc:creator>
  <cp:lastModifiedBy>USER</cp:lastModifiedBy>
  <cp:revision>16</cp:revision>
  <dcterms:created xsi:type="dcterms:W3CDTF">2026-04-14T23:00:09Z</dcterms:created>
  <dcterms:modified xsi:type="dcterms:W3CDTF">2026-07-23T15:36:03Z</dcterms:modified>
</cp:coreProperties>
</file>