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95" r:id="rId2"/>
    <p:sldId id="296" r:id="rId3"/>
    <p:sldId id="297" r:id="rId4"/>
    <p:sldId id="257" r:id="rId5"/>
    <p:sldId id="258" r:id="rId6"/>
    <p:sldId id="259" r:id="rId7"/>
    <p:sldId id="260" r:id="rId8"/>
    <p:sldId id="261" r:id="rId9"/>
    <p:sldId id="262" r:id="rId10"/>
    <p:sldId id="263" r:id="rId11"/>
    <p:sldId id="264" r:id="rId12"/>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90" d="100"/>
          <a:sy n="90" d="100"/>
        </p:scale>
        <p:origin x="90"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64958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endParaRPr lang="en-US" dirty="0"/>
          </a:p>
        </p:txBody>
      </p:sp>
      <p:sp>
        <p:nvSpPr>
          <p:cNvPr id="4" name="Slide Number Placeholder 3"/>
          <p:cNvSpPr>
            <a:spLocks noGrp="1"/>
          </p:cNvSpPr>
          <p:nvPr>
            <p:ph type="sldNum" sz="quarter" idx="10"/>
          </p:nvPr>
        </p:nvSpPr>
        <p:spPr/>
        <p:txBody>
          <a:bodyPr/>
          <a:lstStyle/>
          <a:p>
            <a:fld id="{2486C747-4B8E-4A75-95A1-E2738C0DFE39}" type="slidenum">
              <a:rPr lang="en-US" smtClean="0"/>
              <a:pPr/>
              <a:t>1</a:t>
            </a:fld>
            <a:endParaRPr lang="en-US"/>
          </a:p>
        </p:txBody>
      </p:sp>
    </p:spTree>
    <p:extLst>
      <p:ext uri="{BB962C8B-B14F-4D97-AF65-F5344CB8AC3E}">
        <p14:creationId xmlns:p14="http://schemas.microsoft.com/office/powerpoint/2010/main" val="11370250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196446-5988-4B56-997C-92889FBCFD98}" type="datetimeFigureOut">
              <a:rPr lang="en-US" smtClean="0"/>
              <a:t>7/23/2026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742A102-AD2C-4574-81AC-97EEC14E66AD}" type="slidenum">
              <a:rPr lang="en-US" smtClean="0"/>
              <a:t>‹#›</a:t>
            </a:fld>
            <a:endParaRPr lang="en-US"/>
          </a:p>
        </p:txBody>
      </p:sp>
    </p:spTree>
    <p:extLst>
      <p:ext uri="{BB962C8B-B14F-4D97-AF65-F5344CB8AC3E}">
        <p14:creationId xmlns:p14="http://schemas.microsoft.com/office/powerpoint/2010/main" val="255938457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52163" y="1718644"/>
            <a:ext cx="4106958" cy="1410923"/>
          </a:xfrm>
          <a:prstGeom prst="rect">
            <a:avLst/>
          </a:prstGeom>
          <a:noFill/>
        </p:spPr>
        <p:txBody>
          <a:bodyPr wrap="square" rtlCol="0">
            <a:prstTxWarp prst="textPlain">
              <a:avLst/>
            </a:prstTxWarp>
            <a:spAutoFit/>
          </a:bodyPr>
          <a:lstStyle/>
          <a:p>
            <a:pPr algn="ctr"/>
            <a:r>
              <a:rPr lang="bn-BD" sz="6000" dirty="0">
                <a:ln>
                  <a:solidFill>
                    <a:sysClr val="windowText" lastClr="000000"/>
                  </a:solidFill>
                </a:ln>
                <a:solidFill>
                  <a:sysClr val="windowText" lastClr="000000"/>
                </a:solidFill>
                <a:latin typeface="NikoshBAN" panose="02000000000000000000" pitchFamily="2" charset="0"/>
                <a:cs typeface="NikoshBAN" panose="02000000000000000000" pitchFamily="2" charset="0"/>
              </a:rPr>
              <a:t>স্বাগত</a:t>
            </a:r>
            <a:r>
              <a:rPr lang="en-US" sz="6000" dirty="0">
                <a:ln>
                  <a:solidFill>
                    <a:sysClr val="windowText" lastClr="000000"/>
                  </a:solidFill>
                </a:ln>
                <a:solidFill>
                  <a:sysClr val="windowText" lastClr="000000"/>
                </a:solidFill>
                <a:latin typeface="NikoshBAN" panose="02000000000000000000" pitchFamily="2" charset="0"/>
                <a:cs typeface="NikoshBAN" panose="02000000000000000000" pitchFamily="2" charset="0"/>
              </a:rPr>
              <a:t>ম </a:t>
            </a:r>
          </a:p>
        </p:txBody>
      </p:sp>
      <p:sp>
        <p:nvSpPr>
          <p:cNvPr id="24" name="Rectangle 23">
            <a:extLst>
              <a:ext uri="{FF2B5EF4-FFF2-40B4-BE49-F238E27FC236}">
                <a16:creationId xmlns:a16="http://schemas.microsoft.com/office/drawing/2014/main" id="{C289B507-833A-41C8-9159-EA86051EDAFC}"/>
              </a:ext>
            </a:extLst>
          </p:cNvPr>
          <p:cNvSpPr/>
          <p:nvPr/>
        </p:nvSpPr>
        <p:spPr>
          <a:xfrm>
            <a:off x="1" y="0"/>
            <a:ext cx="9143999" cy="5143500"/>
          </a:xfrm>
          <a:prstGeom prst="rect">
            <a:avLst/>
          </a:prstGeom>
          <a:noFill/>
          <a:ln w="285750">
            <a:gradFill>
              <a:gsLst>
                <a:gs pos="77000">
                  <a:schemeClr val="accent1">
                    <a:lumMod val="45000"/>
                    <a:lumOff val="55000"/>
                  </a:schemeClr>
                </a:gs>
                <a:gs pos="83000">
                  <a:schemeClr val="accent1">
                    <a:lumMod val="45000"/>
                    <a:lumOff val="55000"/>
                  </a:schemeClr>
                </a:gs>
                <a:gs pos="0">
                  <a:srgbClr val="C00000"/>
                </a:gs>
                <a:gs pos="84000">
                  <a:srgbClr val="002060"/>
                </a:gs>
              </a:gsLst>
              <a:lin ang="5400000" scaled="1"/>
            </a:gradFill>
          </a:ln>
          <a:scene3d>
            <a:camera prst="orthographicFront"/>
            <a:lightRig rig="threePt" dir="t"/>
          </a:scene3d>
          <a:sp3d>
            <a:bevelT w="114300" prst="hardEdge"/>
          </a:sp3d>
        </p:spPr>
        <p:style>
          <a:lnRef idx="1">
            <a:schemeClr val="accent6"/>
          </a:lnRef>
          <a:fillRef idx="2">
            <a:schemeClr val="accent6"/>
          </a:fillRef>
          <a:effectRef idx="1">
            <a:schemeClr val="accent6"/>
          </a:effectRef>
          <a:fontRef idx="minor">
            <a:schemeClr val="dk1"/>
          </a:fontRef>
        </p:style>
        <p:txBody>
          <a:bodyPr rtlCol="0" anchor="ctr">
            <a:prstTxWarp prst="textDoubleWave1">
              <a:avLst>
                <a:gd name="adj1" fmla="val 4610"/>
                <a:gd name="adj2" fmla="val 577"/>
              </a:avLst>
            </a:prstTxWarp>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en-US" sz="1350" dirty="0">
              <a:solidFill>
                <a:srgbClr val="C00000"/>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5886" y="318752"/>
            <a:ext cx="3977741" cy="4481097"/>
          </a:xfrm>
          <a:prstGeom prst="rect">
            <a:avLst/>
          </a:prstGeom>
        </p:spPr>
      </p:pic>
    </p:spTree>
    <p:extLst>
      <p:ext uri="{BB962C8B-B14F-4D97-AF65-F5344CB8AC3E}">
        <p14:creationId xmlns:p14="http://schemas.microsoft.com/office/powerpoint/2010/main" val="73893148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Effect transition="in" filter="fade">
                                      <p:cBhvr>
                                        <p:cTn id="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1005840"/>
          </a:xfrm>
          <a:prstGeom prst="rect">
            <a:avLst/>
          </a:prstGeom>
          <a:solidFill>
            <a:srgbClr val="1A5276"/>
          </a:solidFill>
          <a:ln/>
        </p:spPr>
      </p:sp>
      <p:sp>
        <p:nvSpPr>
          <p:cNvPr id="3" name="Text 1"/>
          <p:cNvSpPr/>
          <p:nvPr/>
        </p:nvSpPr>
        <p:spPr>
          <a:xfrm>
            <a:off x="274320" y="137160"/>
            <a:ext cx="8595360" cy="685800"/>
          </a:xfrm>
          <a:prstGeom prst="rect">
            <a:avLst/>
          </a:prstGeom>
          <a:noFill/>
          <a:ln/>
        </p:spPr>
        <p:txBody>
          <a:bodyPr wrap="square" rtlCol="0" anchor="ctr"/>
          <a:lstStyle/>
          <a:p>
            <a:pPr marL="0" indent="0" algn="l">
              <a:buNone/>
            </a:pPr>
            <a:r>
              <a:rPr lang="en-US" sz="3000" b="1" dirty="0">
                <a:solidFill>
                  <a:srgbClr val="FFFFFF"/>
                </a:solidFill>
                <a:latin typeface="Calibri" pitchFamily="34" charset="0"/>
                <a:ea typeface="Calibri" pitchFamily="34" charset="-122"/>
                <a:cs typeface="Calibri" pitchFamily="34" charset="-120"/>
              </a:rPr>
              <a:t>তারিখবাচক শব্দ পড়ি</a:t>
            </a:r>
            <a:endParaRPr lang="en-US" sz="3000" dirty="0"/>
          </a:p>
        </p:txBody>
      </p:sp>
      <p:sp>
        <p:nvSpPr>
          <p:cNvPr id="4" name="Shape 2"/>
          <p:cNvSpPr/>
          <p:nvPr/>
        </p:nvSpPr>
        <p:spPr>
          <a:xfrm>
            <a:off x="365760" y="1188720"/>
            <a:ext cx="2743200" cy="1463040"/>
          </a:xfrm>
          <a:prstGeom prst="rect">
            <a:avLst/>
          </a:prstGeom>
          <a:solidFill>
            <a:srgbClr val="FFFFFF"/>
          </a:solidFill>
          <a:ln/>
          <a:effectLst>
            <a:outerShdw blurRad="76200" dist="25400" dir="8100000" algn="bl" rotWithShape="0">
              <a:srgbClr val="000000">
                <a:alpha val="10000"/>
              </a:srgbClr>
            </a:outerShdw>
          </a:effectLst>
        </p:spPr>
      </p:sp>
      <p:sp>
        <p:nvSpPr>
          <p:cNvPr id="5" name="Shape 3"/>
          <p:cNvSpPr/>
          <p:nvPr/>
        </p:nvSpPr>
        <p:spPr>
          <a:xfrm>
            <a:off x="365760" y="1188720"/>
            <a:ext cx="2743200" cy="91440"/>
          </a:xfrm>
          <a:prstGeom prst="rect">
            <a:avLst/>
          </a:prstGeom>
          <a:solidFill>
            <a:srgbClr val="E67E22"/>
          </a:solidFill>
          <a:ln/>
        </p:spPr>
      </p:sp>
      <p:sp>
        <p:nvSpPr>
          <p:cNvPr id="6" name="Text 4"/>
          <p:cNvSpPr/>
          <p:nvPr/>
        </p:nvSpPr>
        <p:spPr>
          <a:xfrm>
            <a:off x="457200" y="1371600"/>
            <a:ext cx="2560320" cy="457200"/>
          </a:xfrm>
          <a:prstGeom prst="rect">
            <a:avLst/>
          </a:prstGeom>
          <a:noFill/>
          <a:ln/>
        </p:spPr>
        <p:txBody>
          <a:bodyPr wrap="square" rtlCol="0" anchor="ctr"/>
          <a:lstStyle/>
          <a:p>
            <a:pPr marL="0" indent="0" algn="ctr">
              <a:buNone/>
            </a:pPr>
            <a:r>
              <a:rPr lang="en-US" sz="1800" b="1" dirty="0">
                <a:solidFill>
                  <a:srgbClr val="1A5276"/>
                </a:solidFill>
                <a:latin typeface="Calibri" pitchFamily="34" charset="0"/>
                <a:ea typeface="Calibri" pitchFamily="34" charset="-122"/>
                <a:cs typeface="Calibri" pitchFamily="34" charset="-120"/>
              </a:rPr>
              <a:t>১লা বৈশাখ</a:t>
            </a:r>
            <a:endParaRPr lang="en-US" sz="1800" dirty="0"/>
          </a:p>
        </p:txBody>
      </p:sp>
      <p:sp>
        <p:nvSpPr>
          <p:cNvPr id="7" name="Shape 5"/>
          <p:cNvSpPr/>
          <p:nvPr/>
        </p:nvSpPr>
        <p:spPr>
          <a:xfrm>
            <a:off x="822960" y="1874520"/>
            <a:ext cx="1828800" cy="36576"/>
          </a:xfrm>
          <a:prstGeom prst="rect">
            <a:avLst/>
          </a:prstGeom>
          <a:solidFill>
            <a:srgbClr val="DDDDDD"/>
          </a:solidFill>
          <a:ln/>
        </p:spPr>
      </p:sp>
      <p:sp>
        <p:nvSpPr>
          <p:cNvPr id="8" name="Text 6"/>
          <p:cNvSpPr/>
          <p:nvPr/>
        </p:nvSpPr>
        <p:spPr>
          <a:xfrm>
            <a:off x="457200" y="2011680"/>
            <a:ext cx="2560320" cy="457200"/>
          </a:xfrm>
          <a:prstGeom prst="rect">
            <a:avLst/>
          </a:prstGeom>
          <a:noFill/>
          <a:ln/>
        </p:spPr>
        <p:txBody>
          <a:bodyPr wrap="square" rtlCol="0" anchor="ctr"/>
          <a:lstStyle/>
          <a:p>
            <a:pPr marL="0" indent="0" algn="ctr">
              <a:buNone/>
            </a:pPr>
            <a:r>
              <a:rPr lang="en-US" sz="1500" dirty="0">
                <a:solidFill>
                  <a:srgbClr val="E67E22"/>
                </a:solidFill>
                <a:latin typeface="Calibri" pitchFamily="34" charset="0"/>
                <a:ea typeface="Calibri" pitchFamily="34" charset="-122"/>
                <a:cs typeface="Calibri" pitchFamily="34" charset="-120"/>
              </a:rPr>
              <a:t>→  পহেলা বৈশাখ</a:t>
            </a:r>
            <a:endParaRPr lang="en-US" sz="1500" dirty="0"/>
          </a:p>
        </p:txBody>
      </p:sp>
      <p:sp>
        <p:nvSpPr>
          <p:cNvPr id="9" name="Shape 7"/>
          <p:cNvSpPr/>
          <p:nvPr/>
        </p:nvSpPr>
        <p:spPr>
          <a:xfrm>
            <a:off x="3246120" y="1188720"/>
            <a:ext cx="2743200" cy="1463040"/>
          </a:xfrm>
          <a:prstGeom prst="rect">
            <a:avLst/>
          </a:prstGeom>
          <a:solidFill>
            <a:srgbClr val="FFFFFF"/>
          </a:solidFill>
          <a:ln/>
          <a:effectLst>
            <a:outerShdw blurRad="76200" dist="25400" dir="8100000" algn="bl" rotWithShape="0">
              <a:srgbClr val="000000">
                <a:alpha val="10000"/>
              </a:srgbClr>
            </a:outerShdw>
          </a:effectLst>
        </p:spPr>
      </p:sp>
      <p:sp>
        <p:nvSpPr>
          <p:cNvPr id="10" name="Shape 8"/>
          <p:cNvSpPr/>
          <p:nvPr/>
        </p:nvSpPr>
        <p:spPr>
          <a:xfrm>
            <a:off x="3246120" y="1188720"/>
            <a:ext cx="2743200" cy="91440"/>
          </a:xfrm>
          <a:prstGeom prst="rect">
            <a:avLst/>
          </a:prstGeom>
          <a:solidFill>
            <a:srgbClr val="F39C12"/>
          </a:solidFill>
          <a:ln/>
        </p:spPr>
      </p:sp>
      <p:sp>
        <p:nvSpPr>
          <p:cNvPr id="11" name="Text 9"/>
          <p:cNvSpPr/>
          <p:nvPr/>
        </p:nvSpPr>
        <p:spPr>
          <a:xfrm>
            <a:off x="3337560" y="1371600"/>
            <a:ext cx="2560320" cy="457200"/>
          </a:xfrm>
          <a:prstGeom prst="rect">
            <a:avLst/>
          </a:prstGeom>
          <a:noFill/>
          <a:ln/>
        </p:spPr>
        <p:txBody>
          <a:bodyPr wrap="square" rtlCol="0" anchor="ctr"/>
          <a:lstStyle/>
          <a:p>
            <a:pPr marL="0" indent="0" algn="ctr">
              <a:buNone/>
            </a:pPr>
            <a:r>
              <a:rPr lang="en-US" sz="1800" b="1" dirty="0">
                <a:solidFill>
                  <a:srgbClr val="1A5276"/>
                </a:solidFill>
                <a:latin typeface="Calibri" pitchFamily="34" charset="0"/>
                <a:ea typeface="Calibri" pitchFamily="34" charset="-122"/>
                <a:cs typeface="Calibri" pitchFamily="34" charset="-120"/>
              </a:rPr>
              <a:t>২রা জুন</a:t>
            </a:r>
            <a:endParaRPr lang="en-US" sz="1800" dirty="0"/>
          </a:p>
        </p:txBody>
      </p:sp>
      <p:sp>
        <p:nvSpPr>
          <p:cNvPr id="12" name="Shape 10"/>
          <p:cNvSpPr/>
          <p:nvPr/>
        </p:nvSpPr>
        <p:spPr>
          <a:xfrm>
            <a:off x="3703320" y="1874520"/>
            <a:ext cx="1828800" cy="36576"/>
          </a:xfrm>
          <a:prstGeom prst="rect">
            <a:avLst/>
          </a:prstGeom>
          <a:solidFill>
            <a:srgbClr val="DDDDDD"/>
          </a:solidFill>
          <a:ln/>
        </p:spPr>
      </p:sp>
      <p:sp>
        <p:nvSpPr>
          <p:cNvPr id="13" name="Text 11"/>
          <p:cNvSpPr/>
          <p:nvPr/>
        </p:nvSpPr>
        <p:spPr>
          <a:xfrm>
            <a:off x="3337560" y="2011680"/>
            <a:ext cx="2560320" cy="457200"/>
          </a:xfrm>
          <a:prstGeom prst="rect">
            <a:avLst/>
          </a:prstGeom>
          <a:noFill/>
          <a:ln/>
        </p:spPr>
        <p:txBody>
          <a:bodyPr wrap="square" rtlCol="0" anchor="ctr"/>
          <a:lstStyle/>
          <a:p>
            <a:pPr marL="0" indent="0" algn="ctr">
              <a:buNone/>
            </a:pPr>
            <a:r>
              <a:rPr lang="en-US" sz="1500" dirty="0">
                <a:solidFill>
                  <a:srgbClr val="E67E22"/>
                </a:solidFill>
                <a:latin typeface="Calibri" pitchFamily="34" charset="0"/>
                <a:ea typeface="Calibri" pitchFamily="34" charset="-122"/>
                <a:cs typeface="Calibri" pitchFamily="34" charset="-120"/>
              </a:rPr>
              <a:t>→  দোসরা জুন</a:t>
            </a:r>
            <a:endParaRPr lang="en-US" sz="1500" dirty="0"/>
          </a:p>
        </p:txBody>
      </p:sp>
      <p:sp>
        <p:nvSpPr>
          <p:cNvPr id="14" name="Shape 12"/>
          <p:cNvSpPr/>
          <p:nvPr/>
        </p:nvSpPr>
        <p:spPr>
          <a:xfrm>
            <a:off x="6126480" y="1188720"/>
            <a:ext cx="2743200" cy="1463040"/>
          </a:xfrm>
          <a:prstGeom prst="rect">
            <a:avLst/>
          </a:prstGeom>
          <a:solidFill>
            <a:srgbClr val="FFFFFF"/>
          </a:solidFill>
          <a:ln/>
          <a:effectLst>
            <a:outerShdw blurRad="76200" dist="25400" dir="8100000" algn="bl" rotWithShape="0">
              <a:srgbClr val="000000">
                <a:alpha val="10000"/>
              </a:srgbClr>
            </a:outerShdw>
          </a:effectLst>
        </p:spPr>
      </p:sp>
      <p:sp>
        <p:nvSpPr>
          <p:cNvPr id="15" name="Shape 13"/>
          <p:cNvSpPr/>
          <p:nvPr/>
        </p:nvSpPr>
        <p:spPr>
          <a:xfrm>
            <a:off x="6126480" y="1188720"/>
            <a:ext cx="2743200" cy="91440"/>
          </a:xfrm>
          <a:prstGeom prst="rect">
            <a:avLst/>
          </a:prstGeom>
          <a:solidFill>
            <a:srgbClr val="E67E22"/>
          </a:solidFill>
          <a:ln/>
        </p:spPr>
      </p:sp>
      <p:sp>
        <p:nvSpPr>
          <p:cNvPr id="16" name="Text 14"/>
          <p:cNvSpPr/>
          <p:nvPr/>
        </p:nvSpPr>
        <p:spPr>
          <a:xfrm>
            <a:off x="6217920" y="1371600"/>
            <a:ext cx="2560320" cy="457200"/>
          </a:xfrm>
          <a:prstGeom prst="rect">
            <a:avLst/>
          </a:prstGeom>
          <a:noFill/>
          <a:ln/>
        </p:spPr>
        <p:txBody>
          <a:bodyPr wrap="square" rtlCol="0" anchor="ctr"/>
          <a:lstStyle/>
          <a:p>
            <a:pPr marL="0" indent="0" algn="ctr">
              <a:buNone/>
            </a:pPr>
            <a:r>
              <a:rPr lang="en-US" sz="1800" b="1" dirty="0">
                <a:solidFill>
                  <a:srgbClr val="1A5276"/>
                </a:solidFill>
                <a:latin typeface="Calibri" pitchFamily="34" charset="0"/>
                <a:ea typeface="Calibri" pitchFamily="34" charset="-122"/>
                <a:cs typeface="Calibri" pitchFamily="34" charset="-120"/>
              </a:rPr>
              <a:t>৩রা ফেব্রুয়ারি</a:t>
            </a:r>
            <a:endParaRPr lang="en-US" sz="1800" dirty="0"/>
          </a:p>
        </p:txBody>
      </p:sp>
      <p:sp>
        <p:nvSpPr>
          <p:cNvPr id="17" name="Shape 15"/>
          <p:cNvSpPr/>
          <p:nvPr/>
        </p:nvSpPr>
        <p:spPr>
          <a:xfrm>
            <a:off x="6583680" y="1874520"/>
            <a:ext cx="1828800" cy="36576"/>
          </a:xfrm>
          <a:prstGeom prst="rect">
            <a:avLst/>
          </a:prstGeom>
          <a:solidFill>
            <a:srgbClr val="DDDDDD"/>
          </a:solidFill>
          <a:ln/>
        </p:spPr>
      </p:sp>
      <p:sp>
        <p:nvSpPr>
          <p:cNvPr id="18" name="Text 16"/>
          <p:cNvSpPr/>
          <p:nvPr/>
        </p:nvSpPr>
        <p:spPr>
          <a:xfrm>
            <a:off x="6217920" y="2011680"/>
            <a:ext cx="2560320" cy="457200"/>
          </a:xfrm>
          <a:prstGeom prst="rect">
            <a:avLst/>
          </a:prstGeom>
          <a:noFill/>
          <a:ln/>
        </p:spPr>
        <p:txBody>
          <a:bodyPr wrap="square" rtlCol="0" anchor="ctr"/>
          <a:lstStyle/>
          <a:p>
            <a:pPr marL="0" indent="0" algn="ctr">
              <a:buNone/>
            </a:pPr>
            <a:r>
              <a:rPr lang="en-US" sz="1500" dirty="0">
                <a:solidFill>
                  <a:srgbClr val="E67E22"/>
                </a:solidFill>
                <a:latin typeface="Calibri" pitchFamily="34" charset="0"/>
                <a:ea typeface="Calibri" pitchFamily="34" charset="-122"/>
                <a:cs typeface="Calibri" pitchFamily="34" charset="-120"/>
              </a:rPr>
              <a:t>→  তেসরা ফেব্রুয়ারি</a:t>
            </a:r>
            <a:endParaRPr lang="en-US" sz="1500" dirty="0"/>
          </a:p>
        </p:txBody>
      </p:sp>
      <p:sp>
        <p:nvSpPr>
          <p:cNvPr id="19" name="Shape 17"/>
          <p:cNvSpPr/>
          <p:nvPr/>
        </p:nvSpPr>
        <p:spPr>
          <a:xfrm>
            <a:off x="365760" y="2834640"/>
            <a:ext cx="2743200" cy="1463040"/>
          </a:xfrm>
          <a:prstGeom prst="rect">
            <a:avLst/>
          </a:prstGeom>
          <a:solidFill>
            <a:srgbClr val="FFFFFF"/>
          </a:solidFill>
          <a:ln/>
          <a:effectLst>
            <a:outerShdw blurRad="76200" dist="25400" dir="8100000" algn="bl" rotWithShape="0">
              <a:srgbClr val="000000">
                <a:alpha val="10000"/>
              </a:srgbClr>
            </a:outerShdw>
          </a:effectLst>
        </p:spPr>
      </p:sp>
      <p:sp>
        <p:nvSpPr>
          <p:cNvPr id="20" name="Shape 18"/>
          <p:cNvSpPr/>
          <p:nvPr/>
        </p:nvSpPr>
        <p:spPr>
          <a:xfrm>
            <a:off x="365760" y="2834640"/>
            <a:ext cx="2743200" cy="91440"/>
          </a:xfrm>
          <a:prstGeom prst="rect">
            <a:avLst/>
          </a:prstGeom>
          <a:solidFill>
            <a:srgbClr val="F39C12"/>
          </a:solidFill>
          <a:ln/>
        </p:spPr>
      </p:sp>
      <p:sp>
        <p:nvSpPr>
          <p:cNvPr id="21" name="Text 19"/>
          <p:cNvSpPr/>
          <p:nvPr/>
        </p:nvSpPr>
        <p:spPr>
          <a:xfrm>
            <a:off x="457200" y="3017520"/>
            <a:ext cx="2560320" cy="457200"/>
          </a:xfrm>
          <a:prstGeom prst="rect">
            <a:avLst/>
          </a:prstGeom>
          <a:noFill/>
          <a:ln/>
        </p:spPr>
        <p:txBody>
          <a:bodyPr wrap="square" rtlCol="0" anchor="ctr"/>
          <a:lstStyle/>
          <a:p>
            <a:pPr marL="0" indent="0" algn="ctr">
              <a:buNone/>
            </a:pPr>
            <a:r>
              <a:rPr lang="en-US" sz="1800" b="1" dirty="0">
                <a:solidFill>
                  <a:srgbClr val="1A5276"/>
                </a:solidFill>
                <a:latin typeface="Calibri" pitchFamily="34" charset="0"/>
                <a:ea typeface="Calibri" pitchFamily="34" charset="-122"/>
                <a:cs typeface="Calibri" pitchFamily="34" charset="-120"/>
              </a:rPr>
              <a:t>৪ঠা আষাঢ়</a:t>
            </a:r>
            <a:endParaRPr lang="en-US" sz="1800" dirty="0"/>
          </a:p>
        </p:txBody>
      </p:sp>
      <p:sp>
        <p:nvSpPr>
          <p:cNvPr id="22" name="Shape 20"/>
          <p:cNvSpPr/>
          <p:nvPr/>
        </p:nvSpPr>
        <p:spPr>
          <a:xfrm>
            <a:off x="822960" y="3520440"/>
            <a:ext cx="1828800" cy="36576"/>
          </a:xfrm>
          <a:prstGeom prst="rect">
            <a:avLst/>
          </a:prstGeom>
          <a:solidFill>
            <a:srgbClr val="DDDDDD"/>
          </a:solidFill>
          <a:ln/>
        </p:spPr>
      </p:sp>
      <p:sp>
        <p:nvSpPr>
          <p:cNvPr id="23" name="Text 21"/>
          <p:cNvSpPr/>
          <p:nvPr/>
        </p:nvSpPr>
        <p:spPr>
          <a:xfrm>
            <a:off x="457200" y="3657600"/>
            <a:ext cx="2560320" cy="457200"/>
          </a:xfrm>
          <a:prstGeom prst="rect">
            <a:avLst/>
          </a:prstGeom>
          <a:noFill/>
          <a:ln/>
        </p:spPr>
        <p:txBody>
          <a:bodyPr wrap="square" rtlCol="0" anchor="ctr"/>
          <a:lstStyle/>
          <a:p>
            <a:pPr marL="0" indent="0" algn="ctr">
              <a:buNone/>
            </a:pPr>
            <a:r>
              <a:rPr lang="en-US" sz="1500" dirty="0">
                <a:solidFill>
                  <a:srgbClr val="E67E22"/>
                </a:solidFill>
                <a:latin typeface="Calibri" pitchFamily="34" charset="0"/>
                <a:ea typeface="Calibri" pitchFamily="34" charset="-122"/>
                <a:cs typeface="Calibri" pitchFamily="34" charset="-120"/>
              </a:rPr>
              <a:t>→  চৌঠা আষাঢ়</a:t>
            </a:r>
            <a:endParaRPr lang="en-US" sz="1500" dirty="0"/>
          </a:p>
        </p:txBody>
      </p:sp>
      <p:sp>
        <p:nvSpPr>
          <p:cNvPr id="24" name="Shape 22"/>
          <p:cNvSpPr/>
          <p:nvPr/>
        </p:nvSpPr>
        <p:spPr>
          <a:xfrm>
            <a:off x="3246120" y="2834640"/>
            <a:ext cx="2743200" cy="1463040"/>
          </a:xfrm>
          <a:prstGeom prst="rect">
            <a:avLst/>
          </a:prstGeom>
          <a:solidFill>
            <a:srgbClr val="FFFFFF"/>
          </a:solidFill>
          <a:ln/>
          <a:effectLst>
            <a:outerShdw blurRad="76200" dist="25400" dir="8100000" algn="bl" rotWithShape="0">
              <a:srgbClr val="000000">
                <a:alpha val="10000"/>
              </a:srgbClr>
            </a:outerShdw>
          </a:effectLst>
        </p:spPr>
      </p:sp>
      <p:sp>
        <p:nvSpPr>
          <p:cNvPr id="25" name="Shape 23"/>
          <p:cNvSpPr/>
          <p:nvPr/>
        </p:nvSpPr>
        <p:spPr>
          <a:xfrm>
            <a:off x="3246120" y="2834640"/>
            <a:ext cx="2743200" cy="91440"/>
          </a:xfrm>
          <a:prstGeom prst="rect">
            <a:avLst/>
          </a:prstGeom>
          <a:solidFill>
            <a:srgbClr val="E67E22"/>
          </a:solidFill>
          <a:ln/>
        </p:spPr>
      </p:sp>
      <p:sp>
        <p:nvSpPr>
          <p:cNvPr id="26" name="Text 24"/>
          <p:cNvSpPr/>
          <p:nvPr/>
        </p:nvSpPr>
        <p:spPr>
          <a:xfrm>
            <a:off x="3337560" y="3017520"/>
            <a:ext cx="2560320" cy="457200"/>
          </a:xfrm>
          <a:prstGeom prst="rect">
            <a:avLst/>
          </a:prstGeom>
          <a:noFill/>
          <a:ln/>
        </p:spPr>
        <p:txBody>
          <a:bodyPr wrap="square" rtlCol="0" anchor="ctr"/>
          <a:lstStyle/>
          <a:p>
            <a:pPr marL="0" indent="0" algn="ctr">
              <a:buNone/>
            </a:pPr>
            <a:r>
              <a:rPr lang="en-US" sz="1800" b="1" dirty="0">
                <a:solidFill>
                  <a:srgbClr val="1A5276"/>
                </a:solidFill>
                <a:latin typeface="Calibri" pitchFamily="34" charset="0"/>
                <a:ea typeface="Calibri" pitchFamily="34" charset="-122"/>
                <a:cs typeface="Calibri" pitchFamily="34" charset="-120"/>
              </a:rPr>
              <a:t>৫ই মার্চ</a:t>
            </a:r>
            <a:endParaRPr lang="en-US" sz="1800" dirty="0"/>
          </a:p>
        </p:txBody>
      </p:sp>
      <p:sp>
        <p:nvSpPr>
          <p:cNvPr id="27" name="Shape 25"/>
          <p:cNvSpPr/>
          <p:nvPr/>
        </p:nvSpPr>
        <p:spPr>
          <a:xfrm>
            <a:off x="3703320" y="3520440"/>
            <a:ext cx="1828800" cy="36576"/>
          </a:xfrm>
          <a:prstGeom prst="rect">
            <a:avLst/>
          </a:prstGeom>
          <a:solidFill>
            <a:srgbClr val="DDDDDD"/>
          </a:solidFill>
          <a:ln/>
        </p:spPr>
      </p:sp>
      <p:sp>
        <p:nvSpPr>
          <p:cNvPr id="28" name="Text 26"/>
          <p:cNvSpPr/>
          <p:nvPr/>
        </p:nvSpPr>
        <p:spPr>
          <a:xfrm>
            <a:off x="3337560" y="3657600"/>
            <a:ext cx="2560320" cy="457200"/>
          </a:xfrm>
          <a:prstGeom prst="rect">
            <a:avLst/>
          </a:prstGeom>
          <a:noFill/>
          <a:ln/>
        </p:spPr>
        <p:txBody>
          <a:bodyPr wrap="square" rtlCol="0" anchor="ctr"/>
          <a:lstStyle/>
          <a:p>
            <a:pPr marL="0" indent="0" algn="ctr">
              <a:buNone/>
            </a:pPr>
            <a:r>
              <a:rPr lang="en-US" sz="1500" dirty="0">
                <a:solidFill>
                  <a:srgbClr val="E67E22"/>
                </a:solidFill>
                <a:latin typeface="Calibri" pitchFamily="34" charset="0"/>
                <a:ea typeface="Calibri" pitchFamily="34" charset="-122"/>
                <a:cs typeface="Calibri" pitchFamily="34" charset="-120"/>
              </a:rPr>
              <a:t>→  পাঁচ মার্চ</a:t>
            </a:r>
            <a:endParaRPr lang="en-US" sz="1500" dirty="0"/>
          </a:p>
        </p:txBody>
      </p:sp>
      <p:sp>
        <p:nvSpPr>
          <p:cNvPr id="29" name="Shape 27"/>
          <p:cNvSpPr/>
          <p:nvPr/>
        </p:nvSpPr>
        <p:spPr>
          <a:xfrm>
            <a:off x="6126480" y="2834640"/>
            <a:ext cx="2743200" cy="1463040"/>
          </a:xfrm>
          <a:prstGeom prst="rect">
            <a:avLst/>
          </a:prstGeom>
          <a:solidFill>
            <a:srgbClr val="FFFFFF"/>
          </a:solidFill>
          <a:ln/>
          <a:effectLst>
            <a:outerShdw blurRad="76200" dist="25400" dir="8100000" algn="bl" rotWithShape="0">
              <a:srgbClr val="000000">
                <a:alpha val="10000"/>
              </a:srgbClr>
            </a:outerShdw>
          </a:effectLst>
        </p:spPr>
      </p:sp>
      <p:sp>
        <p:nvSpPr>
          <p:cNvPr id="30" name="Shape 28"/>
          <p:cNvSpPr/>
          <p:nvPr/>
        </p:nvSpPr>
        <p:spPr>
          <a:xfrm>
            <a:off x="6126480" y="2834640"/>
            <a:ext cx="2743200" cy="91440"/>
          </a:xfrm>
          <a:prstGeom prst="rect">
            <a:avLst/>
          </a:prstGeom>
          <a:solidFill>
            <a:srgbClr val="F39C12"/>
          </a:solidFill>
          <a:ln/>
        </p:spPr>
      </p:sp>
      <p:sp>
        <p:nvSpPr>
          <p:cNvPr id="31" name="Text 29"/>
          <p:cNvSpPr/>
          <p:nvPr/>
        </p:nvSpPr>
        <p:spPr>
          <a:xfrm>
            <a:off x="6217920" y="3017520"/>
            <a:ext cx="2560320" cy="457200"/>
          </a:xfrm>
          <a:prstGeom prst="rect">
            <a:avLst/>
          </a:prstGeom>
          <a:noFill/>
          <a:ln/>
        </p:spPr>
        <p:txBody>
          <a:bodyPr wrap="square" rtlCol="0" anchor="ctr"/>
          <a:lstStyle/>
          <a:p>
            <a:pPr marL="0" indent="0" algn="ctr">
              <a:buNone/>
            </a:pPr>
            <a:r>
              <a:rPr lang="en-US" sz="1800" b="1" dirty="0">
                <a:solidFill>
                  <a:srgbClr val="1A5276"/>
                </a:solidFill>
                <a:latin typeface="Calibri" pitchFamily="34" charset="0"/>
                <a:ea typeface="Calibri" pitchFamily="34" charset="-122"/>
                <a:cs typeface="Calibri" pitchFamily="34" charset="-120"/>
              </a:rPr>
              <a:t>২১শে ফেব্রুয়ারি</a:t>
            </a:r>
            <a:endParaRPr lang="en-US" sz="1800" dirty="0"/>
          </a:p>
        </p:txBody>
      </p:sp>
      <p:sp>
        <p:nvSpPr>
          <p:cNvPr id="32" name="Shape 30"/>
          <p:cNvSpPr/>
          <p:nvPr/>
        </p:nvSpPr>
        <p:spPr>
          <a:xfrm>
            <a:off x="6583680" y="3520440"/>
            <a:ext cx="1828800" cy="36576"/>
          </a:xfrm>
          <a:prstGeom prst="rect">
            <a:avLst/>
          </a:prstGeom>
          <a:solidFill>
            <a:srgbClr val="DDDDDD"/>
          </a:solidFill>
          <a:ln/>
        </p:spPr>
      </p:sp>
      <p:sp>
        <p:nvSpPr>
          <p:cNvPr id="33" name="Text 31"/>
          <p:cNvSpPr/>
          <p:nvPr/>
        </p:nvSpPr>
        <p:spPr>
          <a:xfrm>
            <a:off x="6217920" y="3657600"/>
            <a:ext cx="2560320" cy="457200"/>
          </a:xfrm>
          <a:prstGeom prst="rect">
            <a:avLst/>
          </a:prstGeom>
          <a:noFill/>
          <a:ln/>
        </p:spPr>
        <p:txBody>
          <a:bodyPr wrap="square" rtlCol="0" anchor="ctr"/>
          <a:lstStyle/>
          <a:p>
            <a:pPr marL="0" indent="0" algn="ctr">
              <a:buNone/>
            </a:pPr>
            <a:r>
              <a:rPr lang="en-US" sz="1500" dirty="0">
                <a:solidFill>
                  <a:srgbClr val="E67E22"/>
                </a:solidFill>
                <a:latin typeface="Calibri" pitchFamily="34" charset="0"/>
                <a:ea typeface="Calibri" pitchFamily="34" charset="-122"/>
                <a:cs typeface="Calibri" pitchFamily="34" charset="-120"/>
              </a:rPr>
              <a:t>→  একুশে ফেব্রুয়ারি</a:t>
            </a:r>
            <a:endParaRPr lang="en-US" sz="1500"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914400" y="-914400"/>
            <a:ext cx="3657600" cy="3657600"/>
          </a:xfrm>
          <a:prstGeom prst="ellipse">
            <a:avLst/>
          </a:prstGeom>
          <a:solidFill>
            <a:srgbClr val="1A6090">
              <a:alpha val="60000"/>
            </a:srgbClr>
          </a:solidFill>
          <a:ln/>
        </p:spPr>
      </p:sp>
      <p:sp>
        <p:nvSpPr>
          <p:cNvPr id="3" name="Shape 1"/>
          <p:cNvSpPr/>
          <p:nvPr/>
        </p:nvSpPr>
        <p:spPr>
          <a:xfrm>
            <a:off x="6858000" y="3200400"/>
            <a:ext cx="3657600" cy="3657600"/>
          </a:xfrm>
          <a:prstGeom prst="ellipse">
            <a:avLst/>
          </a:prstGeom>
          <a:solidFill>
            <a:srgbClr val="1A6090">
              <a:alpha val="50000"/>
            </a:srgbClr>
          </a:solidFill>
          <a:ln/>
        </p:spPr>
      </p:sp>
      <p:sp>
        <p:nvSpPr>
          <p:cNvPr id="4" name="Text 2"/>
          <p:cNvSpPr/>
          <p:nvPr/>
        </p:nvSpPr>
        <p:spPr>
          <a:xfrm>
            <a:off x="457200" y="274320"/>
            <a:ext cx="8229600" cy="502920"/>
          </a:xfrm>
          <a:prstGeom prst="rect">
            <a:avLst/>
          </a:prstGeom>
          <a:noFill/>
          <a:ln/>
        </p:spPr>
        <p:txBody>
          <a:bodyPr wrap="square" rtlCol="0" anchor="ctr"/>
          <a:lstStyle/>
          <a:p>
            <a:pPr marL="0" indent="0" algn="ctr">
              <a:buNone/>
            </a:pPr>
            <a:r>
              <a:rPr lang="en-US" sz="2200" b="1" i="1" dirty="0">
                <a:solidFill>
                  <a:srgbClr val="F39C12"/>
                </a:solidFill>
                <a:latin typeface="Calibri" pitchFamily="34" charset="0"/>
                <a:ea typeface="Calibri" pitchFamily="34" charset="-122"/>
                <a:cs typeface="Calibri" pitchFamily="34" charset="-120"/>
              </a:rPr>
              <a:t>পাঠ সারসংক্ষেপ</a:t>
            </a:r>
            <a:endParaRPr lang="en-US" sz="2200" dirty="0"/>
          </a:p>
        </p:txBody>
      </p:sp>
      <p:sp>
        <p:nvSpPr>
          <p:cNvPr id="5" name="Shape 3"/>
          <p:cNvSpPr/>
          <p:nvPr/>
        </p:nvSpPr>
        <p:spPr>
          <a:xfrm>
            <a:off x="457200" y="868680"/>
            <a:ext cx="8229600" cy="2423160"/>
          </a:xfrm>
          <a:prstGeom prst="rect">
            <a:avLst/>
          </a:prstGeom>
          <a:solidFill>
            <a:srgbClr val="154360"/>
          </a:solidFill>
          <a:ln/>
          <a:effectLst>
            <a:outerShdw blurRad="152400" dist="50800" dir="8100000" algn="bl" rotWithShape="0">
              <a:srgbClr val="000000">
                <a:alpha val="20000"/>
              </a:srgbClr>
            </a:outerShdw>
          </a:effectLst>
        </p:spPr>
      </p:sp>
      <p:sp>
        <p:nvSpPr>
          <p:cNvPr id="6" name="Text 4"/>
          <p:cNvSpPr/>
          <p:nvPr/>
        </p:nvSpPr>
        <p:spPr>
          <a:xfrm>
            <a:off x="731520" y="1005840"/>
            <a:ext cx="7680960" cy="640080"/>
          </a:xfrm>
          <a:prstGeom prst="rect">
            <a:avLst/>
          </a:prstGeom>
          <a:noFill/>
          <a:ln/>
        </p:spPr>
        <p:txBody>
          <a:bodyPr wrap="square" rtlCol="0" anchor="ctr"/>
          <a:lstStyle/>
          <a:p>
            <a:pPr marL="0" indent="0">
              <a:buNone/>
            </a:pPr>
            <a:r>
              <a:rPr lang="en-US" sz="1400" dirty="0">
                <a:solidFill>
                  <a:srgbClr val="FFFFFF"/>
                </a:solidFill>
                <a:latin typeface="Calibri" pitchFamily="34" charset="0"/>
                <a:ea typeface="Calibri" pitchFamily="34" charset="-122"/>
                <a:cs typeface="Calibri" pitchFamily="34" charset="-120"/>
              </a:rPr>
              <a:t>✅  আবেদনপত্র হলো বিশেষ এক ধরনের চিঠি যা কোনো দায়িত্বপ্রাপ্ত ব্যক্তি বা প্রতিষ্ঠানকে লেখা হয়।</a:t>
            </a:r>
            <a:endParaRPr lang="en-US" sz="1400" dirty="0"/>
          </a:p>
        </p:txBody>
      </p:sp>
      <p:sp>
        <p:nvSpPr>
          <p:cNvPr id="7" name="Text 5"/>
          <p:cNvSpPr/>
          <p:nvPr/>
        </p:nvSpPr>
        <p:spPr>
          <a:xfrm>
            <a:off x="731520" y="1755648"/>
            <a:ext cx="7680960" cy="640080"/>
          </a:xfrm>
          <a:prstGeom prst="rect">
            <a:avLst/>
          </a:prstGeom>
          <a:noFill/>
          <a:ln/>
        </p:spPr>
        <p:txBody>
          <a:bodyPr wrap="square" rtlCol="0" anchor="ctr"/>
          <a:lstStyle/>
          <a:p>
            <a:pPr marL="0" indent="0">
              <a:buNone/>
            </a:pPr>
            <a:r>
              <a:rPr lang="en-US" sz="1400" dirty="0">
                <a:solidFill>
                  <a:srgbClr val="FFFFFF"/>
                </a:solidFill>
                <a:latin typeface="Calibri" pitchFamily="34" charset="0"/>
                <a:ea typeface="Calibri" pitchFamily="34" charset="-122"/>
                <a:cs typeface="Calibri" pitchFamily="34" charset="-120"/>
              </a:rPr>
              <a:t>✅  আবেদনপত্রে তারিখ, বরাবর, বিষয়, সম্বোধন, বক্তব্য, অনুরোধ ও নিজের পরিচয় থাকে।</a:t>
            </a:r>
            <a:endParaRPr lang="en-US" sz="1400" dirty="0"/>
          </a:p>
        </p:txBody>
      </p:sp>
      <p:sp>
        <p:nvSpPr>
          <p:cNvPr id="8" name="Text 6"/>
          <p:cNvSpPr/>
          <p:nvPr/>
        </p:nvSpPr>
        <p:spPr>
          <a:xfrm>
            <a:off x="731520" y="2505456"/>
            <a:ext cx="7680960" cy="640080"/>
          </a:xfrm>
          <a:prstGeom prst="rect">
            <a:avLst/>
          </a:prstGeom>
          <a:noFill/>
          <a:ln/>
        </p:spPr>
        <p:txBody>
          <a:bodyPr wrap="square" rtlCol="0" anchor="ctr"/>
          <a:lstStyle/>
          <a:p>
            <a:pPr marL="0" indent="0">
              <a:buNone/>
            </a:pPr>
            <a:r>
              <a:rPr lang="en-US" sz="1400" dirty="0">
                <a:solidFill>
                  <a:srgbClr val="FFFFFF"/>
                </a:solidFill>
                <a:latin typeface="Calibri" pitchFamily="34" charset="0"/>
                <a:ea typeface="Calibri" pitchFamily="34" charset="-122"/>
                <a:cs typeface="Calibri" pitchFamily="34" charset="-120"/>
              </a:rPr>
              <a:t>✅  চিঠিতে আমরা বাবা-মা, ভাই-বোন, আত্মীয়-স্বজন ও বন্ধুদের কাছে মনের কথা লিখি।</a:t>
            </a:r>
            <a:endParaRPr lang="en-US" sz="1400" dirty="0"/>
          </a:p>
        </p:txBody>
      </p:sp>
      <p:sp>
        <p:nvSpPr>
          <p:cNvPr id="9" name="Shape 7"/>
          <p:cNvSpPr/>
          <p:nvPr/>
        </p:nvSpPr>
        <p:spPr>
          <a:xfrm>
            <a:off x="1371600" y="3474720"/>
            <a:ext cx="6400800" cy="1280160"/>
          </a:xfrm>
          <a:prstGeom prst="rect">
            <a:avLst/>
          </a:prstGeom>
          <a:solidFill>
            <a:srgbClr val="E67E22"/>
          </a:solidFill>
          <a:ln/>
        </p:spPr>
      </p:sp>
      <p:sp>
        <p:nvSpPr>
          <p:cNvPr id="10" name="Text 8"/>
          <p:cNvSpPr/>
          <p:nvPr/>
        </p:nvSpPr>
        <p:spPr>
          <a:xfrm>
            <a:off x="1371600" y="3493008"/>
            <a:ext cx="6400800" cy="685800"/>
          </a:xfrm>
          <a:prstGeom prst="rect">
            <a:avLst/>
          </a:prstGeom>
          <a:noFill/>
          <a:ln/>
        </p:spPr>
        <p:txBody>
          <a:bodyPr wrap="square" rtlCol="0" anchor="ctr"/>
          <a:lstStyle/>
          <a:p>
            <a:pPr marL="0" indent="0" algn="ctr">
              <a:buNone/>
            </a:pPr>
            <a:r>
              <a:rPr lang="en-US" sz="3400" b="1" dirty="0">
                <a:solidFill>
                  <a:srgbClr val="FFFFFF"/>
                </a:solidFill>
                <a:latin typeface="Calibri" pitchFamily="34" charset="0"/>
                <a:ea typeface="Calibri" pitchFamily="34" charset="-122"/>
                <a:cs typeface="Calibri" pitchFamily="34" charset="-120"/>
              </a:rPr>
              <a:t>ধন্যবাদ সকলকে! 🙏</a:t>
            </a:r>
            <a:endParaRPr lang="en-US" sz="3400" dirty="0"/>
          </a:p>
        </p:txBody>
      </p:sp>
      <p:sp>
        <p:nvSpPr>
          <p:cNvPr id="11" name="Text 9"/>
          <p:cNvSpPr/>
          <p:nvPr/>
        </p:nvSpPr>
        <p:spPr>
          <a:xfrm>
            <a:off x="1371600" y="4178808"/>
            <a:ext cx="6400800" cy="365760"/>
          </a:xfrm>
          <a:prstGeom prst="rect">
            <a:avLst/>
          </a:prstGeom>
          <a:noFill/>
          <a:ln/>
        </p:spPr>
        <p:txBody>
          <a:bodyPr wrap="square" rtlCol="0" anchor="ctr"/>
          <a:lstStyle/>
          <a:p>
            <a:pPr marL="0" indent="0" algn="ctr">
              <a:buNone/>
            </a:pPr>
            <a:r>
              <a:rPr lang="en-US" sz="1400" dirty="0">
                <a:solidFill>
                  <a:srgbClr val="FFFFFF"/>
                </a:solidFill>
                <a:latin typeface="Calibri" pitchFamily="34" charset="0"/>
                <a:ea typeface="Calibri" pitchFamily="34" charset="-122"/>
                <a:cs typeface="Calibri" pitchFamily="34" charset="-120"/>
              </a:rPr>
              <a:t>সুন্দর মনোযোগ ও উৎসাহের জন্য শিক্ষার্থীদের আন্তরিক ধন্যবাদ।</a:t>
            </a:r>
            <a:endParaRPr lang="en-US" sz="1400"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2800" y="0"/>
            <a:ext cx="9956800" cy="5200650"/>
          </a:xfrm>
          <a:prstGeom prst="rect">
            <a:avLst/>
          </a:prstGeom>
        </p:spPr>
      </p:pic>
      <p:sp>
        <p:nvSpPr>
          <p:cNvPr id="2" name="TextBox 1"/>
          <p:cNvSpPr txBox="1"/>
          <p:nvPr/>
        </p:nvSpPr>
        <p:spPr>
          <a:xfrm>
            <a:off x="1206500" y="584200"/>
            <a:ext cx="2667615" cy="523220"/>
          </a:xfrm>
          <a:prstGeom prst="rect">
            <a:avLst/>
          </a:prstGeom>
          <a:noFill/>
          <a:ln w="28575">
            <a:solidFill>
              <a:srgbClr val="00B050"/>
            </a:solidFill>
          </a:ln>
        </p:spPr>
        <p:txBody>
          <a:bodyPr wrap="square" rtlCol="0">
            <a:spAutoFit/>
          </a:bodyPr>
          <a:lstStyle/>
          <a:p>
            <a:pPr algn="ctr"/>
            <a:r>
              <a:rPr lang="en-US" sz="2800" b="1" dirty="0" err="1">
                <a:solidFill>
                  <a:srgbClr val="002060"/>
                </a:solidFill>
                <a:latin typeface="NikoshBAN" panose="02000000000000000000" pitchFamily="2" charset="0"/>
                <a:cs typeface="NikoshBAN" panose="02000000000000000000" pitchFamily="2" charset="0"/>
              </a:rPr>
              <a:t>শিক্ষক</a:t>
            </a:r>
            <a:r>
              <a:rPr lang="en-US" sz="2800" b="1" dirty="0">
                <a:solidFill>
                  <a:srgbClr val="002060"/>
                </a:solidFill>
                <a:latin typeface="NikoshBAN" panose="02000000000000000000" pitchFamily="2" charset="0"/>
                <a:cs typeface="NikoshBAN" panose="02000000000000000000" pitchFamily="2" charset="0"/>
              </a:rPr>
              <a:t> </a:t>
            </a:r>
            <a:r>
              <a:rPr lang="en-US" sz="2800" b="1" dirty="0" err="1">
                <a:solidFill>
                  <a:srgbClr val="002060"/>
                </a:solidFill>
                <a:latin typeface="NikoshBAN" panose="02000000000000000000" pitchFamily="2" charset="0"/>
                <a:cs typeface="NikoshBAN" panose="02000000000000000000" pitchFamily="2" charset="0"/>
              </a:rPr>
              <a:t>পরিচিত</a:t>
            </a:r>
            <a:endParaRPr lang="en-US" sz="2800" b="1" dirty="0">
              <a:solidFill>
                <a:srgbClr val="002060"/>
              </a:solidFill>
              <a:latin typeface="NikoshBAN" panose="02000000000000000000" pitchFamily="2" charset="0"/>
              <a:cs typeface="NikoshBAN" panose="02000000000000000000" pitchFamily="2" charset="0"/>
            </a:endParaRPr>
          </a:p>
        </p:txBody>
      </p:sp>
      <p:sp>
        <p:nvSpPr>
          <p:cNvPr id="3" name="TextBox 2"/>
          <p:cNvSpPr txBox="1"/>
          <p:nvPr/>
        </p:nvSpPr>
        <p:spPr>
          <a:xfrm>
            <a:off x="5130081" y="627253"/>
            <a:ext cx="2757955" cy="1692771"/>
          </a:xfrm>
          <a:prstGeom prst="rect">
            <a:avLst/>
          </a:prstGeom>
          <a:noFill/>
          <a:ln w="38100">
            <a:noFill/>
          </a:ln>
        </p:spPr>
        <p:txBody>
          <a:bodyPr wrap="square" rtlCol="0">
            <a:spAutoFit/>
          </a:bodyPr>
          <a:lstStyle/>
          <a:p>
            <a:pPr algn="ctr"/>
            <a:r>
              <a:rPr lang="en-US" sz="3200" b="1" dirty="0" err="1">
                <a:solidFill>
                  <a:srgbClr val="0CAC04"/>
                </a:solidFill>
                <a:latin typeface="NikoshBAN" panose="02000000000000000000" pitchFamily="2" charset="0"/>
                <a:cs typeface="NikoshBAN" panose="02000000000000000000" pitchFamily="2" charset="0"/>
              </a:rPr>
              <a:t>মো:সাইফুল্লাহ</a:t>
            </a:r>
            <a:endParaRPr lang="en-US" sz="3200" b="1" dirty="0">
              <a:solidFill>
                <a:srgbClr val="0CAC04"/>
              </a:solidFill>
              <a:latin typeface="NikoshBAN" panose="02000000000000000000" pitchFamily="2" charset="0"/>
              <a:cs typeface="NikoshBAN" panose="02000000000000000000" pitchFamily="2" charset="0"/>
            </a:endParaRPr>
          </a:p>
          <a:p>
            <a:pPr algn="ctr"/>
            <a:r>
              <a:rPr lang="en-US" b="1" dirty="0">
                <a:solidFill>
                  <a:srgbClr val="002060"/>
                </a:solidFill>
                <a:latin typeface="NikoshBAN" panose="02000000000000000000" pitchFamily="2" charset="0"/>
                <a:cs typeface="NikoshBAN" panose="02000000000000000000" pitchFamily="2" charset="0"/>
              </a:rPr>
              <a:t>(</a:t>
            </a:r>
            <a:r>
              <a:rPr lang="en-US" b="1" dirty="0" err="1">
                <a:solidFill>
                  <a:srgbClr val="002060"/>
                </a:solidFill>
                <a:latin typeface="NikoshBAN" panose="02000000000000000000" pitchFamily="2" charset="0"/>
                <a:cs typeface="NikoshBAN" panose="02000000000000000000" pitchFamily="2" charset="0"/>
              </a:rPr>
              <a:t>বিবিএ</a:t>
            </a:r>
            <a:r>
              <a:rPr lang="en-US" b="1" dirty="0">
                <a:solidFill>
                  <a:srgbClr val="002060"/>
                </a:solidFill>
                <a:latin typeface="NikoshBAN" panose="02000000000000000000" pitchFamily="2" charset="0"/>
                <a:cs typeface="NikoshBAN" panose="02000000000000000000" pitchFamily="2" charset="0"/>
              </a:rPr>
              <a:t>, </a:t>
            </a:r>
            <a:r>
              <a:rPr lang="en-US" b="1" dirty="0" err="1">
                <a:solidFill>
                  <a:srgbClr val="002060"/>
                </a:solidFill>
                <a:latin typeface="NikoshBAN" panose="02000000000000000000" pitchFamily="2" charset="0"/>
                <a:cs typeface="NikoshBAN" panose="02000000000000000000" pitchFamily="2" charset="0"/>
              </a:rPr>
              <a:t>এমবিএ</a:t>
            </a:r>
            <a:r>
              <a:rPr lang="en-US" b="1" dirty="0">
                <a:solidFill>
                  <a:srgbClr val="002060"/>
                </a:solidFill>
                <a:latin typeface="NikoshBAN" panose="02000000000000000000" pitchFamily="2" charset="0"/>
                <a:cs typeface="NikoshBAN" panose="02000000000000000000" pitchFamily="2" charset="0"/>
              </a:rPr>
              <a:t>)</a:t>
            </a:r>
          </a:p>
          <a:p>
            <a:pPr algn="ctr"/>
            <a:r>
              <a:rPr lang="en-US" b="1" dirty="0" err="1">
                <a:solidFill>
                  <a:srgbClr val="002060"/>
                </a:solidFill>
                <a:latin typeface="NikoshBAN" panose="02000000000000000000" pitchFamily="2" charset="0"/>
                <a:cs typeface="NikoshBAN" panose="02000000000000000000" pitchFamily="2" charset="0"/>
              </a:rPr>
              <a:t>সহকারী</a:t>
            </a:r>
            <a:r>
              <a:rPr lang="en-US" b="1" dirty="0">
                <a:solidFill>
                  <a:srgbClr val="002060"/>
                </a:solidFill>
                <a:latin typeface="NikoshBAN" panose="02000000000000000000" pitchFamily="2" charset="0"/>
                <a:cs typeface="NikoshBAN" panose="02000000000000000000" pitchFamily="2" charset="0"/>
              </a:rPr>
              <a:t> </a:t>
            </a:r>
            <a:r>
              <a:rPr lang="en-US" b="1" dirty="0" err="1">
                <a:solidFill>
                  <a:srgbClr val="002060"/>
                </a:solidFill>
                <a:latin typeface="NikoshBAN" panose="02000000000000000000" pitchFamily="2" charset="0"/>
                <a:cs typeface="NikoshBAN" panose="02000000000000000000" pitchFamily="2" charset="0"/>
              </a:rPr>
              <a:t>শিক্ষক</a:t>
            </a:r>
            <a:endParaRPr lang="en-US" b="1" dirty="0">
              <a:solidFill>
                <a:srgbClr val="002060"/>
              </a:solidFill>
              <a:latin typeface="NikoshBAN" panose="02000000000000000000" pitchFamily="2" charset="0"/>
              <a:cs typeface="NikoshBAN" panose="02000000000000000000" pitchFamily="2" charset="0"/>
            </a:endParaRPr>
          </a:p>
          <a:p>
            <a:pPr algn="ctr"/>
            <a:r>
              <a:rPr lang="en-US" b="1" dirty="0" err="1">
                <a:solidFill>
                  <a:srgbClr val="002060"/>
                </a:solidFill>
                <a:latin typeface="NikoshBAN" panose="02000000000000000000" pitchFamily="2" charset="0"/>
                <a:cs typeface="NikoshBAN" panose="02000000000000000000" pitchFamily="2" charset="0"/>
              </a:rPr>
              <a:t>মধ্য</a:t>
            </a:r>
            <a:r>
              <a:rPr lang="en-US" b="1" dirty="0">
                <a:solidFill>
                  <a:srgbClr val="002060"/>
                </a:solidFill>
                <a:latin typeface="NikoshBAN" panose="02000000000000000000" pitchFamily="2" charset="0"/>
                <a:cs typeface="NikoshBAN" panose="02000000000000000000" pitchFamily="2" charset="0"/>
              </a:rPr>
              <a:t> </a:t>
            </a:r>
            <a:r>
              <a:rPr lang="en-US" b="1" dirty="0" err="1">
                <a:solidFill>
                  <a:srgbClr val="002060"/>
                </a:solidFill>
                <a:latin typeface="NikoshBAN" panose="02000000000000000000" pitchFamily="2" charset="0"/>
                <a:cs typeface="NikoshBAN" panose="02000000000000000000" pitchFamily="2" charset="0"/>
              </a:rPr>
              <a:t>জ্ঞানপাড়া</a:t>
            </a:r>
            <a:r>
              <a:rPr lang="en-US" b="1" dirty="0">
                <a:solidFill>
                  <a:srgbClr val="002060"/>
                </a:solidFill>
                <a:latin typeface="NikoshBAN" panose="02000000000000000000" pitchFamily="2" charset="0"/>
                <a:cs typeface="NikoshBAN" panose="02000000000000000000" pitchFamily="2" charset="0"/>
              </a:rPr>
              <a:t> </a:t>
            </a:r>
            <a:r>
              <a:rPr lang="en-US" b="1" dirty="0" err="1">
                <a:solidFill>
                  <a:srgbClr val="002060"/>
                </a:solidFill>
                <a:latin typeface="NikoshBAN" panose="02000000000000000000" pitchFamily="2" charset="0"/>
                <a:cs typeface="NikoshBAN" panose="02000000000000000000" pitchFamily="2" charset="0"/>
              </a:rPr>
              <a:t>সঃপ্রাঃবিঃ</a:t>
            </a:r>
            <a:endParaRPr lang="en-US" b="1" dirty="0">
              <a:solidFill>
                <a:srgbClr val="002060"/>
              </a:solidFill>
              <a:latin typeface="NikoshBAN" panose="02000000000000000000" pitchFamily="2" charset="0"/>
              <a:cs typeface="NikoshBAN" panose="02000000000000000000" pitchFamily="2" charset="0"/>
            </a:endParaRPr>
          </a:p>
          <a:p>
            <a:pPr algn="ctr"/>
            <a:r>
              <a:rPr lang="en-US" b="1" dirty="0" err="1">
                <a:solidFill>
                  <a:srgbClr val="002060"/>
                </a:solidFill>
                <a:latin typeface="NikoshBAN" panose="02000000000000000000" pitchFamily="2" charset="0"/>
                <a:cs typeface="NikoshBAN" panose="02000000000000000000" pitchFamily="2" charset="0"/>
              </a:rPr>
              <a:t>পাথরঘাটা,বরগুনা</a:t>
            </a:r>
            <a:r>
              <a:rPr lang="en-US" b="1" dirty="0">
                <a:solidFill>
                  <a:srgbClr val="002060"/>
                </a:solidFill>
                <a:latin typeface="NikoshBAN" panose="02000000000000000000" pitchFamily="2" charset="0"/>
                <a:cs typeface="NikoshBAN" panose="02000000000000000000" pitchFamily="2" charset="0"/>
              </a:rPr>
              <a:t>।</a:t>
            </a: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69768" y="1924620"/>
            <a:ext cx="2594690" cy="259469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6" name="TextBox 5"/>
          <p:cNvSpPr txBox="1"/>
          <p:nvPr/>
        </p:nvSpPr>
        <p:spPr>
          <a:xfrm>
            <a:off x="5569359" y="3446046"/>
            <a:ext cx="1969738" cy="830997"/>
          </a:xfrm>
          <a:prstGeom prst="rect">
            <a:avLst/>
          </a:prstGeom>
          <a:noFill/>
          <a:ln w="28575">
            <a:solidFill>
              <a:srgbClr val="002060"/>
            </a:solidFill>
            <a:prstDash val="sysDot"/>
          </a:ln>
        </p:spPr>
        <p:txBody>
          <a:bodyPr wrap="square" rtlCol="0">
            <a:spAutoFit/>
          </a:bodyPr>
          <a:lstStyle/>
          <a:p>
            <a:pPr algn="ctr"/>
            <a:r>
              <a:rPr lang="en-US" sz="2400" b="1" dirty="0" err="1">
                <a:solidFill>
                  <a:srgbClr val="0CAC04"/>
                </a:solidFill>
                <a:latin typeface="NikoshBAN" panose="02000000000000000000" pitchFamily="2" charset="0"/>
                <a:cs typeface="NikoshBAN" panose="02000000000000000000" pitchFamily="2" charset="0"/>
              </a:rPr>
              <a:t>জেলা</a:t>
            </a:r>
            <a:r>
              <a:rPr lang="en-US" sz="2400" b="1" dirty="0">
                <a:solidFill>
                  <a:srgbClr val="0CAC04"/>
                </a:solidFill>
                <a:latin typeface="NikoshBAN" panose="02000000000000000000" pitchFamily="2" charset="0"/>
                <a:cs typeface="NikoshBAN" panose="02000000000000000000" pitchFamily="2" charset="0"/>
              </a:rPr>
              <a:t> </a:t>
            </a:r>
            <a:r>
              <a:rPr lang="en-US" sz="2400" b="1" dirty="0" err="1">
                <a:solidFill>
                  <a:srgbClr val="0CAC04"/>
                </a:solidFill>
                <a:latin typeface="NikoshBAN" panose="02000000000000000000" pitchFamily="2" charset="0"/>
                <a:cs typeface="NikoshBAN" panose="02000000000000000000" pitchFamily="2" charset="0"/>
              </a:rPr>
              <a:t>শ্রেষ্ঠ</a:t>
            </a:r>
            <a:r>
              <a:rPr lang="en-US" sz="2400" b="1" dirty="0">
                <a:solidFill>
                  <a:srgbClr val="0CAC04"/>
                </a:solidFill>
                <a:latin typeface="NikoshBAN" panose="02000000000000000000" pitchFamily="2" charset="0"/>
                <a:cs typeface="NikoshBAN" panose="02000000000000000000" pitchFamily="2" charset="0"/>
              </a:rPr>
              <a:t> </a:t>
            </a:r>
            <a:r>
              <a:rPr lang="en-US" sz="2400" b="1" dirty="0" err="1">
                <a:solidFill>
                  <a:srgbClr val="0CAC04"/>
                </a:solidFill>
                <a:latin typeface="NikoshBAN" panose="02000000000000000000" pitchFamily="2" charset="0"/>
                <a:cs typeface="NikoshBAN" panose="02000000000000000000" pitchFamily="2" charset="0"/>
              </a:rPr>
              <a:t>সহকারী</a:t>
            </a:r>
            <a:r>
              <a:rPr lang="en-US" sz="2400" b="1" dirty="0">
                <a:solidFill>
                  <a:srgbClr val="0CAC04"/>
                </a:solidFill>
                <a:latin typeface="NikoshBAN" panose="02000000000000000000" pitchFamily="2" charset="0"/>
                <a:cs typeface="NikoshBAN" panose="02000000000000000000" pitchFamily="2" charset="0"/>
              </a:rPr>
              <a:t> শিক্ষক-২০২৬</a:t>
            </a:r>
          </a:p>
        </p:txBody>
      </p:sp>
    </p:spTree>
    <p:extLst>
      <p:ext uri="{BB962C8B-B14F-4D97-AF65-F5344CB8AC3E}">
        <p14:creationId xmlns:p14="http://schemas.microsoft.com/office/powerpoint/2010/main" val="966970133"/>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27" presetClass="emph" presetSubtype="0" repeatCount="indefinite" fill="remove" grpId="0" nodeType="withEffect">
                                  <p:stCondLst>
                                    <p:cond delay="0"/>
                                  </p:stCondLst>
                                  <p:endCondLst>
                                    <p:cond evt="onNext" delay="0">
                                      <p:tgtEl>
                                        <p:sldTgt/>
                                      </p:tgtEl>
                                    </p:cond>
                                  </p:endCondLst>
                                  <p:childTnLst>
                                    <p:animClr clrSpc="rgb" dir="cw">
                                      <p:cBhvr override="childStyle">
                                        <p:cTn id="9" dur="500" autoRev="1" fill="remove"/>
                                        <p:tgtEl>
                                          <p:spTgt spid="6"/>
                                        </p:tgtEl>
                                        <p:attrNameLst>
                                          <p:attrName>style.color</p:attrName>
                                        </p:attrNameLst>
                                      </p:cBhvr>
                                      <p:to>
                                        <a:schemeClr val="bg1"/>
                                      </p:to>
                                    </p:animClr>
                                    <p:animClr clrSpc="rgb" dir="cw">
                                      <p:cBhvr>
                                        <p:cTn id="10" dur="500" autoRev="1" fill="remove"/>
                                        <p:tgtEl>
                                          <p:spTgt spid="6"/>
                                        </p:tgtEl>
                                        <p:attrNameLst>
                                          <p:attrName>fillcolor</p:attrName>
                                        </p:attrNameLst>
                                      </p:cBhvr>
                                      <p:to>
                                        <a:schemeClr val="bg1"/>
                                      </p:to>
                                    </p:animClr>
                                    <p:set>
                                      <p:cBhvr>
                                        <p:cTn id="11" dur="500" autoRev="1" fill="remove"/>
                                        <p:tgtEl>
                                          <p:spTgt spid="6"/>
                                        </p:tgtEl>
                                        <p:attrNameLst>
                                          <p:attrName>fill.type</p:attrName>
                                        </p:attrNameLst>
                                      </p:cBhvr>
                                      <p:to>
                                        <p:strVal val="solid"/>
                                      </p:to>
                                    </p:set>
                                    <p:set>
                                      <p:cBhvr>
                                        <p:cTn id="12" dur="500" autoRev="1" fill="remove"/>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36374" y="1454269"/>
            <a:ext cx="2513830" cy="784830"/>
          </a:xfrm>
          <a:prstGeom prst="rect">
            <a:avLst/>
          </a:prstGeom>
        </p:spPr>
        <p:txBody>
          <a:bodyPr wrap="square">
            <a:spAutoFit/>
          </a:bodyPr>
          <a:lstStyle/>
          <a:p>
            <a:r>
              <a:rPr lang="bn-IN" sz="4500" b="1" u="sng" dirty="0">
                <a:solidFill>
                  <a:srgbClr val="0CAC04"/>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পাঠ পরিচিতি</a:t>
            </a:r>
            <a:endParaRPr lang="en-US" sz="4500" b="1" u="sng" dirty="0">
              <a:solidFill>
                <a:srgbClr val="0CAC04"/>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3" name="Rectangle 2"/>
          <p:cNvSpPr/>
          <p:nvPr/>
        </p:nvSpPr>
        <p:spPr>
          <a:xfrm>
            <a:off x="4241815" y="2216016"/>
            <a:ext cx="3840481" cy="1661993"/>
          </a:xfrm>
          <a:prstGeom prst="rect">
            <a:avLst/>
          </a:prstGeom>
          <a:blipFill>
            <a:blip r:embed="rId2">
              <a:alphaModFix amt="16000"/>
            </a:blip>
            <a:stretch>
              <a:fillRect/>
            </a:stretch>
          </a:blipFill>
        </p:spPr>
        <p:txBody>
          <a:bodyPr wrap="square">
            <a:spAutoFit/>
          </a:bodyPr>
          <a:lstStyle/>
          <a:p>
            <a:r>
              <a:rPr lang="bn-IN" sz="33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শ্রেণি: </a:t>
            </a:r>
            <a:r>
              <a:rPr lang="en-US" sz="3300"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পঞ্চম</a:t>
            </a:r>
            <a:endParaRPr lang="bn-IN" sz="33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a:p>
            <a:r>
              <a:rPr lang="bn-IN" sz="33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বিষয়: </a:t>
            </a:r>
            <a:r>
              <a:rPr lang="en-US" sz="3300"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বাংলা</a:t>
            </a:r>
            <a:endParaRPr lang="bn-IN" sz="33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a:p>
            <a:r>
              <a:rPr lang="en-US" sz="3300"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পাঠঃ</a:t>
            </a:r>
            <a:r>
              <a:rPr lang="en-US" sz="33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3200" dirty="0" err="1">
                <a:ln w="0"/>
                <a:solidFill>
                  <a:srgbClr val="1A1A1A"/>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পত্র</a:t>
            </a:r>
            <a:r>
              <a:rPr lang="en-US" sz="3200" dirty="0">
                <a:ln w="0"/>
                <a:solidFill>
                  <a:srgbClr val="1A1A1A"/>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3200" dirty="0" err="1">
                <a:ln w="0"/>
                <a:solidFill>
                  <a:srgbClr val="1A1A1A"/>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লিখি</a:t>
            </a:r>
            <a:endParaRPr lang="en-US" sz="3200"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pic>
        <p:nvPicPr>
          <p:cNvPr id="7" name="Picture 6">
            <a:extLst>
              <a:ext uri="{FF2B5EF4-FFF2-40B4-BE49-F238E27FC236}">
                <a16:creationId xmlns:a16="http://schemas.microsoft.com/office/drawing/2014/main" id="{0A3C6CCE-F78F-2DB9-AD50-9924450025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 y="4981"/>
            <a:ext cx="3840481" cy="5138520"/>
          </a:xfrm>
          <a:prstGeom prst="rect">
            <a:avLst/>
          </a:prstGeom>
        </p:spPr>
      </p:pic>
      <p:pic>
        <p:nvPicPr>
          <p:cNvPr id="5" name="Picture 4">
            <a:extLst>
              <a:ext uri="{FF2B5EF4-FFF2-40B4-BE49-F238E27FC236}">
                <a16:creationId xmlns:a16="http://schemas.microsoft.com/office/drawing/2014/main" id="{3A5F80A5-B3B8-DD09-75BD-651461897B8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37604" y="156524"/>
            <a:ext cx="1914019" cy="191401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47846058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0" y="0"/>
            <a:ext cx="9144000" cy="1005840"/>
          </a:xfrm>
          <a:prstGeom prst="rect">
            <a:avLst/>
          </a:prstGeom>
          <a:solidFill>
            <a:srgbClr val="1A5276"/>
          </a:solidFill>
          <a:ln/>
        </p:spPr>
      </p:sp>
      <p:sp>
        <p:nvSpPr>
          <p:cNvPr id="3" name="Text 1"/>
          <p:cNvSpPr/>
          <p:nvPr/>
        </p:nvSpPr>
        <p:spPr>
          <a:xfrm>
            <a:off x="274320" y="137160"/>
            <a:ext cx="8595360" cy="685800"/>
          </a:xfrm>
          <a:prstGeom prst="rect">
            <a:avLst/>
          </a:prstGeom>
          <a:noFill/>
          <a:ln/>
        </p:spPr>
        <p:txBody>
          <a:bodyPr wrap="square" rtlCol="0" anchor="ctr"/>
          <a:lstStyle/>
          <a:p>
            <a:pPr marL="0" indent="0" algn="l">
              <a:buNone/>
            </a:pPr>
            <a:r>
              <a:rPr lang="en-US" sz="3000" b="1" dirty="0">
                <a:solidFill>
                  <a:srgbClr val="FFFFFF"/>
                </a:solidFill>
                <a:latin typeface="Calibri" pitchFamily="34" charset="0"/>
                <a:ea typeface="Calibri" pitchFamily="34" charset="-122"/>
                <a:cs typeface="Calibri" pitchFamily="34" charset="-120"/>
              </a:rPr>
              <a:t>শিক্ষার্থীরা যা শিখবে</a:t>
            </a:r>
            <a:endParaRPr lang="en-US" sz="3000" dirty="0"/>
          </a:p>
        </p:txBody>
      </p:sp>
      <p:sp>
        <p:nvSpPr>
          <p:cNvPr id="4" name="Shape 2"/>
          <p:cNvSpPr/>
          <p:nvPr/>
        </p:nvSpPr>
        <p:spPr>
          <a:xfrm>
            <a:off x="365760" y="1280160"/>
            <a:ext cx="2651760" cy="3383280"/>
          </a:xfrm>
          <a:prstGeom prst="rect">
            <a:avLst/>
          </a:prstGeom>
          <a:solidFill>
            <a:srgbClr val="FFFFFF"/>
          </a:solidFill>
          <a:ln/>
          <a:effectLst>
            <a:outerShdw blurRad="101600" dist="38100" dir="8100000" algn="bl" rotWithShape="0">
              <a:srgbClr val="000000">
                <a:alpha val="10000"/>
              </a:srgbClr>
            </a:outerShdw>
          </a:effectLst>
        </p:spPr>
      </p:sp>
      <p:sp>
        <p:nvSpPr>
          <p:cNvPr id="5" name="Shape 3"/>
          <p:cNvSpPr/>
          <p:nvPr/>
        </p:nvSpPr>
        <p:spPr>
          <a:xfrm>
            <a:off x="365760" y="1280160"/>
            <a:ext cx="2651760" cy="109728"/>
          </a:xfrm>
          <a:prstGeom prst="rect">
            <a:avLst/>
          </a:prstGeom>
          <a:solidFill>
            <a:srgbClr val="E67E22"/>
          </a:solidFill>
          <a:ln/>
        </p:spPr>
      </p:sp>
      <p:sp>
        <p:nvSpPr>
          <p:cNvPr id="6" name="Text 4"/>
          <p:cNvSpPr/>
          <p:nvPr/>
        </p:nvSpPr>
        <p:spPr>
          <a:xfrm>
            <a:off x="365760" y="1554480"/>
            <a:ext cx="2651760" cy="731520"/>
          </a:xfrm>
          <a:prstGeom prst="rect">
            <a:avLst/>
          </a:prstGeom>
          <a:noFill/>
          <a:ln/>
        </p:spPr>
        <p:txBody>
          <a:bodyPr wrap="square" rtlCol="0" anchor="ctr"/>
          <a:lstStyle/>
          <a:p>
            <a:pPr marL="0" indent="0" algn="ctr">
              <a:buNone/>
            </a:pPr>
            <a:r>
              <a:rPr lang="en-US" sz="3600" dirty="0">
                <a:solidFill>
                  <a:srgbClr val="000000"/>
                </a:solidFill>
              </a:rPr>
              <a:t>📝</a:t>
            </a:r>
            <a:endParaRPr lang="en-US" sz="3600" dirty="0"/>
          </a:p>
        </p:txBody>
      </p:sp>
      <p:sp>
        <p:nvSpPr>
          <p:cNvPr id="7" name="Shape 5"/>
          <p:cNvSpPr/>
          <p:nvPr/>
        </p:nvSpPr>
        <p:spPr>
          <a:xfrm>
            <a:off x="1417320" y="2377440"/>
            <a:ext cx="548640" cy="548640"/>
          </a:xfrm>
          <a:prstGeom prst="ellipse">
            <a:avLst/>
          </a:prstGeom>
          <a:solidFill>
            <a:srgbClr val="1A5276"/>
          </a:solidFill>
          <a:ln/>
        </p:spPr>
      </p:sp>
      <p:sp>
        <p:nvSpPr>
          <p:cNvPr id="8" name="Text 6"/>
          <p:cNvSpPr/>
          <p:nvPr/>
        </p:nvSpPr>
        <p:spPr>
          <a:xfrm>
            <a:off x="1417320" y="2377440"/>
            <a:ext cx="548640" cy="548640"/>
          </a:xfrm>
          <a:prstGeom prst="rect">
            <a:avLst/>
          </a:prstGeom>
          <a:noFill/>
          <a:ln/>
        </p:spPr>
        <p:txBody>
          <a:bodyPr wrap="square" rtlCol="0" anchor="ctr"/>
          <a:lstStyle/>
          <a:p>
            <a:pPr marL="0" indent="0" algn="ctr">
              <a:buNone/>
            </a:pPr>
            <a:r>
              <a:rPr lang="en-US" sz="1600" b="1" dirty="0">
                <a:solidFill>
                  <a:srgbClr val="FFFFFF"/>
                </a:solidFill>
              </a:rPr>
              <a:t>1</a:t>
            </a:r>
            <a:endParaRPr lang="en-US" sz="1600" dirty="0"/>
          </a:p>
        </p:txBody>
      </p:sp>
      <p:sp>
        <p:nvSpPr>
          <p:cNvPr id="9" name="Text 7"/>
          <p:cNvSpPr/>
          <p:nvPr/>
        </p:nvSpPr>
        <p:spPr>
          <a:xfrm>
            <a:off x="457200" y="3063240"/>
            <a:ext cx="2468880" cy="457200"/>
          </a:xfrm>
          <a:prstGeom prst="rect">
            <a:avLst/>
          </a:prstGeom>
          <a:noFill/>
          <a:ln/>
        </p:spPr>
        <p:txBody>
          <a:bodyPr wrap="square" rtlCol="0" anchor="ctr"/>
          <a:lstStyle/>
          <a:p>
            <a:pPr marL="0" indent="0" algn="ctr">
              <a:buNone/>
            </a:pPr>
            <a:r>
              <a:rPr lang="en-US" sz="1600" b="1" dirty="0">
                <a:solidFill>
                  <a:srgbClr val="1C2833"/>
                </a:solidFill>
                <a:latin typeface="Calibri" pitchFamily="34" charset="0"/>
                <a:ea typeface="Calibri" pitchFamily="34" charset="-122"/>
                <a:cs typeface="Calibri" pitchFamily="34" charset="-120"/>
              </a:rPr>
              <a:t>আবেদনপত্র লেখা</a:t>
            </a:r>
            <a:endParaRPr lang="en-US" sz="1600" dirty="0"/>
          </a:p>
        </p:txBody>
      </p:sp>
      <p:sp>
        <p:nvSpPr>
          <p:cNvPr id="10" name="Text 8"/>
          <p:cNvSpPr/>
          <p:nvPr/>
        </p:nvSpPr>
        <p:spPr>
          <a:xfrm>
            <a:off x="457200" y="3566160"/>
            <a:ext cx="2468880" cy="914400"/>
          </a:xfrm>
          <a:prstGeom prst="rect">
            <a:avLst/>
          </a:prstGeom>
          <a:noFill/>
          <a:ln/>
        </p:spPr>
        <p:txBody>
          <a:bodyPr wrap="square" rtlCol="0" anchor="ctr"/>
          <a:lstStyle/>
          <a:p>
            <a:pPr marL="0" indent="0" algn="ctr">
              <a:buNone/>
            </a:pPr>
            <a:r>
              <a:rPr lang="en-US" sz="1300" dirty="0">
                <a:solidFill>
                  <a:srgbClr val="5D6D7E"/>
                </a:solidFill>
                <a:latin typeface="Calibri" pitchFamily="34" charset="0"/>
                <a:ea typeface="Calibri" pitchFamily="34" charset="-122"/>
                <a:cs typeface="Calibri" pitchFamily="34" charset="-120"/>
              </a:rPr>
              <a:t>সঠিক নিয়মে আবেদনপত্র লিখতে পারবে</a:t>
            </a:r>
            <a:endParaRPr lang="en-US" sz="1300" dirty="0"/>
          </a:p>
        </p:txBody>
      </p:sp>
      <p:sp>
        <p:nvSpPr>
          <p:cNvPr id="11" name="Shape 9"/>
          <p:cNvSpPr/>
          <p:nvPr/>
        </p:nvSpPr>
        <p:spPr>
          <a:xfrm>
            <a:off x="3200400" y="1280160"/>
            <a:ext cx="2651760" cy="3383280"/>
          </a:xfrm>
          <a:prstGeom prst="rect">
            <a:avLst/>
          </a:prstGeom>
          <a:solidFill>
            <a:srgbClr val="FFFFFF"/>
          </a:solidFill>
          <a:ln/>
          <a:effectLst>
            <a:outerShdw blurRad="101600" dist="38100" dir="8100000" algn="bl" rotWithShape="0">
              <a:srgbClr val="000000">
                <a:alpha val="10000"/>
              </a:srgbClr>
            </a:outerShdw>
          </a:effectLst>
        </p:spPr>
      </p:sp>
      <p:sp>
        <p:nvSpPr>
          <p:cNvPr id="12" name="Shape 10"/>
          <p:cNvSpPr/>
          <p:nvPr/>
        </p:nvSpPr>
        <p:spPr>
          <a:xfrm>
            <a:off x="3200400" y="1280160"/>
            <a:ext cx="2651760" cy="109728"/>
          </a:xfrm>
          <a:prstGeom prst="rect">
            <a:avLst/>
          </a:prstGeom>
          <a:solidFill>
            <a:srgbClr val="E67E22"/>
          </a:solidFill>
          <a:ln/>
        </p:spPr>
      </p:sp>
      <p:sp>
        <p:nvSpPr>
          <p:cNvPr id="13" name="Text 11"/>
          <p:cNvSpPr/>
          <p:nvPr/>
        </p:nvSpPr>
        <p:spPr>
          <a:xfrm>
            <a:off x="3200400" y="1554480"/>
            <a:ext cx="2651760" cy="731520"/>
          </a:xfrm>
          <a:prstGeom prst="rect">
            <a:avLst/>
          </a:prstGeom>
          <a:noFill/>
          <a:ln/>
        </p:spPr>
        <p:txBody>
          <a:bodyPr wrap="square" rtlCol="0" anchor="ctr"/>
          <a:lstStyle/>
          <a:p>
            <a:pPr marL="0" indent="0" algn="ctr">
              <a:buNone/>
            </a:pPr>
            <a:r>
              <a:rPr lang="en-US" sz="3600" dirty="0">
                <a:solidFill>
                  <a:srgbClr val="000000"/>
                </a:solidFill>
              </a:rPr>
              <a:t>📋</a:t>
            </a:r>
            <a:endParaRPr lang="en-US" sz="3600" dirty="0"/>
          </a:p>
        </p:txBody>
      </p:sp>
      <p:sp>
        <p:nvSpPr>
          <p:cNvPr id="14" name="Shape 12"/>
          <p:cNvSpPr/>
          <p:nvPr/>
        </p:nvSpPr>
        <p:spPr>
          <a:xfrm>
            <a:off x="4251960" y="2377440"/>
            <a:ext cx="548640" cy="548640"/>
          </a:xfrm>
          <a:prstGeom prst="ellipse">
            <a:avLst/>
          </a:prstGeom>
          <a:solidFill>
            <a:srgbClr val="1A5276"/>
          </a:solidFill>
          <a:ln/>
        </p:spPr>
      </p:sp>
      <p:sp>
        <p:nvSpPr>
          <p:cNvPr id="15" name="Text 13"/>
          <p:cNvSpPr/>
          <p:nvPr/>
        </p:nvSpPr>
        <p:spPr>
          <a:xfrm>
            <a:off x="4251960" y="2377440"/>
            <a:ext cx="548640" cy="548640"/>
          </a:xfrm>
          <a:prstGeom prst="rect">
            <a:avLst/>
          </a:prstGeom>
          <a:noFill/>
          <a:ln/>
        </p:spPr>
        <p:txBody>
          <a:bodyPr wrap="square" rtlCol="0" anchor="ctr"/>
          <a:lstStyle/>
          <a:p>
            <a:pPr marL="0" indent="0" algn="ctr">
              <a:buNone/>
            </a:pPr>
            <a:r>
              <a:rPr lang="en-US" sz="1600" b="1" dirty="0">
                <a:solidFill>
                  <a:srgbClr val="FFFFFF"/>
                </a:solidFill>
              </a:rPr>
              <a:t>2</a:t>
            </a:r>
            <a:endParaRPr lang="en-US" sz="1600" dirty="0"/>
          </a:p>
        </p:txBody>
      </p:sp>
      <p:sp>
        <p:nvSpPr>
          <p:cNvPr id="16" name="Text 14"/>
          <p:cNvSpPr/>
          <p:nvPr/>
        </p:nvSpPr>
        <p:spPr>
          <a:xfrm>
            <a:off x="3291840" y="3063240"/>
            <a:ext cx="2468880" cy="457200"/>
          </a:xfrm>
          <a:prstGeom prst="rect">
            <a:avLst/>
          </a:prstGeom>
          <a:noFill/>
          <a:ln/>
        </p:spPr>
        <p:txBody>
          <a:bodyPr wrap="square" rtlCol="0" anchor="ctr"/>
          <a:lstStyle/>
          <a:p>
            <a:pPr marL="0" indent="0" algn="ctr">
              <a:buNone/>
            </a:pPr>
            <a:r>
              <a:rPr lang="en-US" sz="1600" b="1" dirty="0">
                <a:solidFill>
                  <a:srgbClr val="1C2833"/>
                </a:solidFill>
                <a:latin typeface="Calibri" pitchFamily="34" charset="0"/>
                <a:ea typeface="Calibri" pitchFamily="34" charset="-122"/>
                <a:cs typeface="Calibri" pitchFamily="34" charset="-120"/>
              </a:rPr>
              <a:t>আবেদনপত্রের অংশ</a:t>
            </a:r>
            <a:endParaRPr lang="en-US" sz="1600" dirty="0"/>
          </a:p>
        </p:txBody>
      </p:sp>
      <p:sp>
        <p:nvSpPr>
          <p:cNvPr id="17" name="Text 15"/>
          <p:cNvSpPr/>
          <p:nvPr/>
        </p:nvSpPr>
        <p:spPr>
          <a:xfrm>
            <a:off x="3291840" y="3566160"/>
            <a:ext cx="2468880" cy="914400"/>
          </a:xfrm>
          <a:prstGeom prst="rect">
            <a:avLst/>
          </a:prstGeom>
          <a:noFill/>
          <a:ln/>
        </p:spPr>
        <p:txBody>
          <a:bodyPr wrap="square" rtlCol="0" anchor="ctr"/>
          <a:lstStyle/>
          <a:p>
            <a:pPr marL="0" indent="0" algn="ctr">
              <a:buNone/>
            </a:pPr>
            <a:r>
              <a:rPr lang="en-US" sz="1300" dirty="0">
                <a:solidFill>
                  <a:srgbClr val="5D6D7E"/>
                </a:solidFill>
                <a:latin typeface="Calibri" pitchFamily="34" charset="0"/>
                <a:ea typeface="Calibri" pitchFamily="34" charset="-122"/>
                <a:cs typeface="Calibri" pitchFamily="34" charset="-120"/>
              </a:rPr>
              <a:t>তারিখ, বরাবর, বিষয়, সম্বোধন, বক্তব্য ও পরিচয়</a:t>
            </a:r>
            <a:endParaRPr lang="en-US" sz="1300" dirty="0"/>
          </a:p>
        </p:txBody>
      </p:sp>
      <p:sp>
        <p:nvSpPr>
          <p:cNvPr id="18" name="Shape 16"/>
          <p:cNvSpPr/>
          <p:nvPr/>
        </p:nvSpPr>
        <p:spPr>
          <a:xfrm>
            <a:off x="6035040" y="1280160"/>
            <a:ext cx="2651760" cy="3383280"/>
          </a:xfrm>
          <a:prstGeom prst="rect">
            <a:avLst/>
          </a:prstGeom>
          <a:solidFill>
            <a:srgbClr val="FFFFFF"/>
          </a:solidFill>
          <a:ln/>
          <a:effectLst>
            <a:outerShdw blurRad="101600" dist="38100" dir="8100000" algn="bl" rotWithShape="0">
              <a:srgbClr val="000000">
                <a:alpha val="10000"/>
              </a:srgbClr>
            </a:outerShdw>
          </a:effectLst>
        </p:spPr>
      </p:sp>
      <p:sp>
        <p:nvSpPr>
          <p:cNvPr id="19" name="Shape 17"/>
          <p:cNvSpPr/>
          <p:nvPr/>
        </p:nvSpPr>
        <p:spPr>
          <a:xfrm>
            <a:off x="6035040" y="1280160"/>
            <a:ext cx="2651760" cy="109728"/>
          </a:xfrm>
          <a:prstGeom prst="rect">
            <a:avLst/>
          </a:prstGeom>
          <a:solidFill>
            <a:srgbClr val="E67E22"/>
          </a:solidFill>
          <a:ln/>
        </p:spPr>
      </p:sp>
      <p:sp>
        <p:nvSpPr>
          <p:cNvPr id="20" name="Text 18"/>
          <p:cNvSpPr/>
          <p:nvPr/>
        </p:nvSpPr>
        <p:spPr>
          <a:xfrm>
            <a:off x="6035040" y="1554480"/>
            <a:ext cx="2651760" cy="731520"/>
          </a:xfrm>
          <a:prstGeom prst="rect">
            <a:avLst/>
          </a:prstGeom>
          <a:noFill/>
          <a:ln/>
        </p:spPr>
        <p:txBody>
          <a:bodyPr wrap="square" rtlCol="0" anchor="ctr"/>
          <a:lstStyle/>
          <a:p>
            <a:pPr marL="0" indent="0" algn="ctr">
              <a:buNone/>
            </a:pPr>
            <a:r>
              <a:rPr lang="en-US" sz="3600" dirty="0">
                <a:solidFill>
                  <a:srgbClr val="000000"/>
                </a:solidFill>
              </a:rPr>
              <a:t>✉️</a:t>
            </a:r>
            <a:endParaRPr lang="en-US" sz="3600" dirty="0"/>
          </a:p>
        </p:txBody>
      </p:sp>
      <p:sp>
        <p:nvSpPr>
          <p:cNvPr id="21" name="Shape 19"/>
          <p:cNvSpPr/>
          <p:nvPr/>
        </p:nvSpPr>
        <p:spPr>
          <a:xfrm>
            <a:off x="7086600" y="2377440"/>
            <a:ext cx="548640" cy="548640"/>
          </a:xfrm>
          <a:prstGeom prst="ellipse">
            <a:avLst/>
          </a:prstGeom>
          <a:solidFill>
            <a:srgbClr val="1A5276"/>
          </a:solidFill>
          <a:ln/>
        </p:spPr>
      </p:sp>
      <p:sp>
        <p:nvSpPr>
          <p:cNvPr id="22" name="Text 20"/>
          <p:cNvSpPr/>
          <p:nvPr/>
        </p:nvSpPr>
        <p:spPr>
          <a:xfrm>
            <a:off x="7086600" y="2377440"/>
            <a:ext cx="548640" cy="548640"/>
          </a:xfrm>
          <a:prstGeom prst="rect">
            <a:avLst/>
          </a:prstGeom>
          <a:noFill/>
          <a:ln/>
        </p:spPr>
        <p:txBody>
          <a:bodyPr wrap="square" rtlCol="0" anchor="ctr"/>
          <a:lstStyle/>
          <a:p>
            <a:pPr marL="0" indent="0" algn="ctr">
              <a:buNone/>
            </a:pPr>
            <a:r>
              <a:rPr lang="en-US" sz="1600" b="1" dirty="0">
                <a:solidFill>
                  <a:srgbClr val="FFFFFF"/>
                </a:solidFill>
              </a:rPr>
              <a:t>3</a:t>
            </a:r>
            <a:endParaRPr lang="en-US" sz="1600" dirty="0"/>
          </a:p>
        </p:txBody>
      </p:sp>
      <p:sp>
        <p:nvSpPr>
          <p:cNvPr id="23" name="Text 21"/>
          <p:cNvSpPr/>
          <p:nvPr/>
        </p:nvSpPr>
        <p:spPr>
          <a:xfrm>
            <a:off x="6126480" y="3063240"/>
            <a:ext cx="2468880" cy="457200"/>
          </a:xfrm>
          <a:prstGeom prst="rect">
            <a:avLst/>
          </a:prstGeom>
          <a:noFill/>
          <a:ln/>
        </p:spPr>
        <p:txBody>
          <a:bodyPr wrap="square" rtlCol="0" anchor="ctr"/>
          <a:lstStyle/>
          <a:p>
            <a:pPr marL="0" indent="0" algn="ctr">
              <a:buNone/>
            </a:pPr>
            <a:r>
              <a:rPr lang="en-US" sz="1600" b="1" dirty="0">
                <a:solidFill>
                  <a:srgbClr val="1C2833"/>
                </a:solidFill>
                <a:latin typeface="Calibri" pitchFamily="34" charset="0"/>
                <a:ea typeface="Calibri" pitchFamily="34" charset="-122"/>
                <a:cs typeface="Calibri" pitchFamily="34" charset="-120"/>
              </a:rPr>
              <a:t>চিঠি লেখা</a:t>
            </a:r>
            <a:endParaRPr lang="en-US" sz="1600" dirty="0"/>
          </a:p>
        </p:txBody>
      </p:sp>
      <p:sp>
        <p:nvSpPr>
          <p:cNvPr id="24" name="Text 22"/>
          <p:cNvSpPr/>
          <p:nvPr/>
        </p:nvSpPr>
        <p:spPr>
          <a:xfrm>
            <a:off x="6126480" y="3566160"/>
            <a:ext cx="2468880" cy="914400"/>
          </a:xfrm>
          <a:prstGeom prst="rect">
            <a:avLst/>
          </a:prstGeom>
          <a:noFill/>
          <a:ln/>
        </p:spPr>
        <p:txBody>
          <a:bodyPr wrap="square" rtlCol="0" anchor="ctr"/>
          <a:lstStyle/>
          <a:p>
            <a:pPr marL="0" indent="0" algn="ctr">
              <a:buNone/>
            </a:pPr>
            <a:r>
              <a:rPr lang="en-US" sz="1300" dirty="0">
                <a:solidFill>
                  <a:srgbClr val="5D6D7E"/>
                </a:solidFill>
                <a:latin typeface="Calibri" pitchFamily="34" charset="0"/>
                <a:ea typeface="Calibri" pitchFamily="34" charset="-122"/>
                <a:cs typeface="Calibri" pitchFamily="34" charset="-120"/>
              </a:rPr>
              <a:t>বাবা-মা অথবা বন্ধুর কাছে চিঠি লিখতে পারবে</a:t>
            </a:r>
            <a:endParaRPr lang="en-US" sz="1300"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1005840"/>
          </a:xfrm>
          <a:prstGeom prst="rect">
            <a:avLst/>
          </a:prstGeom>
          <a:solidFill>
            <a:srgbClr val="1F618D"/>
          </a:solidFill>
          <a:ln/>
        </p:spPr>
      </p:sp>
      <p:sp>
        <p:nvSpPr>
          <p:cNvPr id="3" name="Text 1"/>
          <p:cNvSpPr/>
          <p:nvPr/>
        </p:nvSpPr>
        <p:spPr>
          <a:xfrm>
            <a:off x="274320" y="137160"/>
            <a:ext cx="8595360" cy="685800"/>
          </a:xfrm>
          <a:prstGeom prst="rect">
            <a:avLst/>
          </a:prstGeom>
          <a:noFill/>
          <a:ln/>
        </p:spPr>
        <p:txBody>
          <a:bodyPr wrap="square" rtlCol="0" anchor="ctr"/>
          <a:lstStyle/>
          <a:p>
            <a:pPr marL="0" indent="0" algn="l">
              <a:buNone/>
            </a:pPr>
            <a:r>
              <a:rPr lang="en-US" sz="3000" b="1" dirty="0">
                <a:solidFill>
                  <a:srgbClr val="FFFFFF"/>
                </a:solidFill>
                <a:latin typeface="Calibri" pitchFamily="34" charset="0"/>
                <a:ea typeface="Calibri" pitchFamily="34" charset="-122"/>
                <a:cs typeface="Calibri" pitchFamily="34" charset="-120"/>
              </a:rPr>
              <a:t>আবেদনপত্রের নমুনা</a:t>
            </a:r>
            <a:endParaRPr lang="en-US" sz="3000" dirty="0"/>
          </a:p>
        </p:txBody>
      </p:sp>
      <p:sp>
        <p:nvSpPr>
          <p:cNvPr id="4" name="Shape 2"/>
          <p:cNvSpPr/>
          <p:nvPr/>
        </p:nvSpPr>
        <p:spPr>
          <a:xfrm>
            <a:off x="365760" y="1037844"/>
            <a:ext cx="8412480" cy="3854196"/>
          </a:xfrm>
          <a:prstGeom prst="rect">
            <a:avLst/>
          </a:prstGeom>
          <a:solidFill>
            <a:srgbClr val="FFFFFF"/>
          </a:solidFill>
          <a:ln/>
          <a:effectLst>
            <a:outerShdw blurRad="127000" dist="38100" dir="8100000" algn="bl" rotWithShape="0">
              <a:srgbClr val="000000">
                <a:alpha val="12000"/>
              </a:srgbClr>
            </a:outerShdw>
          </a:effectLst>
        </p:spPr>
      </p:sp>
      <p:sp>
        <p:nvSpPr>
          <p:cNvPr id="5" name="Shape 3"/>
          <p:cNvSpPr/>
          <p:nvPr/>
        </p:nvSpPr>
        <p:spPr>
          <a:xfrm>
            <a:off x="365760" y="1143000"/>
            <a:ext cx="109728" cy="3749040"/>
          </a:xfrm>
          <a:prstGeom prst="rect">
            <a:avLst/>
          </a:prstGeom>
          <a:solidFill>
            <a:srgbClr val="E67E22"/>
          </a:solidFill>
          <a:ln/>
        </p:spPr>
      </p:sp>
      <p:sp>
        <p:nvSpPr>
          <p:cNvPr id="6" name="Text 4"/>
          <p:cNvSpPr/>
          <p:nvPr/>
        </p:nvSpPr>
        <p:spPr>
          <a:xfrm>
            <a:off x="640080" y="1156716"/>
            <a:ext cx="7955280" cy="256032"/>
          </a:xfrm>
          <a:prstGeom prst="rect">
            <a:avLst/>
          </a:prstGeom>
          <a:noFill/>
          <a:ln/>
        </p:spPr>
        <p:txBody>
          <a:bodyPr wrap="square" rtlCol="0" anchor="ctr"/>
          <a:lstStyle/>
          <a:p>
            <a:pPr marL="0" indent="0">
              <a:buNone/>
            </a:pPr>
            <a:r>
              <a:rPr lang="en-US" sz="1300" dirty="0">
                <a:solidFill>
                  <a:srgbClr val="1C2833"/>
                </a:solidFill>
                <a:latin typeface="Calibri" pitchFamily="34" charset="0"/>
                <a:ea typeface="Calibri" pitchFamily="34" charset="-122"/>
                <a:cs typeface="Calibri" pitchFamily="34" charset="-120"/>
              </a:rPr>
              <a:t>৫ই মার্চ ২০২৬</a:t>
            </a:r>
            <a:endParaRPr lang="en-US" sz="1300" dirty="0"/>
          </a:p>
        </p:txBody>
      </p:sp>
      <p:sp>
        <p:nvSpPr>
          <p:cNvPr id="7" name="Text 5"/>
          <p:cNvSpPr/>
          <p:nvPr/>
        </p:nvSpPr>
        <p:spPr>
          <a:xfrm>
            <a:off x="640080" y="1435608"/>
            <a:ext cx="7955280" cy="256032"/>
          </a:xfrm>
          <a:prstGeom prst="rect">
            <a:avLst/>
          </a:prstGeom>
          <a:noFill/>
          <a:ln/>
        </p:spPr>
        <p:txBody>
          <a:bodyPr wrap="square" rtlCol="0" anchor="ctr"/>
          <a:lstStyle/>
          <a:p>
            <a:pPr marL="0" indent="0">
              <a:buNone/>
            </a:pPr>
            <a:endParaRPr lang="en-US" sz="800" dirty="0"/>
          </a:p>
        </p:txBody>
      </p:sp>
      <p:sp>
        <p:nvSpPr>
          <p:cNvPr id="8" name="Text 6"/>
          <p:cNvSpPr/>
          <p:nvPr/>
        </p:nvSpPr>
        <p:spPr>
          <a:xfrm>
            <a:off x="640080" y="1376172"/>
            <a:ext cx="7955280" cy="256032"/>
          </a:xfrm>
          <a:prstGeom prst="rect">
            <a:avLst/>
          </a:prstGeom>
          <a:noFill/>
          <a:ln/>
        </p:spPr>
        <p:txBody>
          <a:bodyPr wrap="square" rtlCol="0" anchor="ctr"/>
          <a:lstStyle/>
          <a:p>
            <a:pPr marL="0" indent="0">
              <a:buNone/>
            </a:pPr>
            <a:r>
              <a:rPr lang="en-US" sz="1300" b="1" dirty="0">
                <a:solidFill>
                  <a:srgbClr val="1A5276"/>
                </a:solidFill>
                <a:latin typeface="Calibri" pitchFamily="34" charset="0"/>
                <a:ea typeface="Calibri" pitchFamily="34" charset="-122"/>
                <a:cs typeface="Calibri" pitchFamily="34" charset="-120"/>
              </a:rPr>
              <a:t>প্রধান শিক্ষক</a:t>
            </a:r>
            <a:endParaRPr lang="en-US" sz="1300" dirty="0"/>
          </a:p>
        </p:txBody>
      </p:sp>
      <p:sp>
        <p:nvSpPr>
          <p:cNvPr id="9" name="Text 7"/>
          <p:cNvSpPr/>
          <p:nvPr/>
        </p:nvSpPr>
        <p:spPr>
          <a:xfrm>
            <a:off x="640080" y="1691640"/>
            <a:ext cx="7955280" cy="402336"/>
          </a:xfrm>
          <a:prstGeom prst="rect">
            <a:avLst/>
          </a:prstGeom>
          <a:noFill/>
          <a:ln/>
        </p:spPr>
        <p:txBody>
          <a:bodyPr wrap="square" rtlCol="0" anchor="ctr"/>
          <a:lstStyle/>
          <a:p>
            <a:pPr marL="0" indent="0">
              <a:buNone/>
            </a:pPr>
            <a:r>
              <a:rPr lang="en-US" sz="1300" dirty="0" err="1">
                <a:solidFill>
                  <a:srgbClr val="1C2833"/>
                </a:solidFill>
                <a:latin typeface="Calibri" pitchFamily="34" charset="0"/>
                <a:ea typeface="Calibri" pitchFamily="34" charset="-122"/>
                <a:cs typeface="Calibri" pitchFamily="34" charset="-120"/>
              </a:rPr>
              <a:t>মধ্য</a:t>
            </a:r>
            <a:r>
              <a:rPr lang="en-US" sz="1300" dirty="0">
                <a:solidFill>
                  <a:srgbClr val="1C2833"/>
                </a:solidFill>
                <a:latin typeface="Calibri" pitchFamily="34" charset="0"/>
                <a:ea typeface="Calibri" pitchFamily="34" charset="-122"/>
                <a:cs typeface="Calibri" pitchFamily="34" charset="-120"/>
              </a:rPr>
              <a:t> </a:t>
            </a:r>
            <a:r>
              <a:rPr lang="en-US" sz="1300" dirty="0" err="1">
                <a:solidFill>
                  <a:srgbClr val="1C2833"/>
                </a:solidFill>
                <a:latin typeface="Calibri" pitchFamily="34" charset="0"/>
                <a:ea typeface="Calibri" pitchFamily="34" charset="-122"/>
                <a:cs typeface="Calibri" pitchFamily="34" charset="-120"/>
              </a:rPr>
              <a:t>জ্ঞানপাড়া</a:t>
            </a:r>
            <a:r>
              <a:rPr lang="en-US" sz="1300" dirty="0">
                <a:solidFill>
                  <a:srgbClr val="1C2833"/>
                </a:solidFill>
                <a:latin typeface="Calibri" pitchFamily="34" charset="0"/>
                <a:ea typeface="Calibri" pitchFamily="34" charset="-122"/>
                <a:cs typeface="Calibri" pitchFamily="34" charset="-120"/>
              </a:rPr>
              <a:t> সরকারি প্রাথমিক </a:t>
            </a:r>
            <a:r>
              <a:rPr lang="en-US" sz="1300" dirty="0" err="1">
                <a:solidFill>
                  <a:srgbClr val="1C2833"/>
                </a:solidFill>
                <a:latin typeface="Calibri" pitchFamily="34" charset="0"/>
                <a:ea typeface="Calibri" pitchFamily="34" charset="-122"/>
                <a:cs typeface="Calibri" pitchFamily="34" charset="-120"/>
              </a:rPr>
              <a:t>বিদ্যালয়</a:t>
            </a:r>
            <a:r>
              <a:rPr lang="en-US" sz="1300" dirty="0">
                <a:solidFill>
                  <a:srgbClr val="1C2833"/>
                </a:solidFill>
                <a:latin typeface="Calibri" pitchFamily="34" charset="0"/>
                <a:ea typeface="Calibri" pitchFamily="34" charset="-122"/>
                <a:cs typeface="Calibri" pitchFamily="34" charset="-120"/>
              </a:rPr>
              <a:t>,</a:t>
            </a:r>
          </a:p>
          <a:p>
            <a:pPr marL="0" indent="0">
              <a:buNone/>
            </a:pPr>
            <a:r>
              <a:rPr lang="en-US" sz="1300" dirty="0" err="1">
                <a:solidFill>
                  <a:srgbClr val="1C2833"/>
                </a:solidFill>
                <a:latin typeface="Calibri" pitchFamily="34" charset="0"/>
                <a:ea typeface="Calibri" pitchFamily="34" charset="-122"/>
                <a:cs typeface="Calibri" pitchFamily="34" charset="-120"/>
              </a:rPr>
              <a:t>পাথরঘাটা</a:t>
            </a:r>
            <a:r>
              <a:rPr lang="en-US" sz="1300" dirty="0">
                <a:solidFill>
                  <a:srgbClr val="1C2833"/>
                </a:solidFill>
                <a:latin typeface="Calibri" pitchFamily="34" charset="0"/>
                <a:ea typeface="Calibri" pitchFamily="34" charset="-122"/>
                <a:cs typeface="Calibri" pitchFamily="34" charset="-120"/>
              </a:rPr>
              <a:t>, </a:t>
            </a:r>
            <a:r>
              <a:rPr lang="en-US" sz="1300" dirty="0" err="1">
                <a:solidFill>
                  <a:srgbClr val="1C2833"/>
                </a:solidFill>
                <a:latin typeface="Calibri" pitchFamily="34" charset="0"/>
                <a:ea typeface="Calibri" pitchFamily="34" charset="-122"/>
                <a:cs typeface="Calibri" pitchFamily="34" charset="-120"/>
              </a:rPr>
              <a:t>বরগুনা</a:t>
            </a:r>
            <a:r>
              <a:rPr lang="en-US" sz="1300" dirty="0">
                <a:solidFill>
                  <a:srgbClr val="1C2833"/>
                </a:solidFill>
                <a:latin typeface="Calibri" pitchFamily="34" charset="0"/>
                <a:ea typeface="Calibri" pitchFamily="34" charset="-122"/>
                <a:cs typeface="Calibri" pitchFamily="34" charset="-120"/>
              </a:rPr>
              <a:t>। </a:t>
            </a:r>
            <a:endParaRPr lang="en-US" sz="1300" dirty="0"/>
          </a:p>
        </p:txBody>
      </p:sp>
      <p:sp>
        <p:nvSpPr>
          <p:cNvPr id="10" name="Text 8"/>
          <p:cNvSpPr/>
          <p:nvPr/>
        </p:nvSpPr>
        <p:spPr>
          <a:xfrm>
            <a:off x="640080" y="2039112"/>
            <a:ext cx="7955280" cy="256032"/>
          </a:xfrm>
          <a:prstGeom prst="rect">
            <a:avLst/>
          </a:prstGeom>
          <a:noFill/>
          <a:ln/>
        </p:spPr>
        <p:txBody>
          <a:bodyPr wrap="square" rtlCol="0" anchor="ctr"/>
          <a:lstStyle/>
          <a:p>
            <a:pPr marL="0" indent="0">
              <a:buNone/>
            </a:pPr>
            <a:endParaRPr lang="en-US" sz="800" dirty="0"/>
          </a:p>
        </p:txBody>
      </p:sp>
      <p:sp>
        <p:nvSpPr>
          <p:cNvPr id="11" name="Text 9"/>
          <p:cNvSpPr/>
          <p:nvPr/>
        </p:nvSpPr>
        <p:spPr>
          <a:xfrm>
            <a:off x="640080" y="2240280"/>
            <a:ext cx="7955280" cy="256032"/>
          </a:xfrm>
          <a:prstGeom prst="rect">
            <a:avLst/>
          </a:prstGeom>
          <a:noFill/>
          <a:ln/>
        </p:spPr>
        <p:txBody>
          <a:bodyPr wrap="square" rtlCol="0" anchor="ctr"/>
          <a:lstStyle/>
          <a:p>
            <a:pPr marL="0" indent="0">
              <a:buNone/>
            </a:pPr>
            <a:r>
              <a:rPr lang="en-US" sz="1300" b="1" dirty="0">
                <a:solidFill>
                  <a:srgbClr val="1C2833"/>
                </a:solidFill>
                <a:latin typeface="Calibri" pitchFamily="34" charset="0"/>
                <a:ea typeface="Calibri" pitchFamily="34" charset="-122"/>
                <a:cs typeface="Calibri" pitchFamily="34" charset="-120"/>
              </a:rPr>
              <a:t>বিষয়: ছুটির জন্য আবেদন।</a:t>
            </a:r>
            <a:endParaRPr lang="en-US" sz="1300" dirty="0"/>
          </a:p>
        </p:txBody>
      </p:sp>
      <p:sp>
        <p:nvSpPr>
          <p:cNvPr id="12" name="Text 10"/>
          <p:cNvSpPr/>
          <p:nvPr/>
        </p:nvSpPr>
        <p:spPr>
          <a:xfrm>
            <a:off x="640080" y="2441448"/>
            <a:ext cx="7955280" cy="256032"/>
          </a:xfrm>
          <a:prstGeom prst="rect">
            <a:avLst/>
          </a:prstGeom>
          <a:noFill/>
          <a:ln/>
        </p:spPr>
        <p:txBody>
          <a:bodyPr wrap="square" rtlCol="0" anchor="ctr"/>
          <a:lstStyle/>
          <a:p>
            <a:pPr marL="0" indent="0">
              <a:buNone/>
            </a:pPr>
            <a:endParaRPr lang="en-US" sz="800" dirty="0"/>
          </a:p>
        </p:txBody>
      </p:sp>
      <p:sp>
        <p:nvSpPr>
          <p:cNvPr id="13" name="Text 11"/>
          <p:cNvSpPr/>
          <p:nvPr/>
        </p:nvSpPr>
        <p:spPr>
          <a:xfrm>
            <a:off x="640080" y="2642616"/>
            <a:ext cx="7955280" cy="256032"/>
          </a:xfrm>
          <a:prstGeom prst="rect">
            <a:avLst/>
          </a:prstGeom>
          <a:noFill/>
          <a:ln/>
        </p:spPr>
        <p:txBody>
          <a:bodyPr wrap="square" rtlCol="0" anchor="ctr"/>
          <a:lstStyle/>
          <a:p>
            <a:pPr marL="0" indent="0">
              <a:buNone/>
            </a:pPr>
            <a:r>
              <a:rPr lang="en-US" sz="1300" dirty="0">
                <a:solidFill>
                  <a:srgbClr val="1C2833"/>
                </a:solidFill>
                <a:latin typeface="Calibri" pitchFamily="34" charset="0"/>
                <a:ea typeface="Calibri" pitchFamily="34" charset="-122"/>
                <a:cs typeface="Calibri" pitchFamily="34" charset="-120"/>
              </a:rPr>
              <a:t>জনাব,</a:t>
            </a:r>
            <a:endParaRPr lang="en-US" sz="1300" dirty="0"/>
          </a:p>
        </p:txBody>
      </p:sp>
      <p:sp>
        <p:nvSpPr>
          <p:cNvPr id="14" name="Text 12"/>
          <p:cNvSpPr/>
          <p:nvPr/>
        </p:nvSpPr>
        <p:spPr>
          <a:xfrm>
            <a:off x="640080" y="2843784"/>
            <a:ext cx="7955280" cy="256032"/>
          </a:xfrm>
          <a:prstGeom prst="rect">
            <a:avLst/>
          </a:prstGeom>
          <a:noFill/>
          <a:ln/>
        </p:spPr>
        <p:txBody>
          <a:bodyPr wrap="square" rtlCol="0" anchor="ctr"/>
          <a:lstStyle/>
          <a:p>
            <a:pPr marL="0" indent="0">
              <a:buNone/>
            </a:pPr>
            <a:endParaRPr lang="en-US" sz="700" dirty="0"/>
          </a:p>
        </p:txBody>
      </p:sp>
      <p:sp>
        <p:nvSpPr>
          <p:cNvPr id="15" name="Text 13"/>
          <p:cNvSpPr/>
          <p:nvPr/>
        </p:nvSpPr>
        <p:spPr>
          <a:xfrm>
            <a:off x="640080" y="3044952"/>
            <a:ext cx="7955280" cy="256032"/>
          </a:xfrm>
          <a:prstGeom prst="rect">
            <a:avLst/>
          </a:prstGeom>
          <a:noFill/>
          <a:ln/>
        </p:spPr>
        <p:txBody>
          <a:bodyPr wrap="square" rtlCol="0" anchor="ctr"/>
          <a:lstStyle/>
          <a:p>
            <a:pPr marL="0" indent="0">
              <a:buNone/>
            </a:pPr>
            <a:r>
              <a:rPr lang="en-US" sz="1200" dirty="0">
                <a:solidFill>
                  <a:srgbClr val="1C2833"/>
                </a:solidFill>
                <a:latin typeface="Calibri" pitchFamily="34" charset="0"/>
                <a:ea typeface="Calibri" pitchFamily="34" charset="-122"/>
                <a:cs typeface="Calibri" pitchFamily="34" charset="-120"/>
              </a:rPr>
              <a:t>বিনয়ের সাথে নিবেদন এই যে, আমি আপনার বিদ্যালয়ের পঞ্চম শ্রেণির একজন শিক্ষার্থী।</a:t>
            </a:r>
            <a:endParaRPr lang="en-US" sz="1200" dirty="0"/>
          </a:p>
        </p:txBody>
      </p:sp>
      <p:sp>
        <p:nvSpPr>
          <p:cNvPr id="16" name="Text 14"/>
          <p:cNvSpPr/>
          <p:nvPr/>
        </p:nvSpPr>
        <p:spPr>
          <a:xfrm>
            <a:off x="640080" y="3246120"/>
            <a:ext cx="7955280" cy="256032"/>
          </a:xfrm>
          <a:prstGeom prst="rect">
            <a:avLst/>
          </a:prstGeom>
          <a:noFill/>
          <a:ln/>
        </p:spPr>
        <p:txBody>
          <a:bodyPr wrap="square" rtlCol="0" anchor="ctr"/>
          <a:lstStyle/>
          <a:p>
            <a:pPr marL="0" indent="0">
              <a:buNone/>
            </a:pPr>
            <a:r>
              <a:rPr lang="en-US" sz="1200" dirty="0">
                <a:solidFill>
                  <a:srgbClr val="1C2833"/>
                </a:solidFill>
                <a:latin typeface="Calibri" pitchFamily="34" charset="0"/>
                <a:ea typeface="Calibri" pitchFamily="34" charset="-122"/>
                <a:cs typeface="Calibri" pitchFamily="34" charset="-120"/>
              </a:rPr>
              <a:t>গত ৪ঠা </a:t>
            </a:r>
            <a:r>
              <a:rPr lang="en-US" sz="1200" dirty="0" err="1">
                <a:solidFill>
                  <a:srgbClr val="1C2833"/>
                </a:solidFill>
                <a:latin typeface="Calibri" pitchFamily="34" charset="0"/>
                <a:ea typeface="Calibri" pitchFamily="34" charset="-122"/>
                <a:cs typeface="Calibri" pitchFamily="34" charset="-120"/>
              </a:rPr>
              <a:t>জুলাই</a:t>
            </a:r>
            <a:r>
              <a:rPr lang="en-US" sz="1200" dirty="0">
                <a:solidFill>
                  <a:srgbClr val="1C2833"/>
                </a:solidFill>
                <a:latin typeface="Calibri" pitchFamily="34" charset="0"/>
                <a:ea typeface="Calibri" pitchFamily="34" charset="-122"/>
                <a:cs typeface="Calibri" pitchFamily="34" charset="-120"/>
              </a:rPr>
              <a:t> ২০২৬ শারীরিক অসুস্থতার কারণে বিদ্যালয়ে উপস্থিত হতে পারিনি।</a:t>
            </a:r>
            <a:endParaRPr lang="en-US" sz="1200" dirty="0"/>
          </a:p>
        </p:txBody>
      </p:sp>
      <p:sp>
        <p:nvSpPr>
          <p:cNvPr id="17" name="Text 15"/>
          <p:cNvSpPr/>
          <p:nvPr/>
        </p:nvSpPr>
        <p:spPr>
          <a:xfrm>
            <a:off x="640080" y="3447288"/>
            <a:ext cx="7955280" cy="256032"/>
          </a:xfrm>
          <a:prstGeom prst="rect">
            <a:avLst/>
          </a:prstGeom>
          <a:noFill/>
          <a:ln/>
        </p:spPr>
        <p:txBody>
          <a:bodyPr wrap="square" rtlCol="0" anchor="ctr"/>
          <a:lstStyle/>
          <a:p>
            <a:pPr marL="0" indent="0">
              <a:buNone/>
            </a:pPr>
            <a:r>
              <a:rPr lang="en-US" sz="1200" dirty="0">
                <a:solidFill>
                  <a:srgbClr val="1C2833"/>
                </a:solidFill>
                <a:latin typeface="Calibri" pitchFamily="34" charset="0"/>
                <a:ea typeface="Calibri" pitchFamily="34" charset="-122"/>
                <a:cs typeface="Calibri" pitchFamily="34" charset="-120"/>
              </a:rPr>
              <a:t>উক্ত অনুপস্থিতির দিন ছুটি মঞ্জুর করার জন্য আবেদন জানাচ্ছি।</a:t>
            </a:r>
            <a:endParaRPr lang="en-US" sz="1200" dirty="0"/>
          </a:p>
        </p:txBody>
      </p:sp>
      <p:sp>
        <p:nvSpPr>
          <p:cNvPr id="18" name="Text 16"/>
          <p:cNvSpPr/>
          <p:nvPr/>
        </p:nvSpPr>
        <p:spPr>
          <a:xfrm>
            <a:off x="640080" y="3648456"/>
            <a:ext cx="7955280" cy="256032"/>
          </a:xfrm>
          <a:prstGeom prst="rect">
            <a:avLst/>
          </a:prstGeom>
          <a:noFill/>
          <a:ln/>
        </p:spPr>
        <p:txBody>
          <a:bodyPr wrap="square" rtlCol="0" anchor="ctr"/>
          <a:lstStyle/>
          <a:p>
            <a:pPr marL="0" indent="0">
              <a:buNone/>
            </a:pPr>
            <a:endParaRPr lang="en-US" sz="700" dirty="0"/>
          </a:p>
        </p:txBody>
      </p:sp>
      <p:sp>
        <p:nvSpPr>
          <p:cNvPr id="19" name="Text 17"/>
          <p:cNvSpPr/>
          <p:nvPr/>
        </p:nvSpPr>
        <p:spPr>
          <a:xfrm>
            <a:off x="640080" y="3849624"/>
            <a:ext cx="7955280" cy="256032"/>
          </a:xfrm>
          <a:prstGeom prst="rect">
            <a:avLst/>
          </a:prstGeom>
          <a:noFill/>
          <a:ln/>
        </p:spPr>
        <p:txBody>
          <a:bodyPr wrap="square" rtlCol="0" anchor="ctr"/>
          <a:lstStyle/>
          <a:p>
            <a:pPr marL="0" indent="0">
              <a:buNone/>
            </a:pPr>
            <a:r>
              <a:rPr lang="en-US" sz="1200" dirty="0">
                <a:solidFill>
                  <a:srgbClr val="1C2833"/>
                </a:solidFill>
                <a:latin typeface="Calibri" pitchFamily="34" charset="0"/>
                <a:ea typeface="Calibri" pitchFamily="34" charset="-122"/>
                <a:cs typeface="Calibri" pitchFamily="34" charset="-120"/>
              </a:rPr>
              <a:t>অতএব, সদয় বিবেচনায় ছুটি মঞ্জুর করে আপনার মর্জি হয়।</a:t>
            </a:r>
            <a:endParaRPr lang="en-US" sz="1200" dirty="0"/>
          </a:p>
        </p:txBody>
      </p:sp>
      <p:sp>
        <p:nvSpPr>
          <p:cNvPr id="20" name="Shape 18"/>
          <p:cNvSpPr/>
          <p:nvPr/>
        </p:nvSpPr>
        <p:spPr>
          <a:xfrm>
            <a:off x="6400800" y="4297680"/>
            <a:ext cx="2194560" cy="502920"/>
          </a:xfrm>
          <a:prstGeom prst="rect">
            <a:avLst/>
          </a:prstGeom>
          <a:solidFill>
            <a:srgbClr val="D6EAF8"/>
          </a:solidFill>
          <a:ln/>
        </p:spPr>
      </p:sp>
      <p:sp>
        <p:nvSpPr>
          <p:cNvPr id="21" name="Text 19"/>
          <p:cNvSpPr/>
          <p:nvPr/>
        </p:nvSpPr>
        <p:spPr>
          <a:xfrm>
            <a:off x="640080" y="4343400"/>
            <a:ext cx="7863840" cy="365760"/>
          </a:xfrm>
          <a:prstGeom prst="rect">
            <a:avLst/>
          </a:prstGeom>
          <a:noFill/>
          <a:ln/>
        </p:spPr>
        <p:txBody>
          <a:bodyPr wrap="square" rtlCol="0" anchor="ctr"/>
          <a:lstStyle/>
          <a:p>
            <a:pPr marL="0" indent="0">
              <a:buNone/>
            </a:pPr>
            <a:r>
              <a:rPr lang="en-US" sz="1100" i="1" dirty="0">
                <a:solidFill>
                  <a:srgbClr val="5D6D7E"/>
                </a:solidFill>
                <a:latin typeface="Calibri" pitchFamily="34" charset="0"/>
                <a:ea typeface="Calibri" pitchFamily="34" charset="-122"/>
                <a:cs typeface="Calibri" pitchFamily="34" charset="-120"/>
              </a:rPr>
              <a:t>নিবেদক: </a:t>
            </a:r>
            <a:r>
              <a:rPr lang="en-US" sz="1100" i="1" dirty="0" err="1">
                <a:solidFill>
                  <a:srgbClr val="5D6D7E"/>
                </a:solidFill>
                <a:latin typeface="Calibri" pitchFamily="34" charset="0"/>
                <a:ea typeface="Calibri" pitchFamily="34" charset="-122"/>
                <a:cs typeface="Calibri" pitchFamily="34" charset="-120"/>
              </a:rPr>
              <a:t>জান্নাতুল</a:t>
            </a:r>
            <a:r>
              <a:rPr lang="en-US" sz="1100" i="1" dirty="0">
                <a:solidFill>
                  <a:srgbClr val="5D6D7E"/>
                </a:solidFill>
                <a:latin typeface="Calibri" pitchFamily="34" charset="0"/>
                <a:ea typeface="Calibri" pitchFamily="34" charset="-122"/>
                <a:cs typeface="Calibri" pitchFamily="34" charset="-120"/>
              </a:rPr>
              <a:t> </a:t>
            </a:r>
            <a:r>
              <a:rPr lang="en-US" sz="1100" i="1" dirty="0" err="1">
                <a:solidFill>
                  <a:srgbClr val="5D6D7E"/>
                </a:solidFill>
                <a:latin typeface="Calibri" pitchFamily="34" charset="0"/>
                <a:ea typeface="Calibri" pitchFamily="34" charset="-122"/>
                <a:cs typeface="Calibri" pitchFamily="34" charset="-120"/>
              </a:rPr>
              <a:t>ফেরদৌস</a:t>
            </a:r>
            <a:r>
              <a:rPr lang="en-US" sz="1100" i="1" dirty="0">
                <a:solidFill>
                  <a:srgbClr val="5D6D7E"/>
                </a:solidFill>
                <a:latin typeface="Calibri" pitchFamily="34" charset="0"/>
                <a:ea typeface="Calibri" pitchFamily="34" charset="-122"/>
                <a:cs typeface="Calibri" pitchFamily="34" charset="-120"/>
              </a:rPr>
              <a:t>| শ্রেণি: পঞ্চম | রোল: ৭</a:t>
            </a:r>
            <a:endParaRPr lang="en-US" sz="1100"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1005840"/>
          </a:xfrm>
          <a:prstGeom prst="rect">
            <a:avLst/>
          </a:prstGeom>
          <a:solidFill>
            <a:srgbClr val="1A5276"/>
          </a:solidFill>
          <a:ln/>
        </p:spPr>
      </p:sp>
      <p:sp>
        <p:nvSpPr>
          <p:cNvPr id="3" name="Text 1"/>
          <p:cNvSpPr/>
          <p:nvPr/>
        </p:nvSpPr>
        <p:spPr>
          <a:xfrm>
            <a:off x="274320" y="137160"/>
            <a:ext cx="8595360" cy="685800"/>
          </a:xfrm>
          <a:prstGeom prst="rect">
            <a:avLst/>
          </a:prstGeom>
          <a:noFill/>
          <a:ln/>
        </p:spPr>
        <p:txBody>
          <a:bodyPr wrap="square" rtlCol="0" anchor="ctr"/>
          <a:lstStyle/>
          <a:p>
            <a:pPr marL="0" indent="0" algn="l">
              <a:buNone/>
            </a:pPr>
            <a:r>
              <a:rPr lang="en-US" sz="3000" b="1" dirty="0">
                <a:solidFill>
                  <a:srgbClr val="FFFFFF"/>
                </a:solidFill>
                <a:latin typeface="Calibri" pitchFamily="34" charset="0"/>
                <a:ea typeface="Calibri" pitchFamily="34" charset="-122"/>
                <a:cs typeface="Calibri" pitchFamily="34" charset="-120"/>
              </a:rPr>
              <a:t>আবেদনপত্রে যা যা থাকে</a:t>
            </a:r>
            <a:endParaRPr lang="en-US" sz="3000" dirty="0"/>
          </a:p>
        </p:txBody>
      </p:sp>
      <p:sp>
        <p:nvSpPr>
          <p:cNvPr id="4" name="Shape 2"/>
          <p:cNvSpPr/>
          <p:nvPr/>
        </p:nvSpPr>
        <p:spPr>
          <a:xfrm>
            <a:off x="274320" y="1188720"/>
            <a:ext cx="4206240" cy="749808"/>
          </a:xfrm>
          <a:prstGeom prst="rect">
            <a:avLst/>
          </a:prstGeom>
          <a:solidFill>
            <a:srgbClr val="FFFFFF"/>
          </a:solidFill>
          <a:ln/>
          <a:effectLst>
            <a:outerShdw blurRad="63500" dist="25400" dir="8100000" algn="bl" rotWithShape="0">
              <a:srgbClr val="000000">
                <a:alpha val="10000"/>
              </a:srgbClr>
            </a:outerShdw>
          </a:effectLst>
        </p:spPr>
      </p:sp>
      <p:sp>
        <p:nvSpPr>
          <p:cNvPr id="5" name="Shape 3"/>
          <p:cNvSpPr/>
          <p:nvPr/>
        </p:nvSpPr>
        <p:spPr>
          <a:xfrm>
            <a:off x="274320" y="1188720"/>
            <a:ext cx="91440" cy="749808"/>
          </a:xfrm>
          <a:prstGeom prst="rect">
            <a:avLst/>
          </a:prstGeom>
          <a:solidFill>
            <a:srgbClr val="E67E22"/>
          </a:solidFill>
          <a:ln/>
        </p:spPr>
      </p:sp>
      <p:sp>
        <p:nvSpPr>
          <p:cNvPr id="6" name="Text 4"/>
          <p:cNvSpPr/>
          <p:nvPr/>
        </p:nvSpPr>
        <p:spPr>
          <a:xfrm>
            <a:off x="457200" y="1261872"/>
            <a:ext cx="3931920" cy="274320"/>
          </a:xfrm>
          <a:prstGeom prst="rect">
            <a:avLst/>
          </a:prstGeom>
          <a:noFill/>
          <a:ln/>
        </p:spPr>
        <p:txBody>
          <a:bodyPr wrap="square" rtlCol="0" anchor="ctr"/>
          <a:lstStyle/>
          <a:p>
            <a:pPr marL="0" indent="0">
              <a:buNone/>
            </a:pPr>
            <a:r>
              <a:rPr lang="en-US" sz="1400" b="1" dirty="0">
                <a:solidFill>
                  <a:srgbClr val="1A5276"/>
                </a:solidFill>
                <a:latin typeface="Calibri" pitchFamily="34" charset="0"/>
                <a:ea typeface="Calibri" pitchFamily="34" charset="-122"/>
                <a:cs typeface="Calibri" pitchFamily="34" charset="-120"/>
              </a:rPr>
              <a:t>তারিখ</a:t>
            </a:r>
            <a:endParaRPr lang="en-US" sz="1400" dirty="0"/>
          </a:p>
        </p:txBody>
      </p:sp>
      <p:sp>
        <p:nvSpPr>
          <p:cNvPr id="7" name="Text 5"/>
          <p:cNvSpPr/>
          <p:nvPr/>
        </p:nvSpPr>
        <p:spPr>
          <a:xfrm>
            <a:off x="457200" y="1536192"/>
            <a:ext cx="3931920" cy="347472"/>
          </a:xfrm>
          <a:prstGeom prst="rect">
            <a:avLst/>
          </a:prstGeom>
          <a:noFill/>
          <a:ln/>
        </p:spPr>
        <p:txBody>
          <a:bodyPr wrap="square" rtlCol="0" anchor="ctr"/>
          <a:lstStyle/>
          <a:p>
            <a:pPr marL="0" indent="0">
              <a:buNone/>
            </a:pPr>
            <a:r>
              <a:rPr lang="en-US" sz="1100" dirty="0">
                <a:solidFill>
                  <a:srgbClr val="1C2833"/>
                </a:solidFill>
                <a:latin typeface="Calibri" pitchFamily="34" charset="0"/>
                <a:ea typeface="Calibri" pitchFamily="34" charset="-122"/>
                <a:cs typeface="Calibri" pitchFamily="34" charset="-120"/>
              </a:rPr>
              <a:t>যেদিন আবেদনপত্র লেখা হয়, সেদিনের তারিখ</a:t>
            </a:r>
            <a:endParaRPr lang="en-US" sz="1100" dirty="0"/>
          </a:p>
        </p:txBody>
      </p:sp>
      <p:sp>
        <p:nvSpPr>
          <p:cNvPr id="8" name="Shape 6"/>
          <p:cNvSpPr/>
          <p:nvPr/>
        </p:nvSpPr>
        <p:spPr>
          <a:xfrm>
            <a:off x="4754880" y="1188720"/>
            <a:ext cx="4206240" cy="749808"/>
          </a:xfrm>
          <a:prstGeom prst="rect">
            <a:avLst/>
          </a:prstGeom>
          <a:solidFill>
            <a:srgbClr val="FFFFFF"/>
          </a:solidFill>
          <a:ln/>
          <a:effectLst>
            <a:outerShdw blurRad="63500" dist="25400" dir="8100000" algn="bl" rotWithShape="0">
              <a:srgbClr val="000000">
                <a:alpha val="10000"/>
              </a:srgbClr>
            </a:outerShdw>
          </a:effectLst>
        </p:spPr>
      </p:sp>
      <p:sp>
        <p:nvSpPr>
          <p:cNvPr id="9" name="Shape 7"/>
          <p:cNvSpPr/>
          <p:nvPr/>
        </p:nvSpPr>
        <p:spPr>
          <a:xfrm>
            <a:off x="4754880" y="1188720"/>
            <a:ext cx="91440" cy="749808"/>
          </a:xfrm>
          <a:prstGeom prst="rect">
            <a:avLst/>
          </a:prstGeom>
          <a:solidFill>
            <a:srgbClr val="E67E22"/>
          </a:solidFill>
          <a:ln/>
        </p:spPr>
      </p:sp>
      <p:sp>
        <p:nvSpPr>
          <p:cNvPr id="10" name="Text 8"/>
          <p:cNvSpPr/>
          <p:nvPr/>
        </p:nvSpPr>
        <p:spPr>
          <a:xfrm>
            <a:off x="4937760" y="1261872"/>
            <a:ext cx="3931920" cy="274320"/>
          </a:xfrm>
          <a:prstGeom prst="rect">
            <a:avLst/>
          </a:prstGeom>
          <a:noFill/>
          <a:ln/>
        </p:spPr>
        <p:txBody>
          <a:bodyPr wrap="square" rtlCol="0" anchor="ctr"/>
          <a:lstStyle/>
          <a:p>
            <a:pPr marL="0" indent="0">
              <a:buNone/>
            </a:pPr>
            <a:r>
              <a:rPr lang="en-US" sz="1400" b="1" dirty="0">
                <a:solidFill>
                  <a:srgbClr val="1A5276"/>
                </a:solidFill>
                <a:latin typeface="Calibri" pitchFamily="34" charset="0"/>
                <a:ea typeface="Calibri" pitchFamily="34" charset="-122"/>
                <a:cs typeface="Calibri" pitchFamily="34" charset="-120"/>
              </a:rPr>
              <a:t>বরাবর</a:t>
            </a:r>
            <a:endParaRPr lang="en-US" sz="1400" dirty="0"/>
          </a:p>
        </p:txBody>
      </p:sp>
      <p:sp>
        <p:nvSpPr>
          <p:cNvPr id="11" name="Text 9"/>
          <p:cNvSpPr/>
          <p:nvPr/>
        </p:nvSpPr>
        <p:spPr>
          <a:xfrm>
            <a:off x="4937760" y="1536192"/>
            <a:ext cx="3931920" cy="347472"/>
          </a:xfrm>
          <a:prstGeom prst="rect">
            <a:avLst/>
          </a:prstGeom>
          <a:noFill/>
          <a:ln/>
        </p:spPr>
        <p:txBody>
          <a:bodyPr wrap="square" rtlCol="0" anchor="ctr"/>
          <a:lstStyle/>
          <a:p>
            <a:pPr marL="0" indent="0">
              <a:buNone/>
            </a:pPr>
            <a:r>
              <a:rPr lang="en-US" sz="1100" dirty="0">
                <a:solidFill>
                  <a:srgbClr val="1C2833"/>
                </a:solidFill>
                <a:latin typeface="Calibri" pitchFamily="34" charset="0"/>
                <a:ea typeface="Calibri" pitchFamily="34" charset="-122"/>
                <a:cs typeface="Calibri" pitchFamily="34" charset="-120"/>
              </a:rPr>
              <a:t>যাঁর কাছে আবেদন করা হয়, তাঁর পদবি ও ঠিকানা</a:t>
            </a:r>
            <a:endParaRPr lang="en-US" sz="1100" dirty="0"/>
          </a:p>
        </p:txBody>
      </p:sp>
      <p:sp>
        <p:nvSpPr>
          <p:cNvPr id="12" name="Shape 10"/>
          <p:cNvSpPr/>
          <p:nvPr/>
        </p:nvSpPr>
        <p:spPr>
          <a:xfrm>
            <a:off x="274320" y="2103120"/>
            <a:ext cx="4206240" cy="749808"/>
          </a:xfrm>
          <a:prstGeom prst="rect">
            <a:avLst/>
          </a:prstGeom>
          <a:solidFill>
            <a:srgbClr val="FFFFFF"/>
          </a:solidFill>
          <a:ln/>
          <a:effectLst>
            <a:outerShdw blurRad="63500" dist="25400" dir="8100000" algn="bl" rotWithShape="0">
              <a:srgbClr val="000000">
                <a:alpha val="10000"/>
              </a:srgbClr>
            </a:outerShdw>
          </a:effectLst>
        </p:spPr>
      </p:sp>
      <p:sp>
        <p:nvSpPr>
          <p:cNvPr id="13" name="Shape 11"/>
          <p:cNvSpPr/>
          <p:nvPr/>
        </p:nvSpPr>
        <p:spPr>
          <a:xfrm>
            <a:off x="274320" y="2103120"/>
            <a:ext cx="91440" cy="749808"/>
          </a:xfrm>
          <a:prstGeom prst="rect">
            <a:avLst/>
          </a:prstGeom>
          <a:solidFill>
            <a:srgbClr val="E67E22"/>
          </a:solidFill>
          <a:ln/>
        </p:spPr>
      </p:sp>
      <p:sp>
        <p:nvSpPr>
          <p:cNvPr id="14" name="Text 12"/>
          <p:cNvSpPr/>
          <p:nvPr/>
        </p:nvSpPr>
        <p:spPr>
          <a:xfrm>
            <a:off x="457200" y="2176272"/>
            <a:ext cx="3931920" cy="274320"/>
          </a:xfrm>
          <a:prstGeom prst="rect">
            <a:avLst/>
          </a:prstGeom>
          <a:noFill/>
          <a:ln/>
        </p:spPr>
        <p:txBody>
          <a:bodyPr wrap="square" rtlCol="0" anchor="ctr"/>
          <a:lstStyle/>
          <a:p>
            <a:pPr marL="0" indent="0">
              <a:buNone/>
            </a:pPr>
            <a:r>
              <a:rPr lang="en-US" sz="1400" b="1" dirty="0">
                <a:solidFill>
                  <a:srgbClr val="1A5276"/>
                </a:solidFill>
                <a:latin typeface="Calibri" pitchFamily="34" charset="0"/>
                <a:ea typeface="Calibri" pitchFamily="34" charset="-122"/>
                <a:cs typeface="Calibri" pitchFamily="34" charset="-120"/>
              </a:rPr>
              <a:t>বিষয়</a:t>
            </a:r>
            <a:endParaRPr lang="en-US" sz="1400" dirty="0"/>
          </a:p>
        </p:txBody>
      </p:sp>
      <p:sp>
        <p:nvSpPr>
          <p:cNvPr id="15" name="Text 13"/>
          <p:cNvSpPr/>
          <p:nvPr/>
        </p:nvSpPr>
        <p:spPr>
          <a:xfrm>
            <a:off x="457200" y="2450592"/>
            <a:ext cx="3931920" cy="347472"/>
          </a:xfrm>
          <a:prstGeom prst="rect">
            <a:avLst/>
          </a:prstGeom>
          <a:noFill/>
          <a:ln/>
        </p:spPr>
        <p:txBody>
          <a:bodyPr wrap="square" rtlCol="0" anchor="ctr"/>
          <a:lstStyle/>
          <a:p>
            <a:pPr marL="0" indent="0">
              <a:buNone/>
            </a:pPr>
            <a:r>
              <a:rPr lang="en-US" sz="1100" dirty="0">
                <a:solidFill>
                  <a:srgbClr val="1C2833"/>
                </a:solidFill>
                <a:latin typeface="Calibri" pitchFamily="34" charset="0"/>
                <a:ea typeface="Calibri" pitchFamily="34" charset="-122"/>
                <a:cs typeface="Calibri" pitchFamily="34" charset="-120"/>
              </a:rPr>
              <a:t>কোন কারণে পত্রটি লেখা হয়েছে, সেই বিষয়</a:t>
            </a:r>
            <a:endParaRPr lang="en-US" sz="1100" dirty="0"/>
          </a:p>
        </p:txBody>
      </p:sp>
      <p:sp>
        <p:nvSpPr>
          <p:cNvPr id="16" name="Shape 14"/>
          <p:cNvSpPr/>
          <p:nvPr/>
        </p:nvSpPr>
        <p:spPr>
          <a:xfrm>
            <a:off x="4754880" y="2103120"/>
            <a:ext cx="4206240" cy="749808"/>
          </a:xfrm>
          <a:prstGeom prst="rect">
            <a:avLst/>
          </a:prstGeom>
          <a:solidFill>
            <a:srgbClr val="FFFFFF"/>
          </a:solidFill>
          <a:ln/>
          <a:effectLst>
            <a:outerShdw blurRad="63500" dist="25400" dir="8100000" algn="bl" rotWithShape="0">
              <a:srgbClr val="000000">
                <a:alpha val="10000"/>
              </a:srgbClr>
            </a:outerShdw>
          </a:effectLst>
        </p:spPr>
      </p:sp>
      <p:sp>
        <p:nvSpPr>
          <p:cNvPr id="17" name="Shape 15"/>
          <p:cNvSpPr/>
          <p:nvPr/>
        </p:nvSpPr>
        <p:spPr>
          <a:xfrm>
            <a:off x="4754880" y="2103120"/>
            <a:ext cx="91440" cy="749808"/>
          </a:xfrm>
          <a:prstGeom prst="rect">
            <a:avLst/>
          </a:prstGeom>
          <a:solidFill>
            <a:srgbClr val="E67E22"/>
          </a:solidFill>
          <a:ln/>
        </p:spPr>
      </p:sp>
      <p:sp>
        <p:nvSpPr>
          <p:cNvPr id="18" name="Text 16"/>
          <p:cNvSpPr/>
          <p:nvPr/>
        </p:nvSpPr>
        <p:spPr>
          <a:xfrm>
            <a:off x="4937760" y="2176272"/>
            <a:ext cx="3931920" cy="274320"/>
          </a:xfrm>
          <a:prstGeom prst="rect">
            <a:avLst/>
          </a:prstGeom>
          <a:noFill/>
          <a:ln/>
        </p:spPr>
        <p:txBody>
          <a:bodyPr wrap="square" rtlCol="0" anchor="ctr"/>
          <a:lstStyle/>
          <a:p>
            <a:pPr marL="0" indent="0">
              <a:buNone/>
            </a:pPr>
            <a:r>
              <a:rPr lang="en-US" sz="1400" b="1" dirty="0">
                <a:solidFill>
                  <a:srgbClr val="1A5276"/>
                </a:solidFill>
                <a:latin typeface="Calibri" pitchFamily="34" charset="0"/>
                <a:ea typeface="Calibri" pitchFamily="34" charset="-122"/>
                <a:cs typeface="Calibri" pitchFamily="34" charset="-120"/>
              </a:rPr>
              <a:t>সম্বোধন</a:t>
            </a:r>
            <a:endParaRPr lang="en-US" sz="1400" dirty="0"/>
          </a:p>
        </p:txBody>
      </p:sp>
      <p:sp>
        <p:nvSpPr>
          <p:cNvPr id="19" name="Text 17"/>
          <p:cNvSpPr/>
          <p:nvPr/>
        </p:nvSpPr>
        <p:spPr>
          <a:xfrm>
            <a:off x="4937760" y="2450592"/>
            <a:ext cx="3931920" cy="347472"/>
          </a:xfrm>
          <a:prstGeom prst="rect">
            <a:avLst/>
          </a:prstGeom>
          <a:noFill/>
          <a:ln/>
        </p:spPr>
        <p:txBody>
          <a:bodyPr wrap="square" rtlCol="0" anchor="ctr"/>
          <a:lstStyle/>
          <a:p>
            <a:pPr marL="0" indent="0">
              <a:buNone/>
            </a:pPr>
            <a:r>
              <a:rPr lang="en-US" sz="1100" dirty="0">
                <a:solidFill>
                  <a:srgbClr val="1C2833"/>
                </a:solidFill>
                <a:latin typeface="Calibri" pitchFamily="34" charset="0"/>
                <a:ea typeface="Calibri" pitchFamily="34" charset="-122"/>
                <a:cs typeface="Calibri" pitchFamily="34" charset="-120"/>
              </a:rPr>
              <a:t>'জনাব' লিখে সম্বোধন করতে হয়</a:t>
            </a:r>
            <a:endParaRPr lang="en-US" sz="1100" dirty="0"/>
          </a:p>
        </p:txBody>
      </p:sp>
      <p:sp>
        <p:nvSpPr>
          <p:cNvPr id="20" name="Shape 18"/>
          <p:cNvSpPr/>
          <p:nvPr/>
        </p:nvSpPr>
        <p:spPr>
          <a:xfrm>
            <a:off x="274320" y="3017520"/>
            <a:ext cx="4206240" cy="749808"/>
          </a:xfrm>
          <a:prstGeom prst="rect">
            <a:avLst/>
          </a:prstGeom>
          <a:solidFill>
            <a:srgbClr val="FFFFFF"/>
          </a:solidFill>
          <a:ln/>
          <a:effectLst>
            <a:outerShdw blurRad="63500" dist="25400" dir="8100000" algn="bl" rotWithShape="0">
              <a:srgbClr val="000000">
                <a:alpha val="10000"/>
              </a:srgbClr>
            </a:outerShdw>
          </a:effectLst>
        </p:spPr>
      </p:sp>
      <p:sp>
        <p:nvSpPr>
          <p:cNvPr id="21" name="Shape 19"/>
          <p:cNvSpPr/>
          <p:nvPr/>
        </p:nvSpPr>
        <p:spPr>
          <a:xfrm>
            <a:off x="274320" y="3017520"/>
            <a:ext cx="91440" cy="749808"/>
          </a:xfrm>
          <a:prstGeom prst="rect">
            <a:avLst/>
          </a:prstGeom>
          <a:solidFill>
            <a:srgbClr val="E67E22"/>
          </a:solidFill>
          <a:ln/>
        </p:spPr>
      </p:sp>
      <p:sp>
        <p:nvSpPr>
          <p:cNvPr id="22" name="Text 20"/>
          <p:cNvSpPr/>
          <p:nvPr/>
        </p:nvSpPr>
        <p:spPr>
          <a:xfrm>
            <a:off x="457200" y="3090672"/>
            <a:ext cx="3931920" cy="274320"/>
          </a:xfrm>
          <a:prstGeom prst="rect">
            <a:avLst/>
          </a:prstGeom>
          <a:noFill/>
          <a:ln/>
        </p:spPr>
        <p:txBody>
          <a:bodyPr wrap="square" rtlCol="0" anchor="ctr"/>
          <a:lstStyle/>
          <a:p>
            <a:pPr marL="0" indent="0">
              <a:buNone/>
            </a:pPr>
            <a:r>
              <a:rPr lang="en-US" sz="1400" b="1" dirty="0">
                <a:solidFill>
                  <a:srgbClr val="1A5276"/>
                </a:solidFill>
                <a:latin typeface="Calibri" pitchFamily="34" charset="0"/>
                <a:ea typeface="Calibri" pitchFamily="34" charset="-122"/>
                <a:cs typeface="Calibri" pitchFamily="34" charset="-120"/>
              </a:rPr>
              <a:t>বক্তব্য</a:t>
            </a:r>
            <a:endParaRPr lang="en-US" sz="1400" dirty="0"/>
          </a:p>
        </p:txBody>
      </p:sp>
      <p:sp>
        <p:nvSpPr>
          <p:cNvPr id="23" name="Text 21"/>
          <p:cNvSpPr/>
          <p:nvPr/>
        </p:nvSpPr>
        <p:spPr>
          <a:xfrm>
            <a:off x="457200" y="3364992"/>
            <a:ext cx="3931920" cy="347472"/>
          </a:xfrm>
          <a:prstGeom prst="rect">
            <a:avLst/>
          </a:prstGeom>
          <a:noFill/>
          <a:ln/>
        </p:spPr>
        <p:txBody>
          <a:bodyPr wrap="square" rtlCol="0" anchor="ctr"/>
          <a:lstStyle/>
          <a:p>
            <a:pPr marL="0" indent="0">
              <a:buNone/>
            </a:pPr>
            <a:r>
              <a:rPr lang="en-US" sz="1100" dirty="0">
                <a:solidFill>
                  <a:srgbClr val="1C2833"/>
                </a:solidFill>
                <a:latin typeface="Calibri" pitchFamily="34" charset="0"/>
                <a:ea typeface="Calibri" pitchFamily="34" charset="-122"/>
                <a:cs typeface="Calibri" pitchFamily="34" charset="-120"/>
              </a:rPr>
              <a:t>আবেদনের বক্তব্য বা মূলকথা লেখা হয়</a:t>
            </a:r>
            <a:endParaRPr lang="en-US" sz="1100" dirty="0"/>
          </a:p>
        </p:txBody>
      </p:sp>
      <p:sp>
        <p:nvSpPr>
          <p:cNvPr id="24" name="Shape 22"/>
          <p:cNvSpPr/>
          <p:nvPr/>
        </p:nvSpPr>
        <p:spPr>
          <a:xfrm>
            <a:off x="4754880" y="3017520"/>
            <a:ext cx="4206240" cy="749808"/>
          </a:xfrm>
          <a:prstGeom prst="rect">
            <a:avLst/>
          </a:prstGeom>
          <a:solidFill>
            <a:srgbClr val="FFFFFF"/>
          </a:solidFill>
          <a:ln/>
          <a:effectLst>
            <a:outerShdw blurRad="63500" dist="25400" dir="8100000" algn="bl" rotWithShape="0">
              <a:srgbClr val="000000">
                <a:alpha val="10000"/>
              </a:srgbClr>
            </a:outerShdw>
          </a:effectLst>
        </p:spPr>
      </p:sp>
      <p:sp>
        <p:nvSpPr>
          <p:cNvPr id="25" name="Shape 23"/>
          <p:cNvSpPr/>
          <p:nvPr/>
        </p:nvSpPr>
        <p:spPr>
          <a:xfrm>
            <a:off x="4754880" y="3017520"/>
            <a:ext cx="91440" cy="749808"/>
          </a:xfrm>
          <a:prstGeom prst="rect">
            <a:avLst/>
          </a:prstGeom>
          <a:solidFill>
            <a:srgbClr val="E67E22"/>
          </a:solidFill>
          <a:ln/>
        </p:spPr>
      </p:sp>
      <p:sp>
        <p:nvSpPr>
          <p:cNvPr id="26" name="Text 24"/>
          <p:cNvSpPr/>
          <p:nvPr/>
        </p:nvSpPr>
        <p:spPr>
          <a:xfrm>
            <a:off x="4937760" y="3090672"/>
            <a:ext cx="3931920" cy="274320"/>
          </a:xfrm>
          <a:prstGeom prst="rect">
            <a:avLst/>
          </a:prstGeom>
          <a:noFill/>
          <a:ln/>
        </p:spPr>
        <p:txBody>
          <a:bodyPr wrap="square" rtlCol="0" anchor="ctr"/>
          <a:lstStyle/>
          <a:p>
            <a:pPr marL="0" indent="0">
              <a:buNone/>
            </a:pPr>
            <a:r>
              <a:rPr lang="en-US" sz="1400" b="1" dirty="0">
                <a:solidFill>
                  <a:srgbClr val="1A5276"/>
                </a:solidFill>
                <a:latin typeface="Calibri" pitchFamily="34" charset="0"/>
                <a:ea typeface="Calibri" pitchFamily="34" charset="-122"/>
                <a:cs typeface="Calibri" pitchFamily="34" charset="-120"/>
              </a:rPr>
              <a:t>অনুরোধ</a:t>
            </a:r>
            <a:endParaRPr lang="en-US" sz="1400" dirty="0"/>
          </a:p>
        </p:txBody>
      </p:sp>
      <p:sp>
        <p:nvSpPr>
          <p:cNvPr id="27" name="Text 25"/>
          <p:cNvSpPr/>
          <p:nvPr/>
        </p:nvSpPr>
        <p:spPr>
          <a:xfrm>
            <a:off x="4937760" y="3364992"/>
            <a:ext cx="3931920" cy="347472"/>
          </a:xfrm>
          <a:prstGeom prst="rect">
            <a:avLst/>
          </a:prstGeom>
          <a:noFill/>
          <a:ln/>
        </p:spPr>
        <p:txBody>
          <a:bodyPr wrap="square" rtlCol="0" anchor="ctr"/>
          <a:lstStyle/>
          <a:p>
            <a:pPr marL="0" indent="0">
              <a:buNone/>
            </a:pPr>
            <a:r>
              <a:rPr lang="en-US" sz="1100" dirty="0">
                <a:solidFill>
                  <a:srgbClr val="1C2833"/>
                </a:solidFill>
                <a:latin typeface="Calibri" pitchFamily="34" charset="0"/>
                <a:ea typeface="Calibri" pitchFamily="34" charset="-122"/>
                <a:cs typeface="Calibri" pitchFamily="34" charset="-120"/>
              </a:rPr>
              <a:t>বক্তব্যটি মেনে নেওয়ার অনুরোধ জানানো হয়</a:t>
            </a:r>
            <a:endParaRPr lang="en-US" sz="1100" dirty="0"/>
          </a:p>
        </p:txBody>
      </p:sp>
      <p:sp>
        <p:nvSpPr>
          <p:cNvPr id="28" name="Shape 26"/>
          <p:cNvSpPr/>
          <p:nvPr/>
        </p:nvSpPr>
        <p:spPr>
          <a:xfrm>
            <a:off x="2286000" y="3931920"/>
            <a:ext cx="4572000" cy="749808"/>
          </a:xfrm>
          <a:prstGeom prst="rect">
            <a:avLst/>
          </a:prstGeom>
          <a:solidFill>
            <a:srgbClr val="FFFFFF"/>
          </a:solidFill>
          <a:ln/>
          <a:effectLst>
            <a:outerShdw blurRad="63500" dist="25400" dir="8100000" algn="bl" rotWithShape="0">
              <a:srgbClr val="000000">
                <a:alpha val="10000"/>
              </a:srgbClr>
            </a:outerShdw>
          </a:effectLst>
        </p:spPr>
      </p:sp>
      <p:sp>
        <p:nvSpPr>
          <p:cNvPr id="29" name="Shape 27"/>
          <p:cNvSpPr/>
          <p:nvPr/>
        </p:nvSpPr>
        <p:spPr>
          <a:xfrm>
            <a:off x="2286000" y="3931920"/>
            <a:ext cx="91440" cy="749808"/>
          </a:xfrm>
          <a:prstGeom prst="rect">
            <a:avLst/>
          </a:prstGeom>
          <a:solidFill>
            <a:srgbClr val="F39C12"/>
          </a:solidFill>
          <a:ln/>
        </p:spPr>
      </p:sp>
      <p:sp>
        <p:nvSpPr>
          <p:cNvPr id="30" name="Text 28"/>
          <p:cNvSpPr/>
          <p:nvPr/>
        </p:nvSpPr>
        <p:spPr>
          <a:xfrm>
            <a:off x="2468880" y="4005072"/>
            <a:ext cx="4297680" cy="274320"/>
          </a:xfrm>
          <a:prstGeom prst="rect">
            <a:avLst/>
          </a:prstGeom>
          <a:noFill/>
          <a:ln/>
        </p:spPr>
        <p:txBody>
          <a:bodyPr wrap="square" rtlCol="0" anchor="ctr"/>
          <a:lstStyle/>
          <a:p>
            <a:pPr marL="0" indent="0">
              <a:buNone/>
            </a:pPr>
            <a:r>
              <a:rPr lang="en-US" sz="1400" b="1" dirty="0">
                <a:solidFill>
                  <a:srgbClr val="1A5276"/>
                </a:solidFill>
                <a:latin typeface="Calibri" pitchFamily="34" charset="0"/>
                <a:ea typeface="Calibri" pitchFamily="34" charset="-122"/>
                <a:cs typeface="Calibri" pitchFamily="34" charset="-120"/>
              </a:rPr>
              <a:t>নিজের পরিচয়</a:t>
            </a:r>
            <a:endParaRPr lang="en-US" sz="1400" dirty="0"/>
          </a:p>
        </p:txBody>
      </p:sp>
      <p:sp>
        <p:nvSpPr>
          <p:cNvPr id="31" name="Text 29"/>
          <p:cNvSpPr/>
          <p:nvPr/>
        </p:nvSpPr>
        <p:spPr>
          <a:xfrm>
            <a:off x="2468880" y="4279392"/>
            <a:ext cx="4297680" cy="347472"/>
          </a:xfrm>
          <a:prstGeom prst="rect">
            <a:avLst/>
          </a:prstGeom>
          <a:noFill/>
          <a:ln/>
        </p:spPr>
        <p:txBody>
          <a:bodyPr wrap="square" rtlCol="0" anchor="ctr"/>
          <a:lstStyle/>
          <a:p>
            <a:pPr marL="0" indent="0">
              <a:buNone/>
            </a:pPr>
            <a:r>
              <a:rPr lang="en-US" sz="1100" dirty="0">
                <a:solidFill>
                  <a:srgbClr val="1C2833"/>
                </a:solidFill>
                <a:latin typeface="Calibri" pitchFamily="34" charset="0"/>
                <a:ea typeface="Calibri" pitchFamily="34" charset="-122"/>
                <a:cs typeface="Calibri" pitchFamily="34" charset="-120"/>
              </a:rPr>
              <a:t>পত্রটি যে লিখেছে তার নাম-পরিচয় দিতে হয়</a:t>
            </a:r>
            <a:endParaRPr lang="en-US" sz="1100"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1005840"/>
          </a:xfrm>
          <a:prstGeom prst="rect">
            <a:avLst/>
          </a:prstGeom>
          <a:solidFill>
            <a:srgbClr val="1F618D"/>
          </a:solidFill>
          <a:ln/>
        </p:spPr>
      </p:sp>
      <p:sp>
        <p:nvSpPr>
          <p:cNvPr id="3" name="Text 1"/>
          <p:cNvSpPr/>
          <p:nvPr/>
        </p:nvSpPr>
        <p:spPr>
          <a:xfrm>
            <a:off x="274320" y="137160"/>
            <a:ext cx="8595360" cy="685800"/>
          </a:xfrm>
          <a:prstGeom prst="rect">
            <a:avLst/>
          </a:prstGeom>
          <a:noFill/>
          <a:ln/>
        </p:spPr>
        <p:txBody>
          <a:bodyPr wrap="square" rtlCol="0" anchor="ctr"/>
          <a:lstStyle/>
          <a:p>
            <a:pPr marL="0" indent="0" algn="l">
              <a:buNone/>
            </a:pPr>
            <a:r>
              <a:rPr lang="en-US" sz="2400" b="1" dirty="0">
                <a:solidFill>
                  <a:srgbClr val="FFFFFF"/>
                </a:solidFill>
                <a:latin typeface="Calibri" pitchFamily="34" charset="0"/>
                <a:ea typeface="Calibri" pitchFamily="34" charset="-122"/>
                <a:cs typeface="Calibri" pitchFamily="34" charset="-120"/>
              </a:rPr>
              <a:t>অনুশীলনী: আবেদনপত্রের বিভিন্ন ভাগের নাম লিখি</a:t>
            </a:r>
            <a:endParaRPr lang="en-US" sz="2400" dirty="0"/>
          </a:p>
        </p:txBody>
      </p:sp>
      <p:graphicFrame>
        <p:nvGraphicFramePr>
          <p:cNvPr id="6" name="Table 0"/>
          <p:cNvGraphicFramePr>
            <a:graphicFrameLocks noGrp="1"/>
          </p:cNvGraphicFramePr>
          <p:nvPr>
            <p:extLst>
              <p:ext uri="{D42A27DB-BD31-4B8C-83A1-F6EECF244321}">
                <p14:modId xmlns:p14="http://schemas.microsoft.com/office/powerpoint/2010/main" val="1580746522"/>
              </p:ext>
            </p:extLst>
          </p:nvPr>
        </p:nvGraphicFramePr>
        <p:xfrm>
          <a:off x="457200" y="1097280"/>
          <a:ext cx="8229600" cy="4035552"/>
        </p:xfrm>
        <a:graphic>
          <a:graphicData uri="http://schemas.openxmlformats.org/drawingml/2006/table">
            <a:tbl>
              <a:tblPr/>
              <a:tblGrid>
                <a:gridCol w="5943600">
                  <a:extLst>
                    <a:ext uri="{9D8B030D-6E8A-4147-A177-3AD203B41FA5}">
                      <a16:colId xmlns:a16="http://schemas.microsoft.com/office/drawing/2014/main" val="20000"/>
                    </a:ext>
                  </a:extLst>
                </a:gridCol>
                <a:gridCol w="2286000">
                  <a:extLst>
                    <a:ext uri="{9D8B030D-6E8A-4147-A177-3AD203B41FA5}">
                      <a16:colId xmlns:a16="http://schemas.microsoft.com/office/drawing/2014/main" val="20001"/>
                    </a:ext>
                  </a:extLst>
                </a:gridCol>
              </a:tblGrid>
              <a:tr h="438912">
                <a:tc>
                  <a:txBody>
                    <a:bodyPr/>
                    <a:lstStyle/>
                    <a:p>
                      <a:pPr marL="0" indent="0" algn="ctr">
                        <a:buNone/>
                      </a:pPr>
                      <a:r>
                        <a:rPr lang="en-US" sz="1400" b="1" dirty="0">
                          <a:solidFill>
                            <a:srgbClr val="FFFFFF"/>
                          </a:solidFill>
                          <a:latin typeface="Calibri" pitchFamily="34" charset="0"/>
                          <a:ea typeface="Calibri" pitchFamily="34" charset="-122"/>
                          <a:cs typeface="Calibri" pitchFamily="34" charset="-120"/>
                        </a:rPr>
                        <a:t>আবেদনপত্রের বিভিন্ন ভাগ</a:t>
                      </a:r>
                      <a:endParaRPr lang="en-US" sz="1400" dirty="0">
                        <a:latin typeface="Calibri" charset="0"/>
                        <a:ea typeface="Calibri" charset="0"/>
                        <a:cs typeface="Calibri" charset="0"/>
                      </a:endParaRPr>
                    </a:p>
                  </a:txBody>
                  <a:tcP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1A5276"/>
                    </a:solidFill>
                  </a:tcPr>
                </a:tc>
                <a:tc>
                  <a:txBody>
                    <a:bodyPr/>
                    <a:lstStyle/>
                    <a:p>
                      <a:pPr marL="0" indent="0" algn="ctr">
                        <a:buNone/>
                      </a:pPr>
                      <a:r>
                        <a:rPr lang="en-US" sz="1400" b="1" dirty="0">
                          <a:solidFill>
                            <a:srgbClr val="FFFFFF"/>
                          </a:solidFill>
                          <a:latin typeface="Calibri" pitchFamily="34" charset="0"/>
                          <a:ea typeface="Calibri" pitchFamily="34" charset="-122"/>
                          <a:cs typeface="Calibri" pitchFamily="34" charset="-120"/>
                        </a:rPr>
                        <a:t>ভাগের নাম</a:t>
                      </a:r>
                      <a:endParaRPr lang="en-US" sz="1400" dirty="0">
                        <a:latin typeface="Calibri" charset="0"/>
                        <a:ea typeface="Calibri" charset="0"/>
                        <a:cs typeface="Calibri" charset="0"/>
                      </a:endParaRPr>
                    </a:p>
                  </a:txBody>
                  <a:tcP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1A5276"/>
                    </a:solidFill>
                  </a:tcPr>
                </a:tc>
                <a:extLst>
                  <a:ext uri="{0D108BD9-81ED-4DB2-BD59-A6C34878D82A}">
                    <a16:rowId xmlns:a16="http://schemas.microsoft.com/office/drawing/2014/main" val="10000"/>
                  </a:ext>
                </a:extLst>
              </a:tr>
              <a:tr h="438912">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২৮শে মে ২০২৬</a:t>
                      </a:r>
                      <a:endParaRPr lang="en-US" sz="1300" dirty="0">
                        <a:latin typeface="Calibri" charset="0"/>
                        <a:ea typeface="Calibri" charset="0"/>
                        <a:cs typeface="Calibri" charset="0"/>
                      </a:endParaRPr>
                    </a:p>
                  </a:txBody>
                  <a:tcP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marL="0" indent="0">
                        <a:buNone/>
                      </a:pPr>
                      <a:r>
                        <a:rPr lang="en-US" sz="1300" b="1" dirty="0">
                          <a:solidFill>
                            <a:srgbClr val="1F618D"/>
                          </a:solidFill>
                          <a:latin typeface="Calibri" pitchFamily="34" charset="0"/>
                          <a:ea typeface="Calibri" pitchFamily="34" charset="-122"/>
                          <a:cs typeface="Calibri" pitchFamily="34" charset="-120"/>
                        </a:rPr>
                        <a:t>তারিখ</a:t>
                      </a:r>
                      <a:endParaRPr lang="en-US" sz="1300" dirty="0">
                        <a:latin typeface="Calibri" charset="0"/>
                        <a:ea typeface="Calibri" charset="0"/>
                        <a:cs typeface="Calibri" charset="0"/>
                      </a:endParaRPr>
                    </a:p>
                  </a:txBody>
                  <a:tcP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438912">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প্রধান শিক্ষক</a:t>
                      </a:r>
                      <a:endParaRPr lang="en-US" sz="1200" dirty="0">
                        <a:latin typeface="Calibri" charset="0"/>
                        <a:ea typeface="Calibri" charset="0"/>
                        <a:cs typeface="Calibri" charset="0"/>
                      </a:endParaRPr>
                    </a:p>
                    <a:p>
                      <a:pPr marL="0" indent="0">
                        <a:buNone/>
                      </a:pPr>
                      <a:r>
                        <a:rPr lang="en-US" sz="1200" dirty="0" err="1">
                          <a:solidFill>
                            <a:srgbClr val="000000"/>
                          </a:solidFill>
                          <a:latin typeface="Calibri" pitchFamily="34" charset="0"/>
                          <a:ea typeface="Calibri" pitchFamily="34" charset="-122"/>
                          <a:cs typeface="Calibri" pitchFamily="34" charset="-120"/>
                        </a:rPr>
                        <a:t>মধ্য</a:t>
                      </a:r>
                      <a:r>
                        <a:rPr lang="en-US" sz="1200" dirty="0">
                          <a:solidFill>
                            <a:srgbClr val="000000"/>
                          </a:solidFill>
                          <a:latin typeface="Calibri" pitchFamily="34" charset="0"/>
                          <a:ea typeface="Calibri" pitchFamily="34" charset="-122"/>
                          <a:cs typeface="Calibri" pitchFamily="34" charset="-120"/>
                        </a:rPr>
                        <a:t> </a:t>
                      </a:r>
                      <a:r>
                        <a:rPr lang="en-US" sz="1200" dirty="0" err="1">
                          <a:solidFill>
                            <a:srgbClr val="000000"/>
                          </a:solidFill>
                          <a:latin typeface="Calibri" pitchFamily="34" charset="0"/>
                          <a:ea typeface="Calibri" pitchFamily="34" charset="-122"/>
                          <a:cs typeface="Calibri" pitchFamily="34" charset="-120"/>
                        </a:rPr>
                        <a:t>জ্ঞানপাড়া</a:t>
                      </a:r>
                      <a:r>
                        <a:rPr lang="en-US" sz="1200" dirty="0">
                          <a:solidFill>
                            <a:srgbClr val="000000"/>
                          </a:solidFill>
                          <a:latin typeface="Calibri" pitchFamily="34" charset="0"/>
                          <a:ea typeface="Calibri" pitchFamily="34" charset="-122"/>
                          <a:cs typeface="Calibri" pitchFamily="34" charset="-120"/>
                        </a:rPr>
                        <a:t> প্রাথমিক বিদ্যালয়</a:t>
                      </a:r>
                      <a:endParaRPr lang="en-US" sz="1200" dirty="0">
                        <a:latin typeface="Calibri" charset="0"/>
                        <a:ea typeface="Calibri" charset="0"/>
                        <a:cs typeface="Calibri" charset="0"/>
                      </a:endParaRPr>
                    </a:p>
                    <a:p>
                      <a:pPr marL="0" indent="0">
                        <a:buNone/>
                      </a:pPr>
                      <a:r>
                        <a:rPr lang="en-US" sz="1200" dirty="0" err="1">
                          <a:solidFill>
                            <a:srgbClr val="000000"/>
                          </a:solidFill>
                          <a:latin typeface="Calibri" pitchFamily="34" charset="0"/>
                          <a:ea typeface="Calibri" charset="0"/>
                          <a:cs typeface="Calibri" pitchFamily="34" charset="-120"/>
                        </a:rPr>
                        <a:t>পাথরঘাটা</a:t>
                      </a:r>
                      <a:r>
                        <a:rPr lang="en-US" sz="1200" dirty="0">
                          <a:solidFill>
                            <a:srgbClr val="000000"/>
                          </a:solidFill>
                          <a:latin typeface="Calibri" pitchFamily="34" charset="0"/>
                          <a:ea typeface="Calibri" charset="0"/>
                          <a:cs typeface="Calibri" pitchFamily="34" charset="-120"/>
                        </a:rPr>
                        <a:t>।</a:t>
                      </a:r>
                      <a:endParaRPr lang="en-US" sz="1200" dirty="0">
                        <a:latin typeface="Calibri" charset="0"/>
                        <a:ea typeface="Calibri" charset="0"/>
                        <a:cs typeface="Calibri" charset="0"/>
                      </a:endParaRPr>
                    </a:p>
                  </a:txBody>
                  <a:tcP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marL="0" indent="0">
                        <a:buNone/>
                      </a:pPr>
                      <a:r>
                        <a:rPr lang="en-US" sz="1300" b="1" dirty="0">
                          <a:solidFill>
                            <a:srgbClr val="1F618D"/>
                          </a:solidFill>
                          <a:latin typeface="Calibri" pitchFamily="34" charset="0"/>
                          <a:ea typeface="Calibri" pitchFamily="34" charset="-122"/>
                          <a:cs typeface="Calibri" pitchFamily="34" charset="-120"/>
                        </a:rPr>
                        <a:t>বরাবর</a:t>
                      </a:r>
                      <a:endParaRPr lang="en-US" sz="1300" dirty="0">
                        <a:latin typeface="Calibri" charset="0"/>
                        <a:ea typeface="Calibri" charset="0"/>
                        <a:cs typeface="Calibri" charset="0"/>
                      </a:endParaRPr>
                    </a:p>
                  </a:txBody>
                  <a:tcP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438912">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বিষয়: ছুটির আবেদন।</a:t>
                      </a:r>
                      <a:endParaRPr lang="en-US" sz="1300" dirty="0">
                        <a:latin typeface="Calibri" charset="0"/>
                        <a:ea typeface="Calibri" charset="0"/>
                        <a:cs typeface="Calibri" charset="0"/>
                      </a:endParaRPr>
                    </a:p>
                  </a:txBody>
                  <a:tcP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marL="0" indent="0">
                        <a:buNone/>
                      </a:pPr>
                      <a:r>
                        <a:rPr lang="en-US" sz="1300" b="1" dirty="0">
                          <a:solidFill>
                            <a:srgbClr val="1F618D"/>
                          </a:solidFill>
                          <a:latin typeface="Calibri" pitchFamily="34" charset="0"/>
                          <a:ea typeface="Calibri" pitchFamily="34" charset="-122"/>
                          <a:cs typeface="Calibri" pitchFamily="34" charset="-120"/>
                        </a:rPr>
                        <a:t>বিষয়</a:t>
                      </a:r>
                      <a:endParaRPr lang="en-US" sz="1300" dirty="0">
                        <a:latin typeface="Calibri" charset="0"/>
                        <a:ea typeface="Calibri" charset="0"/>
                        <a:cs typeface="Calibri" charset="0"/>
                      </a:endParaRPr>
                    </a:p>
                  </a:txBody>
                  <a:tcP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438912">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জনাব,</a:t>
                      </a:r>
                      <a:endParaRPr lang="en-US" sz="1300" dirty="0">
                        <a:latin typeface="Calibri" charset="0"/>
                        <a:ea typeface="Calibri" charset="0"/>
                        <a:cs typeface="Calibri" charset="0"/>
                      </a:endParaRPr>
                    </a:p>
                  </a:txBody>
                  <a:tcP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marL="0" indent="0">
                        <a:buNone/>
                      </a:pPr>
                      <a:r>
                        <a:rPr lang="en-US" sz="1300" b="1" dirty="0">
                          <a:solidFill>
                            <a:srgbClr val="1F618D"/>
                          </a:solidFill>
                          <a:latin typeface="Calibri" pitchFamily="34" charset="0"/>
                          <a:ea typeface="Calibri" pitchFamily="34" charset="-122"/>
                          <a:cs typeface="Calibri" pitchFamily="34" charset="-120"/>
                        </a:rPr>
                        <a:t>সম্বোধন</a:t>
                      </a:r>
                      <a:endParaRPr lang="en-US" sz="1300" dirty="0">
                        <a:latin typeface="Calibri" charset="0"/>
                        <a:ea typeface="Calibri" charset="0"/>
                        <a:cs typeface="Calibri" charset="0"/>
                      </a:endParaRPr>
                    </a:p>
                  </a:txBody>
                  <a:tcP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438912">
                <a:tc>
                  <a:txBody>
                    <a:bodyPr/>
                    <a:lstStyle/>
                    <a:p>
                      <a:pPr marL="0" indent="0">
                        <a:buNone/>
                      </a:pPr>
                      <a:r>
                        <a:rPr lang="en-US" sz="1100" dirty="0">
                          <a:solidFill>
                            <a:srgbClr val="000000"/>
                          </a:solidFill>
                          <a:latin typeface="Calibri" pitchFamily="34" charset="0"/>
                          <a:ea typeface="Calibri" pitchFamily="34" charset="-122"/>
                          <a:cs typeface="Calibri" pitchFamily="34" charset="-120"/>
                        </a:rPr>
                        <a:t>আমি আপনার বিদ্যালয়ের পঞ্চম শ্রেণির একজন শিক্ষার্থী।</a:t>
                      </a:r>
                      <a:endParaRPr lang="en-US" sz="1100" dirty="0">
                        <a:latin typeface="Calibri" charset="0"/>
                        <a:ea typeface="Calibri" charset="0"/>
                        <a:cs typeface="Calibri" charset="0"/>
                      </a:endParaRPr>
                    </a:p>
                  </a:txBody>
                  <a:tcP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marL="0" indent="0">
                        <a:buNone/>
                      </a:pPr>
                      <a:r>
                        <a:rPr lang="en-US" sz="1300" b="1" dirty="0">
                          <a:solidFill>
                            <a:srgbClr val="1F618D"/>
                          </a:solidFill>
                          <a:latin typeface="Calibri" pitchFamily="34" charset="0"/>
                          <a:ea typeface="Calibri" pitchFamily="34" charset="-122"/>
                          <a:cs typeface="Calibri" pitchFamily="34" charset="-120"/>
                        </a:rPr>
                        <a:t>বক্তব্য</a:t>
                      </a:r>
                      <a:endParaRPr lang="en-US" sz="1300" dirty="0">
                        <a:latin typeface="Calibri" charset="0"/>
                        <a:ea typeface="Calibri" charset="0"/>
                        <a:cs typeface="Calibri" charset="0"/>
                      </a:endParaRPr>
                    </a:p>
                  </a:txBody>
                  <a:tcP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438912">
                <a:tc>
                  <a:txBody>
                    <a:bodyPr/>
                    <a:lstStyle/>
                    <a:p>
                      <a:pPr marL="0" indent="0">
                        <a:buNone/>
                      </a:pPr>
                      <a:r>
                        <a:rPr lang="en-US" sz="1100" dirty="0">
                          <a:solidFill>
                            <a:srgbClr val="000000"/>
                          </a:solidFill>
                          <a:latin typeface="Calibri" pitchFamily="34" charset="0"/>
                          <a:ea typeface="Calibri" pitchFamily="34" charset="-122"/>
                          <a:cs typeface="Calibri" pitchFamily="34" charset="-120"/>
                        </a:rPr>
                        <a:t>উক্ত এক দিনের ছুটি মঞ্জুর করার জন্য বিনীত অনুরোধ করছি।</a:t>
                      </a:r>
                      <a:endParaRPr lang="en-US" sz="1100" dirty="0">
                        <a:latin typeface="Calibri" charset="0"/>
                        <a:ea typeface="Calibri" charset="0"/>
                        <a:cs typeface="Calibri" charset="0"/>
                      </a:endParaRPr>
                    </a:p>
                  </a:txBody>
                  <a:tcP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marL="0" indent="0">
                        <a:buNone/>
                      </a:pPr>
                      <a:r>
                        <a:rPr lang="en-US" sz="1300" b="1" dirty="0">
                          <a:solidFill>
                            <a:srgbClr val="1F618D"/>
                          </a:solidFill>
                          <a:latin typeface="Calibri" pitchFamily="34" charset="0"/>
                          <a:ea typeface="Calibri" pitchFamily="34" charset="-122"/>
                          <a:cs typeface="Calibri" pitchFamily="34" charset="-120"/>
                        </a:rPr>
                        <a:t>অনুরোধ</a:t>
                      </a:r>
                      <a:endParaRPr lang="en-US" sz="1300" dirty="0">
                        <a:latin typeface="Calibri" charset="0"/>
                        <a:ea typeface="Calibri" charset="0"/>
                        <a:cs typeface="Calibri" charset="0"/>
                      </a:endParaRPr>
                    </a:p>
                  </a:txBody>
                  <a:tcP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r h="438912">
                <a:tc>
                  <a:txBody>
                    <a:bodyPr/>
                    <a:lstStyle/>
                    <a:p>
                      <a:pPr marL="0" indent="0">
                        <a:buNone/>
                      </a:pPr>
                      <a:r>
                        <a:rPr lang="en-US" sz="1100" dirty="0">
                          <a:solidFill>
                            <a:srgbClr val="000000"/>
                          </a:solidFill>
                          <a:latin typeface="Calibri" pitchFamily="34" charset="0"/>
                          <a:ea typeface="Calibri" pitchFamily="34" charset="-122"/>
                          <a:cs typeface="Calibri" pitchFamily="34" charset="-120"/>
                        </a:rPr>
                        <a:t>নিবেদক</a:t>
                      </a:r>
                      <a:endParaRPr lang="en-US" sz="1100" dirty="0">
                        <a:latin typeface="Calibri" charset="0"/>
                        <a:ea typeface="Calibri" charset="0"/>
                        <a:cs typeface="Calibri" charset="0"/>
                      </a:endParaRPr>
                    </a:p>
                    <a:p>
                      <a:pPr marL="0" indent="0">
                        <a:buNone/>
                      </a:pPr>
                      <a:r>
                        <a:rPr lang="en-US" sz="1100" dirty="0">
                          <a:solidFill>
                            <a:srgbClr val="000000"/>
                          </a:solidFill>
                          <a:latin typeface="Calibri" pitchFamily="34" charset="0"/>
                          <a:ea typeface="Calibri" pitchFamily="34" charset="-122"/>
                          <a:cs typeface="Calibri" pitchFamily="34" charset="-120"/>
                        </a:rPr>
                        <a:t>আশিক সোবহান</a:t>
                      </a:r>
                      <a:endParaRPr lang="en-US" sz="1100" dirty="0">
                        <a:latin typeface="Calibri" charset="0"/>
                        <a:ea typeface="Calibri" charset="0"/>
                        <a:cs typeface="Calibri" charset="0"/>
                      </a:endParaRPr>
                    </a:p>
                    <a:p>
                      <a:pPr marL="0" indent="0">
                        <a:buNone/>
                      </a:pPr>
                      <a:r>
                        <a:rPr lang="en-US" sz="1100" dirty="0">
                          <a:solidFill>
                            <a:srgbClr val="000000"/>
                          </a:solidFill>
                          <a:latin typeface="Calibri" pitchFamily="34" charset="0"/>
                          <a:ea typeface="Calibri" pitchFamily="34" charset="-122"/>
                          <a:cs typeface="Calibri" pitchFamily="34" charset="-120"/>
                        </a:rPr>
                        <a:t>শ্রেণি: পঞ্চম</a:t>
                      </a:r>
                      <a:endParaRPr lang="en-US" sz="1100" dirty="0">
                        <a:latin typeface="Calibri" charset="0"/>
                        <a:ea typeface="Calibri" charset="0"/>
                        <a:cs typeface="Calibri" charset="0"/>
                      </a:endParaRPr>
                    </a:p>
                    <a:p>
                      <a:pPr marL="0" indent="0">
                        <a:buNone/>
                      </a:pPr>
                      <a:r>
                        <a:rPr lang="en-US" sz="1100" dirty="0">
                          <a:solidFill>
                            <a:srgbClr val="000000"/>
                          </a:solidFill>
                          <a:latin typeface="Calibri" pitchFamily="34" charset="0"/>
                          <a:ea typeface="Calibri" pitchFamily="34" charset="-122"/>
                          <a:cs typeface="Calibri" pitchFamily="34" charset="-120"/>
                        </a:rPr>
                        <a:t>রোল নম্বর: ৩২</a:t>
                      </a:r>
                      <a:endParaRPr lang="en-US" sz="1100" dirty="0">
                        <a:latin typeface="Calibri" charset="0"/>
                        <a:ea typeface="Calibri" charset="0"/>
                        <a:cs typeface="Calibri" charset="0"/>
                      </a:endParaRPr>
                    </a:p>
                  </a:txBody>
                  <a:tcP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marL="0" indent="0">
                        <a:buNone/>
                      </a:pPr>
                      <a:r>
                        <a:rPr lang="en-US" sz="1300" b="1" dirty="0">
                          <a:solidFill>
                            <a:srgbClr val="1F618D"/>
                          </a:solidFill>
                          <a:latin typeface="Calibri" pitchFamily="34" charset="0"/>
                          <a:ea typeface="Calibri" pitchFamily="34" charset="-122"/>
                          <a:cs typeface="Calibri" pitchFamily="34" charset="-120"/>
                        </a:rPr>
                        <a:t>নিজের পরিচয়</a:t>
                      </a:r>
                      <a:endParaRPr lang="en-US" sz="1300" dirty="0">
                        <a:latin typeface="Calibri" charset="0"/>
                        <a:ea typeface="Calibri" charset="0"/>
                        <a:cs typeface="Calibri" charset="0"/>
                      </a:endParaRPr>
                    </a:p>
                  </a:txBody>
                  <a:tcP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07"/>
                  </a:ext>
                </a:extLst>
              </a:tr>
            </a:tbl>
          </a:graphicData>
        </a:graphic>
      </p:graphicFrame>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1005840"/>
          </a:xfrm>
          <a:prstGeom prst="rect">
            <a:avLst/>
          </a:prstGeom>
          <a:solidFill>
            <a:srgbClr val="1A5276"/>
          </a:solidFill>
          <a:ln/>
        </p:spPr>
      </p:sp>
      <p:sp>
        <p:nvSpPr>
          <p:cNvPr id="3" name="Text 1"/>
          <p:cNvSpPr/>
          <p:nvPr/>
        </p:nvSpPr>
        <p:spPr>
          <a:xfrm>
            <a:off x="274320" y="137160"/>
            <a:ext cx="8595360" cy="685800"/>
          </a:xfrm>
          <a:prstGeom prst="rect">
            <a:avLst/>
          </a:prstGeom>
          <a:noFill/>
          <a:ln/>
        </p:spPr>
        <p:txBody>
          <a:bodyPr wrap="square" rtlCol="0" anchor="ctr"/>
          <a:lstStyle/>
          <a:p>
            <a:pPr marL="0" indent="0" algn="l">
              <a:buNone/>
            </a:pPr>
            <a:r>
              <a:rPr lang="en-US" sz="3000" b="1" dirty="0">
                <a:solidFill>
                  <a:srgbClr val="FFFFFF"/>
                </a:solidFill>
                <a:latin typeface="Calibri" pitchFamily="34" charset="0"/>
                <a:ea typeface="Calibri" pitchFamily="34" charset="-122"/>
                <a:cs typeface="Calibri" pitchFamily="34" charset="-120"/>
              </a:rPr>
              <a:t>চিঠি পড়ি — বন্ধুর কাছে চিঠি</a:t>
            </a:r>
            <a:endParaRPr lang="en-US" sz="3000" dirty="0"/>
          </a:p>
        </p:txBody>
      </p:sp>
      <p:sp>
        <p:nvSpPr>
          <p:cNvPr id="4" name="Shape 2"/>
          <p:cNvSpPr/>
          <p:nvPr/>
        </p:nvSpPr>
        <p:spPr>
          <a:xfrm>
            <a:off x="457200" y="1097280"/>
            <a:ext cx="8229600" cy="3749040"/>
          </a:xfrm>
          <a:prstGeom prst="rect">
            <a:avLst/>
          </a:prstGeom>
          <a:solidFill>
            <a:srgbClr val="FFFDF7"/>
          </a:solidFill>
          <a:ln/>
          <a:effectLst>
            <a:outerShdw blurRad="127000" dist="50800" dir="8100000" algn="bl" rotWithShape="0">
              <a:srgbClr val="000000">
                <a:alpha val="15000"/>
              </a:srgbClr>
            </a:outerShdw>
          </a:effectLst>
        </p:spPr>
      </p:sp>
      <p:sp>
        <p:nvSpPr>
          <p:cNvPr id="5" name="Shape 3"/>
          <p:cNvSpPr/>
          <p:nvPr/>
        </p:nvSpPr>
        <p:spPr>
          <a:xfrm>
            <a:off x="457200" y="1097280"/>
            <a:ext cx="8229600" cy="91440"/>
          </a:xfrm>
          <a:prstGeom prst="rect">
            <a:avLst/>
          </a:prstGeom>
          <a:solidFill>
            <a:srgbClr val="F39C12"/>
          </a:solidFill>
          <a:ln/>
        </p:spPr>
      </p:sp>
      <p:sp>
        <p:nvSpPr>
          <p:cNvPr id="6" name="Text 4"/>
          <p:cNvSpPr/>
          <p:nvPr/>
        </p:nvSpPr>
        <p:spPr>
          <a:xfrm>
            <a:off x="6858000" y="1234440"/>
            <a:ext cx="1645920" cy="320040"/>
          </a:xfrm>
          <a:prstGeom prst="rect">
            <a:avLst/>
          </a:prstGeom>
          <a:noFill/>
          <a:ln/>
        </p:spPr>
        <p:txBody>
          <a:bodyPr wrap="square" rtlCol="0" anchor="ctr"/>
          <a:lstStyle/>
          <a:p>
            <a:pPr marL="0" indent="0">
              <a:buNone/>
            </a:pPr>
            <a:r>
              <a:rPr lang="en-US" sz="1300" dirty="0">
                <a:solidFill>
                  <a:srgbClr val="1C2833"/>
                </a:solidFill>
                <a:latin typeface="Calibri" pitchFamily="34" charset="0"/>
                <a:ea typeface="Calibri" pitchFamily="34" charset="-122"/>
                <a:cs typeface="Calibri" pitchFamily="34" charset="-120"/>
              </a:rPr>
              <a:t>সবদ</a:t>
            </a:r>
            <a:endParaRPr lang="en-US" sz="1300" dirty="0"/>
          </a:p>
        </p:txBody>
      </p:sp>
      <p:sp>
        <p:nvSpPr>
          <p:cNvPr id="7" name="Text 5"/>
          <p:cNvSpPr/>
          <p:nvPr/>
        </p:nvSpPr>
        <p:spPr>
          <a:xfrm>
            <a:off x="6858000" y="1536192"/>
            <a:ext cx="1645920" cy="274320"/>
          </a:xfrm>
          <a:prstGeom prst="rect">
            <a:avLst/>
          </a:prstGeom>
          <a:noFill/>
          <a:ln/>
        </p:spPr>
        <p:txBody>
          <a:bodyPr wrap="square" rtlCol="0" anchor="ctr"/>
          <a:lstStyle/>
          <a:p>
            <a:pPr marL="0" indent="0">
              <a:buNone/>
            </a:pPr>
            <a:r>
              <a:rPr lang="en-US" sz="1200" dirty="0">
                <a:solidFill>
                  <a:srgbClr val="5D6D7E"/>
                </a:solidFill>
                <a:latin typeface="Calibri" pitchFamily="34" charset="0"/>
                <a:ea typeface="Calibri" pitchFamily="34" charset="-122"/>
                <a:cs typeface="Calibri" pitchFamily="34" charset="-120"/>
              </a:rPr>
              <a:t>২৬/০৭/২০২৬</a:t>
            </a:r>
            <a:endParaRPr lang="en-US" sz="1200" dirty="0"/>
          </a:p>
        </p:txBody>
      </p:sp>
      <p:sp>
        <p:nvSpPr>
          <p:cNvPr id="8" name="Text 6"/>
          <p:cNvSpPr/>
          <p:nvPr/>
        </p:nvSpPr>
        <p:spPr>
          <a:xfrm>
            <a:off x="731520" y="1874520"/>
            <a:ext cx="7772400" cy="320040"/>
          </a:xfrm>
          <a:prstGeom prst="rect">
            <a:avLst/>
          </a:prstGeom>
          <a:noFill/>
          <a:ln/>
        </p:spPr>
        <p:txBody>
          <a:bodyPr wrap="square" rtlCol="0" anchor="ctr"/>
          <a:lstStyle/>
          <a:p>
            <a:pPr marL="0" indent="0">
              <a:buNone/>
            </a:pPr>
            <a:r>
              <a:rPr lang="en-US" sz="1400" b="1" dirty="0" err="1">
                <a:solidFill>
                  <a:srgbClr val="1A5276"/>
                </a:solidFill>
                <a:latin typeface="Calibri" pitchFamily="34" charset="0"/>
                <a:ea typeface="Calibri" pitchFamily="34" charset="-122"/>
                <a:cs typeface="Calibri" pitchFamily="34" charset="-120"/>
              </a:rPr>
              <a:t>প্রিয়</a:t>
            </a:r>
            <a:r>
              <a:rPr lang="en-US" sz="1400" b="1" dirty="0">
                <a:solidFill>
                  <a:srgbClr val="1A5276"/>
                </a:solidFill>
                <a:latin typeface="Calibri" pitchFamily="34" charset="0"/>
                <a:ea typeface="Calibri" pitchFamily="34" charset="-122"/>
                <a:cs typeface="Calibri" pitchFamily="34" charset="-120"/>
              </a:rPr>
              <a:t> </a:t>
            </a:r>
            <a:r>
              <a:rPr lang="en-US" sz="1400" b="1" dirty="0" err="1">
                <a:solidFill>
                  <a:srgbClr val="1A5276"/>
                </a:solidFill>
                <a:latin typeface="Calibri" pitchFamily="34" charset="0"/>
                <a:ea typeface="Calibri" pitchFamily="34" charset="-122"/>
                <a:cs typeface="Calibri" pitchFamily="34" charset="-120"/>
              </a:rPr>
              <a:t>বিথী</a:t>
            </a:r>
            <a:r>
              <a:rPr lang="en-US" sz="1400" b="1" dirty="0">
                <a:solidFill>
                  <a:srgbClr val="1A5276"/>
                </a:solidFill>
                <a:latin typeface="Calibri" pitchFamily="34" charset="0"/>
                <a:ea typeface="Calibri" pitchFamily="34" charset="-122"/>
                <a:cs typeface="Calibri" pitchFamily="34" charset="-120"/>
              </a:rPr>
              <a:t>,</a:t>
            </a:r>
            <a:endParaRPr lang="en-US" sz="1400" dirty="0"/>
          </a:p>
        </p:txBody>
      </p:sp>
      <p:sp>
        <p:nvSpPr>
          <p:cNvPr id="9" name="Text 7"/>
          <p:cNvSpPr/>
          <p:nvPr/>
        </p:nvSpPr>
        <p:spPr>
          <a:xfrm>
            <a:off x="731520" y="2240280"/>
            <a:ext cx="7772400" cy="1143000"/>
          </a:xfrm>
          <a:prstGeom prst="rect">
            <a:avLst/>
          </a:prstGeom>
          <a:noFill/>
          <a:ln/>
        </p:spPr>
        <p:txBody>
          <a:bodyPr wrap="square" rtlCol="0" anchor="ctr"/>
          <a:lstStyle/>
          <a:p>
            <a:pPr marL="0" indent="0">
              <a:buNone/>
            </a:pPr>
            <a:r>
              <a:rPr lang="en-US" sz="1300" dirty="0">
                <a:solidFill>
                  <a:srgbClr val="1C2833"/>
                </a:solidFill>
                <a:latin typeface="Calibri" pitchFamily="34" charset="0"/>
                <a:ea typeface="Calibri" pitchFamily="34" charset="-122"/>
                <a:cs typeface="Calibri" pitchFamily="34" charset="-120"/>
              </a:rPr>
              <a:t>কেমন আছো? আশা করি ভালো আছো। আমরাও সবাই ভালো আছি। অনেকদিন তোমার সাথে কথা হয় না। আগামীকাল থেকে আমাদের স্কুলে ছুটি। ছুটিতে আমাদের বাসায় বেড়াতে এসো। তখন সবাই প্রাণভরে কথা বলবো, শিউলিতলায়, শিমুলবনসহ অনেক জায়গায় ঘুরবো। বেড়েলেও সবসময় সাথে যাবো। খুব মজা হবে না!</a:t>
            </a:r>
            <a:endParaRPr lang="en-US" sz="1300" dirty="0"/>
          </a:p>
        </p:txBody>
      </p:sp>
      <p:sp>
        <p:nvSpPr>
          <p:cNvPr id="10" name="Text 8"/>
          <p:cNvSpPr/>
          <p:nvPr/>
        </p:nvSpPr>
        <p:spPr>
          <a:xfrm>
            <a:off x="731520" y="3429000"/>
            <a:ext cx="7772400" cy="365760"/>
          </a:xfrm>
          <a:prstGeom prst="rect">
            <a:avLst/>
          </a:prstGeom>
          <a:noFill/>
          <a:ln/>
        </p:spPr>
        <p:txBody>
          <a:bodyPr wrap="square" rtlCol="0" anchor="ctr"/>
          <a:lstStyle/>
          <a:p>
            <a:pPr marL="0" indent="0">
              <a:buNone/>
            </a:pPr>
            <a:r>
              <a:rPr lang="en-US" sz="1300" dirty="0">
                <a:solidFill>
                  <a:srgbClr val="1C2833"/>
                </a:solidFill>
                <a:latin typeface="Calibri" pitchFamily="34" charset="0"/>
                <a:ea typeface="Calibri" pitchFamily="34" charset="-122"/>
                <a:cs typeface="Calibri" pitchFamily="34" charset="-120"/>
              </a:rPr>
              <a:t>তোমাদের বাসার বড়দের আমার সালাম দিও। আর ছোটদের আদর দিও।</a:t>
            </a:r>
            <a:endParaRPr lang="en-US" sz="1300" dirty="0"/>
          </a:p>
        </p:txBody>
      </p:sp>
      <p:sp>
        <p:nvSpPr>
          <p:cNvPr id="11" name="Text 9"/>
          <p:cNvSpPr/>
          <p:nvPr/>
        </p:nvSpPr>
        <p:spPr>
          <a:xfrm>
            <a:off x="6858000" y="3840480"/>
            <a:ext cx="1645920" cy="640080"/>
          </a:xfrm>
          <a:prstGeom prst="rect">
            <a:avLst/>
          </a:prstGeom>
          <a:noFill/>
          <a:ln/>
        </p:spPr>
        <p:txBody>
          <a:bodyPr wrap="square" rtlCol="0" anchor="ctr"/>
          <a:lstStyle/>
          <a:p>
            <a:pPr marL="0" indent="0" algn="r">
              <a:buNone/>
            </a:pPr>
            <a:r>
              <a:rPr lang="en-US" sz="1400" b="1" dirty="0">
                <a:solidFill>
                  <a:srgbClr val="1A5276"/>
                </a:solidFill>
                <a:latin typeface="Calibri" pitchFamily="34" charset="0"/>
                <a:ea typeface="Calibri" pitchFamily="34" charset="-122"/>
                <a:cs typeface="Calibri" pitchFamily="34" charset="-120"/>
              </a:rPr>
              <a:t>ইতি</a:t>
            </a:r>
            <a:endParaRPr lang="en-US" sz="1400" dirty="0"/>
          </a:p>
          <a:p>
            <a:pPr marL="0" indent="0" algn="r">
              <a:buNone/>
            </a:pPr>
            <a:r>
              <a:rPr lang="en-US" sz="1400" b="1" dirty="0" err="1">
                <a:solidFill>
                  <a:srgbClr val="1A5276"/>
                </a:solidFill>
                <a:latin typeface="Calibri" pitchFamily="34" charset="0"/>
                <a:cs typeface="Calibri" pitchFamily="34" charset="-120"/>
              </a:rPr>
              <a:t>মার্জিয়া</a:t>
            </a:r>
            <a:r>
              <a:rPr lang="en-US" sz="1400" b="1" dirty="0">
                <a:solidFill>
                  <a:srgbClr val="1A5276"/>
                </a:solidFill>
                <a:latin typeface="Calibri" pitchFamily="34" charset="0"/>
                <a:cs typeface="Calibri" pitchFamily="34" charset="-120"/>
              </a:rPr>
              <a:t> </a:t>
            </a:r>
            <a:r>
              <a:rPr lang="en-US" sz="1400" b="1" dirty="0" err="1">
                <a:solidFill>
                  <a:srgbClr val="1A5276"/>
                </a:solidFill>
                <a:latin typeface="Calibri" pitchFamily="34" charset="0"/>
                <a:cs typeface="Calibri" pitchFamily="34" charset="-120"/>
              </a:rPr>
              <a:t>আক্তার</a:t>
            </a:r>
            <a:endParaRPr lang="en-US" sz="1400"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1005840"/>
          </a:xfrm>
          <a:prstGeom prst="rect">
            <a:avLst/>
          </a:prstGeom>
          <a:solidFill>
            <a:srgbClr val="1F618D"/>
          </a:solidFill>
          <a:ln/>
        </p:spPr>
      </p:sp>
      <p:sp>
        <p:nvSpPr>
          <p:cNvPr id="3" name="Text 1"/>
          <p:cNvSpPr/>
          <p:nvPr/>
        </p:nvSpPr>
        <p:spPr>
          <a:xfrm>
            <a:off x="274320" y="137160"/>
            <a:ext cx="8595360" cy="685800"/>
          </a:xfrm>
          <a:prstGeom prst="rect">
            <a:avLst/>
          </a:prstGeom>
          <a:noFill/>
          <a:ln/>
        </p:spPr>
        <p:txBody>
          <a:bodyPr wrap="square" rtlCol="0" anchor="ctr"/>
          <a:lstStyle/>
          <a:p>
            <a:pPr marL="0" indent="0" algn="l">
              <a:buNone/>
            </a:pPr>
            <a:r>
              <a:rPr lang="en-US" sz="3000" b="1" dirty="0">
                <a:solidFill>
                  <a:srgbClr val="FFFFFF"/>
                </a:solidFill>
                <a:latin typeface="Calibri" pitchFamily="34" charset="0"/>
                <a:ea typeface="Calibri" pitchFamily="34" charset="-122"/>
                <a:cs typeface="Calibri" pitchFamily="34" charset="-120"/>
              </a:rPr>
              <a:t>চিঠি লিখি — অনুশীলনী</a:t>
            </a:r>
            <a:endParaRPr lang="en-US" sz="3000" dirty="0"/>
          </a:p>
        </p:txBody>
      </p:sp>
      <p:sp>
        <p:nvSpPr>
          <p:cNvPr id="4" name="Shape 2"/>
          <p:cNvSpPr/>
          <p:nvPr/>
        </p:nvSpPr>
        <p:spPr>
          <a:xfrm>
            <a:off x="365760" y="1143000"/>
            <a:ext cx="8778240" cy="1188720"/>
          </a:xfrm>
          <a:prstGeom prst="rect">
            <a:avLst/>
          </a:prstGeom>
          <a:solidFill>
            <a:schemeClr val="bg1">
              <a:lumMod val="65000"/>
            </a:schemeClr>
          </a:solidFill>
          <a:ln/>
          <a:effectLst>
            <a:outerShdw blurRad="76200" dist="25400" dir="8100000" algn="bl" rotWithShape="0">
              <a:srgbClr val="000000">
                <a:alpha val="10000"/>
              </a:srgbClr>
            </a:outerShdw>
          </a:effectLst>
        </p:spPr>
      </p:sp>
      <p:sp>
        <p:nvSpPr>
          <p:cNvPr id="5" name="Text 3"/>
          <p:cNvSpPr/>
          <p:nvPr/>
        </p:nvSpPr>
        <p:spPr>
          <a:xfrm>
            <a:off x="640080" y="1234440"/>
            <a:ext cx="7863840" cy="365760"/>
          </a:xfrm>
          <a:prstGeom prst="rect">
            <a:avLst/>
          </a:prstGeom>
          <a:noFill/>
          <a:ln/>
        </p:spPr>
        <p:txBody>
          <a:bodyPr wrap="square" rtlCol="0" anchor="ctr"/>
          <a:lstStyle/>
          <a:p>
            <a:pPr marL="0" indent="0">
              <a:buNone/>
            </a:pPr>
            <a:r>
              <a:rPr lang="en-US" sz="1500" b="1" dirty="0">
                <a:solidFill>
                  <a:srgbClr val="1A5276"/>
                </a:solidFill>
                <a:latin typeface="Calibri" pitchFamily="34" charset="0"/>
                <a:ea typeface="Calibri" pitchFamily="34" charset="-122"/>
                <a:cs typeface="Calibri" pitchFamily="34" charset="-120"/>
              </a:rPr>
              <a:t>📌 মনে রাখো</a:t>
            </a:r>
            <a:endParaRPr lang="en-US" sz="1500" dirty="0"/>
          </a:p>
        </p:txBody>
      </p:sp>
      <p:sp>
        <p:nvSpPr>
          <p:cNvPr id="6" name="Text 4"/>
          <p:cNvSpPr/>
          <p:nvPr/>
        </p:nvSpPr>
        <p:spPr>
          <a:xfrm>
            <a:off x="640080" y="1600200"/>
            <a:ext cx="7863840" cy="594360"/>
          </a:xfrm>
          <a:prstGeom prst="rect">
            <a:avLst/>
          </a:prstGeom>
          <a:noFill/>
          <a:ln/>
        </p:spPr>
        <p:txBody>
          <a:bodyPr wrap="square" rtlCol="0" anchor="ctr"/>
          <a:lstStyle/>
          <a:p>
            <a:pPr marL="0" indent="0">
              <a:buNone/>
            </a:pPr>
            <a:r>
              <a:rPr lang="en-US" sz="1300" dirty="0">
                <a:solidFill>
                  <a:srgbClr val="1C2833"/>
                </a:solidFill>
                <a:latin typeface="Calibri" pitchFamily="34" charset="0"/>
                <a:ea typeface="Calibri" pitchFamily="34" charset="-122"/>
                <a:cs typeface="Calibri" pitchFamily="34" charset="-120"/>
              </a:rPr>
              <a:t>আমরা বাবা-মা, ভাই-বোন, আত্মীয়-স্বজন ও বন্ধুদের কাছে বিভিন্ন সময় চিঠি লিখে থাকি। চিঠিতে আমরা আমাদের মনের কথা লিখি।</a:t>
            </a:r>
            <a:endParaRPr lang="en-US" sz="1300" dirty="0"/>
          </a:p>
        </p:txBody>
      </p:sp>
      <p:sp>
        <p:nvSpPr>
          <p:cNvPr id="7" name="Shape 5"/>
          <p:cNvSpPr/>
          <p:nvPr/>
        </p:nvSpPr>
        <p:spPr>
          <a:xfrm>
            <a:off x="365760" y="2468880"/>
            <a:ext cx="4206240" cy="2377440"/>
          </a:xfrm>
          <a:prstGeom prst="rect">
            <a:avLst/>
          </a:prstGeom>
          <a:solidFill>
            <a:srgbClr val="FFFFFF"/>
          </a:solidFill>
          <a:ln/>
          <a:effectLst>
            <a:outerShdw blurRad="101600" dist="38100" dir="8100000" algn="bl" rotWithShape="0">
              <a:srgbClr val="000000">
                <a:alpha val="10000"/>
              </a:srgbClr>
            </a:outerShdw>
          </a:effectLst>
        </p:spPr>
      </p:sp>
      <p:sp>
        <p:nvSpPr>
          <p:cNvPr id="8" name="Shape 6"/>
          <p:cNvSpPr/>
          <p:nvPr/>
        </p:nvSpPr>
        <p:spPr>
          <a:xfrm>
            <a:off x="365760" y="2468880"/>
            <a:ext cx="4206240" cy="502920"/>
          </a:xfrm>
          <a:prstGeom prst="rect">
            <a:avLst/>
          </a:prstGeom>
          <a:solidFill>
            <a:srgbClr val="00B050"/>
          </a:solidFill>
          <a:ln/>
        </p:spPr>
      </p:sp>
      <p:sp>
        <p:nvSpPr>
          <p:cNvPr id="9" name="Text 7"/>
          <p:cNvSpPr/>
          <p:nvPr/>
        </p:nvSpPr>
        <p:spPr>
          <a:xfrm>
            <a:off x="502920" y="2496312"/>
            <a:ext cx="3931920" cy="457200"/>
          </a:xfrm>
          <a:prstGeom prst="rect">
            <a:avLst/>
          </a:prstGeom>
          <a:noFill/>
          <a:ln/>
        </p:spPr>
        <p:txBody>
          <a:bodyPr wrap="square"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অনুশীলনী ৩: প্রধান শিক্ষকের কাছে আবেদন</a:t>
            </a:r>
            <a:endParaRPr lang="en-US" sz="1300" dirty="0"/>
          </a:p>
        </p:txBody>
      </p:sp>
      <p:sp>
        <p:nvSpPr>
          <p:cNvPr id="10" name="Text 8"/>
          <p:cNvSpPr/>
          <p:nvPr/>
        </p:nvSpPr>
        <p:spPr>
          <a:xfrm>
            <a:off x="548640" y="3063240"/>
            <a:ext cx="3840480" cy="1645920"/>
          </a:xfrm>
          <a:prstGeom prst="rect">
            <a:avLst/>
          </a:prstGeom>
          <a:noFill/>
          <a:ln/>
        </p:spPr>
        <p:txBody>
          <a:bodyPr wrap="square" rtlCol="0" anchor="ctr"/>
          <a:lstStyle/>
          <a:p>
            <a:pPr marL="0" indent="0">
              <a:buNone/>
            </a:pPr>
            <a:r>
              <a:rPr lang="en-US" sz="1300" dirty="0">
                <a:solidFill>
                  <a:srgbClr val="1C2833"/>
                </a:solidFill>
                <a:latin typeface="Calibri" pitchFamily="34" charset="0"/>
                <a:ea typeface="Calibri" pitchFamily="34" charset="-122"/>
                <a:cs typeface="Calibri" pitchFamily="34" charset="-120"/>
              </a:rPr>
              <a:t>প্রধান শিক্ষকের কাছে কী কী কারণে আবেদন করা যায়, এমন বিষয়গুলো লিখি।</a:t>
            </a:r>
            <a:endParaRPr lang="en-US" sz="1300" dirty="0"/>
          </a:p>
        </p:txBody>
      </p:sp>
      <p:sp>
        <p:nvSpPr>
          <p:cNvPr id="11" name="Shape 9"/>
          <p:cNvSpPr/>
          <p:nvPr/>
        </p:nvSpPr>
        <p:spPr>
          <a:xfrm>
            <a:off x="4800600" y="2468880"/>
            <a:ext cx="4206240" cy="2377440"/>
          </a:xfrm>
          <a:prstGeom prst="rect">
            <a:avLst/>
          </a:prstGeom>
          <a:solidFill>
            <a:srgbClr val="FFFFFF"/>
          </a:solidFill>
          <a:ln/>
          <a:effectLst>
            <a:outerShdw blurRad="101600" dist="38100" dir="8100000" algn="bl" rotWithShape="0">
              <a:srgbClr val="000000">
                <a:alpha val="10000"/>
              </a:srgbClr>
            </a:outerShdw>
          </a:effectLst>
        </p:spPr>
      </p:sp>
      <p:sp>
        <p:nvSpPr>
          <p:cNvPr id="12" name="Shape 10"/>
          <p:cNvSpPr/>
          <p:nvPr/>
        </p:nvSpPr>
        <p:spPr>
          <a:xfrm>
            <a:off x="4800600" y="2468880"/>
            <a:ext cx="4206240" cy="502920"/>
          </a:xfrm>
          <a:prstGeom prst="rect">
            <a:avLst/>
          </a:prstGeom>
          <a:solidFill>
            <a:srgbClr val="7030A0"/>
          </a:solidFill>
          <a:ln/>
        </p:spPr>
      </p:sp>
      <p:sp>
        <p:nvSpPr>
          <p:cNvPr id="13" name="Text 11"/>
          <p:cNvSpPr/>
          <p:nvPr/>
        </p:nvSpPr>
        <p:spPr>
          <a:xfrm>
            <a:off x="4937760" y="2496312"/>
            <a:ext cx="3931920" cy="457200"/>
          </a:xfrm>
          <a:prstGeom prst="rect">
            <a:avLst/>
          </a:prstGeom>
          <a:noFill/>
          <a:ln/>
        </p:spPr>
        <p:txBody>
          <a:bodyPr wrap="square"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অনুশীলনী ৪: আবেদনপত্র লিখি</a:t>
            </a:r>
            <a:endParaRPr lang="en-US" sz="1300" dirty="0"/>
          </a:p>
        </p:txBody>
      </p:sp>
      <p:sp>
        <p:nvSpPr>
          <p:cNvPr id="14" name="Text 12"/>
          <p:cNvSpPr/>
          <p:nvPr/>
        </p:nvSpPr>
        <p:spPr>
          <a:xfrm>
            <a:off x="4983480" y="3063240"/>
            <a:ext cx="3840480" cy="1645920"/>
          </a:xfrm>
          <a:prstGeom prst="rect">
            <a:avLst/>
          </a:prstGeom>
          <a:noFill/>
          <a:ln/>
        </p:spPr>
        <p:txBody>
          <a:bodyPr wrap="square" rtlCol="0" anchor="ctr"/>
          <a:lstStyle/>
          <a:p>
            <a:pPr marL="0" indent="0">
              <a:buNone/>
            </a:pPr>
            <a:r>
              <a:rPr lang="en-US" sz="1300" dirty="0">
                <a:solidFill>
                  <a:srgbClr val="1C2833"/>
                </a:solidFill>
                <a:latin typeface="Calibri" pitchFamily="34" charset="0"/>
                <a:ea typeface="Calibri" pitchFamily="34" charset="-122"/>
                <a:cs typeface="Calibri" pitchFamily="34" charset="-120"/>
              </a:rPr>
              <a:t>আমি আমার বিদ্যালয়ের পরিচয়পত্র হারিয়ে ফেলেছি। নতুন পরিচয়পত্র দেওয়ার অনুরোধ করে প্রধান শিক্ষকের কাছে আবেদনপত্র লিখি।</a:t>
            </a:r>
            <a:endParaRPr lang="en-US" sz="1300"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TotalTime>
  <Words>547</Words>
  <Application>Microsoft Office PowerPoint</Application>
  <PresentationFormat>On-screen Show (16:9)</PresentationFormat>
  <Paragraphs>117</Paragraphs>
  <Slides>11</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NikoshBAN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Saif Creation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পত্র লিখি - বাংলা পাঠ</dc:title>
  <dc:subject>পত্র লিখি</dc:subject>
  <dc:creator>Md. Shaifullah</dc:creator>
  <cp:lastModifiedBy>USER</cp:lastModifiedBy>
  <cp:revision>1</cp:revision>
  <dcterms:created xsi:type="dcterms:W3CDTF">2026-04-14T15:12:58Z</dcterms:created>
  <dcterms:modified xsi:type="dcterms:W3CDTF">2026-07-23T16:04:46Z</dcterms:modified>
</cp:coreProperties>
</file>