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7"/>
  </p:notesMasterIdLst>
  <p:sldIdLst>
    <p:sldId id="256" r:id="rId2"/>
    <p:sldId id="274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9" r:id="rId11"/>
    <p:sldId id="264" r:id="rId12"/>
    <p:sldId id="265" r:id="rId13"/>
    <p:sldId id="266" r:id="rId14"/>
    <p:sldId id="267" r:id="rId15"/>
    <p:sldId id="268" r:id="rId16"/>
    <p:sldId id="271" r:id="rId17"/>
    <p:sldId id="275" r:id="rId18"/>
    <p:sldId id="277" r:id="rId19"/>
    <p:sldId id="278" r:id="rId20"/>
    <p:sldId id="276" r:id="rId21"/>
    <p:sldId id="279" r:id="rId22"/>
    <p:sldId id="280" r:id="rId23"/>
    <p:sldId id="281" r:id="rId24"/>
    <p:sldId id="272" r:id="rId25"/>
    <p:sldId id="27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10B0"/>
    <a:srgbClr val="38404B"/>
    <a:srgbClr val="000066"/>
    <a:srgbClr val="C73A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4439C-E4CB-4A7D-AAB8-59678FCC63F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0B7F1-6810-4AAD-A64A-8E0CE499E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21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475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1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6668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18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8022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4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51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7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49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343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23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21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43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86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46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38D3-BBFA-4C60-BEA3-7127B8C9E8C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9C297-389C-4B2D-90E4-5987DE2AE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6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CE6FCD-E7B1-C3C7-E5F7-3D4509FE8D13}"/>
              </a:ext>
            </a:extLst>
          </p:cNvPr>
          <p:cNvSpPr txBox="1"/>
          <p:nvPr/>
        </p:nvSpPr>
        <p:spPr>
          <a:xfrm flipH="1">
            <a:off x="944011" y="2681216"/>
            <a:ext cx="9114391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GOOD MORNING</a:t>
            </a:r>
          </a:p>
        </p:txBody>
      </p:sp>
    </p:spTree>
    <p:extLst>
      <p:ext uri="{BB962C8B-B14F-4D97-AF65-F5344CB8AC3E}">
        <p14:creationId xmlns:p14="http://schemas.microsoft.com/office/powerpoint/2010/main" val="4155556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3FC710A-FCED-1715-165B-0710ED9609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096" y="471113"/>
            <a:ext cx="2281582" cy="22462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0EAC46D-5D4A-033A-93DC-82FA1DD8DC68}"/>
              </a:ext>
            </a:extLst>
          </p:cNvPr>
          <p:cNvSpPr/>
          <p:nvPr/>
        </p:nvSpPr>
        <p:spPr>
          <a:xfrm>
            <a:off x="636104" y="1093305"/>
            <a:ext cx="2087217" cy="11942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37EF516-ABCF-2054-4D4C-E76DAAD40841}"/>
              </a:ext>
            </a:extLst>
          </p:cNvPr>
          <p:cNvSpPr txBox="1"/>
          <p:nvPr/>
        </p:nvSpPr>
        <p:spPr>
          <a:xfrm>
            <a:off x="6460434" y="1028700"/>
            <a:ext cx="4144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Indigo</a:t>
            </a:r>
          </a:p>
        </p:txBody>
      </p:sp>
    </p:spTree>
    <p:extLst>
      <p:ext uri="{BB962C8B-B14F-4D97-AF65-F5344CB8AC3E}">
        <p14:creationId xmlns:p14="http://schemas.microsoft.com/office/powerpoint/2010/main" val="277632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06A7047-C545-5459-91B0-F08D76161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00" y="568393"/>
            <a:ext cx="2714625" cy="168592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="" xmlns:a16="http://schemas.microsoft.com/office/drawing/2014/main" id="{B1B0B06B-304E-EA7F-DEB8-EA3E24FE6313}"/>
              </a:ext>
            </a:extLst>
          </p:cNvPr>
          <p:cNvSpPr/>
          <p:nvPr/>
        </p:nvSpPr>
        <p:spPr>
          <a:xfrm>
            <a:off x="3468757" y="1282148"/>
            <a:ext cx="1073426" cy="32799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18E1064-16B0-8ED8-15E4-F3C8880C785E}"/>
              </a:ext>
            </a:extLst>
          </p:cNvPr>
          <p:cNvSpPr txBox="1"/>
          <p:nvPr/>
        </p:nvSpPr>
        <p:spPr>
          <a:xfrm>
            <a:off x="4721087" y="757236"/>
            <a:ext cx="20176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</a:t>
            </a:r>
            <a:endParaRPr lang="en-US" sz="8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66C34E6-2EC0-1E7E-BCB3-5C35B773C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00" y="2648157"/>
            <a:ext cx="2828925" cy="1800225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="" xmlns:a16="http://schemas.microsoft.com/office/drawing/2014/main" id="{50FAD2EB-675D-A387-4472-2C1BDCDEC59A}"/>
              </a:ext>
            </a:extLst>
          </p:cNvPr>
          <p:cNvSpPr/>
          <p:nvPr/>
        </p:nvSpPr>
        <p:spPr>
          <a:xfrm>
            <a:off x="3578087" y="3339548"/>
            <a:ext cx="1143000" cy="327991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511BBFD-A868-7B16-6BF2-3AF1C951E7D1}"/>
              </a:ext>
            </a:extLst>
          </p:cNvPr>
          <p:cNvSpPr txBox="1"/>
          <p:nvPr/>
        </p:nvSpPr>
        <p:spPr>
          <a:xfrm>
            <a:off x="4999384" y="2862470"/>
            <a:ext cx="3269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961E66F-8D12-CE33-A2D1-186055BFC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55" y="4448382"/>
            <a:ext cx="2162175" cy="2114550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="" xmlns:a16="http://schemas.microsoft.com/office/drawing/2014/main" id="{F372AF1D-CEE0-5C9D-A466-C630222951E3}"/>
              </a:ext>
            </a:extLst>
          </p:cNvPr>
          <p:cNvSpPr/>
          <p:nvPr/>
        </p:nvSpPr>
        <p:spPr>
          <a:xfrm>
            <a:off x="3657600" y="5337313"/>
            <a:ext cx="1063487" cy="327991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20FA4A6-8AFE-DAC4-60A6-7021AF096930}"/>
              </a:ext>
            </a:extLst>
          </p:cNvPr>
          <p:cNvSpPr txBox="1"/>
          <p:nvPr/>
        </p:nvSpPr>
        <p:spPr>
          <a:xfrm>
            <a:off x="4999384" y="4830417"/>
            <a:ext cx="3448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</a:t>
            </a:r>
          </a:p>
        </p:txBody>
      </p:sp>
    </p:spTree>
    <p:extLst>
      <p:ext uri="{BB962C8B-B14F-4D97-AF65-F5344CB8AC3E}">
        <p14:creationId xmlns:p14="http://schemas.microsoft.com/office/powerpoint/2010/main" val="328281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 animBg="1"/>
      <p:bldP spid="13" grpId="0"/>
      <p:bldP spid="16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0FD27E-1B33-AD8F-60DA-79F2AAB5C0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22" y="2027583"/>
            <a:ext cx="1743696" cy="11001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9432276-27A1-C00F-9484-F95D4C313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79" y="3429000"/>
            <a:ext cx="1570382" cy="1497704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="" xmlns:a16="http://schemas.microsoft.com/office/drawing/2014/main" id="{7EBE7BE6-ED87-329F-13A4-DD302709874F}"/>
              </a:ext>
            </a:extLst>
          </p:cNvPr>
          <p:cNvSpPr/>
          <p:nvPr/>
        </p:nvSpPr>
        <p:spPr>
          <a:xfrm>
            <a:off x="3859487" y="5703509"/>
            <a:ext cx="1083365" cy="32799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="" xmlns:a16="http://schemas.microsoft.com/office/drawing/2014/main" id="{3EC98059-FD40-00CB-03FE-3A6F9A1C1067}"/>
              </a:ext>
            </a:extLst>
          </p:cNvPr>
          <p:cNvSpPr/>
          <p:nvPr/>
        </p:nvSpPr>
        <p:spPr>
          <a:xfrm>
            <a:off x="3859484" y="906013"/>
            <a:ext cx="1083365" cy="32799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010B0"/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="" xmlns:a16="http://schemas.microsoft.com/office/drawing/2014/main" id="{FA4C8F88-E1AE-73C7-D6B0-0E27C1282BCB}"/>
              </a:ext>
            </a:extLst>
          </p:cNvPr>
          <p:cNvSpPr/>
          <p:nvPr/>
        </p:nvSpPr>
        <p:spPr>
          <a:xfrm>
            <a:off x="3859485" y="2438452"/>
            <a:ext cx="1083365" cy="32799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="" xmlns:a16="http://schemas.microsoft.com/office/drawing/2014/main" id="{99045DC0-C336-0AA1-9CD0-F892DBF382C5}"/>
              </a:ext>
            </a:extLst>
          </p:cNvPr>
          <p:cNvSpPr/>
          <p:nvPr/>
        </p:nvSpPr>
        <p:spPr>
          <a:xfrm>
            <a:off x="3859486" y="4141409"/>
            <a:ext cx="1083365" cy="32799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5817365-0AD6-F801-D15C-6A8EC2E24FAE}"/>
              </a:ext>
            </a:extLst>
          </p:cNvPr>
          <p:cNvSpPr txBox="1"/>
          <p:nvPr/>
        </p:nvSpPr>
        <p:spPr>
          <a:xfrm>
            <a:off x="5377070" y="572285"/>
            <a:ext cx="4293705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34F1120-183F-967C-9058-E8D053C1D370}"/>
              </a:ext>
            </a:extLst>
          </p:cNvPr>
          <p:cNvSpPr txBox="1"/>
          <p:nvPr/>
        </p:nvSpPr>
        <p:spPr>
          <a:xfrm>
            <a:off x="5267739" y="1940728"/>
            <a:ext cx="4512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Orange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005EAC3-8C6A-DF9B-D1ED-6703355F3AC4}"/>
              </a:ext>
            </a:extLst>
          </p:cNvPr>
          <p:cNvSpPr txBox="1"/>
          <p:nvPr/>
        </p:nvSpPr>
        <p:spPr>
          <a:xfrm>
            <a:off x="5377070" y="3516132"/>
            <a:ext cx="4512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Yellow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A0AAAA0-C97F-587B-EE14-367936AA9647}"/>
              </a:ext>
            </a:extLst>
          </p:cNvPr>
          <p:cNvSpPr txBox="1"/>
          <p:nvPr/>
        </p:nvSpPr>
        <p:spPr>
          <a:xfrm>
            <a:off x="5377070" y="5118652"/>
            <a:ext cx="4731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07802D6D-CC91-0C05-AB26-836E20C4FB02}"/>
              </a:ext>
            </a:extLst>
          </p:cNvPr>
          <p:cNvSpPr/>
          <p:nvPr/>
        </p:nvSpPr>
        <p:spPr>
          <a:xfrm>
            <a:off x="815009" y="5247861"/>
            <a:ext cx="2087217" cy="119423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8EB397C-FF6B-7388-0B38-A495955055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09" y="95976"/>
            <a:ext cx="1958009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0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9" grpId="0"/>
      <p:bldP spid="20" grpId="0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E1A4E7-88FB-315D-C98C-9BD2B1F1B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528" y="390939"/>
            <a:ext cx="5094816" cy="132080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5"/>
            </a:solidFill>
            <a:prstDash val="lgDashDotDot"/>
          </a:ln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Red, red, red</a:t>
            </a:r>
            <a:b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The rose is red.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2CFEFD5-4AC3-1134-118F-6F30932C3840}"/>
              </a:ext>
            </a:extLst>
          </p:cNvPr>
          <p:cNvSpPr txBox="1"/>
          <p:nvPr/>
        </p:nvSpPr>
        <p:spPr>
          <a:xfrm>
            <a:off x="3567619" y="1894912"/>
            <a:ext cx="6667169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2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Green, green, green</a:t>
            </a:r>
          </a:p>
          <a:p>
            <a:r>
              <a:rPr lang="en-US" sz="4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The parrot is green.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A450B9D-527E-29E4-D7D1-D35882F39563}"/>
              </a:ext>
            </a:extLst>
          </p:cNvPr>
          <p:cNvSpPr txBox="1"/>
          <p:nvPr/>
        </p:nvSpPr>
        <p:spPr>
          <a:xfrm>
            <a:off x="4363748" y="3524635"/>
            <a:ext cx="5414009" cy="14465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Blue, blue, blue</a:t>
            </a:r>
          </a:p>
          <a:p>
            <a:r>
              <a:rPr lang="en-US" sz="4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The sky is blue.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B3AA681-7EAA-46B0-FBAF-518D60258F42}"/>
              </a:ext>
            </a:extLst>
          </p:cNvPr>
          <p:cNvSpPr txBox="1"/>
          <p:nvPr/>
        </p:nvSpPr>
        <p:spPr>
          <a:xfrm>
            <a:off x="4193164" y="5154358"/>
            <a:ext cx="6191746" cy="1446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Violet, violet, violet</a:t>
            </a:r>
          </a:p>
          <a:p>
            <a:r>
              <a:rPr lang="en-US" sz="4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The balloon is violet.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C934577-2591-2E45-1338-F6A1ADF3F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49" y="159350"/>
            <a:ext cx="2484124" cy="15523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2717AB3-4E32-C05C-DE83-8157B7BC6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50" y="1805337"/>
            <a:ext cx="2484124" cy="1536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BADC111-52AA-2F0E-2184-4330C27881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49" y="3435060"/>
            <a:ext cx="2484124" cy="1536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5D06242-0CC4-B2AD-C59B-05E066C549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49" y="5064783"/>
            <a:ext cx="2484124" cy="162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6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C2DF12-B134-8A1C-3900-7884B82F1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239" y="540025"/>
            <a:ext cx="6439083" cy="1487557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4"/>
            </a:solidFill>
            <a:prstDash val="lgDashDotDot"/>
          </a:ln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Orange, orange, orange</a:t>
            </a:r>
            <a:br>
              <a:rPr lang="en-US" sz="44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The carrot is orange.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85D6FE1-6405-CE65-472E-AE14FC913599}"/>
              </a:ext>
            </a:extLst>
          </p:cNvPr>
          <p:cNvSpPr txBox="1"/>
          <p:nvPr/>
        </p:nvSpPr>
        <p:spPr>
          <a:xfrm>
            <a:off x="3698238" y="2544417"/>
            <a:ext cx="6464307" cy="1446550"/>
          </a:xfrm>
          <a:prstGeom prst="rect">
            <a:avLst/>
          </a:prstGeom>
          <a:solidFill>
            <a:schemeClr val="tx2">
              <a:lumMod val="50000"/>
            </a:schemeClr>
          </a:solidFill>
          <a:ln w="38100">
            <a:solidFill>
              <a:srgbClr val="FFFF0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Yellow, </a:t>
            </a:r>
            <a:r>
              <a:rPr lang="en-US" sz="44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yellow,yellow</a:t>
            </a:r>
            <a:endParaRPr lang="en-US" sz="44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The banana is yellow.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E9B182B-7772-72A7-26CD-DE0D1482797E}"/>
              </a:ext>
            </a:extLst>
          </p:cNvPr>
          <p:cNvSpPr txBox="1"/>
          <p:nvPr/>
        </p:nvSpPr>
        <p:spPr>
          <a:xfrm>
            <a:off x="3875655" y="4422913"/>
            <a:ext cx="6240302" cy="14465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Indigo. indigo, indigo</a:t>
            </a:r>
          </a:p>
          <a:p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The kite is indigo.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1981C36-2113-6632-6741-A6FF8890D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26" y="507004"/>
            <a:ext cx="3321210" cy="16220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DACE294-4D0D-B2BB-7463-21F2877357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69" y="2129049"/>
            <a:ext cx="3266167" cy="19351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3FC710A-FCED-1715-165B-0710ED9609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80" y="4128033"/>
            <a:ext cx="2651045" cy="206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12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D8B494-FB09-D5AB-B7E4-884CC08B3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192840" cy="1320800"/>
          </a:xfrm>
        </p:spPr>
        <p:txBody>
          <a:bodyPr>
            <a:noAutofit/>
          </a:bodyPr>
          <a:lstStyle/>
          <a:p>
            <a:r>
              <a:rPr lang="en-US" sz="6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Group 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525BA8A-314B-E5F5-2106-C6C9A9BE221F}"/>
              </a:ext>
            </a:extLst>
          </p:cNvPr>
          <p:cNvSpPr txBox="1"/>
          <p:nvPr/>
        </p:nvSpPr>
        <p:spPr>
          <a:xfrm>
            <a:off x="884583" y="2085008"/>
            <a:ext cx="3607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Pair 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B7103A4-DC27-3E6D-F5D9-FA7157431FB8}"/>
              </a:ext>
            </a:extLst>
          </p:cNvPr>
          <p:cNvSpPr txBox="1"/>
          <p:nvPr/>
        </p:nvSpPr>
        <p:spPr>
          <a:xfrm>
            <a:off x="1013790" y="3429000"/>
            <a:ext cx="6420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010B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 reading</a:t>
            </a:r>
          </a:p>
        </p:txBody>
      </p:sp>
    </p:spTree>
    <p:extLst>
      <p:ext uri="{BB962C8B-B14F-4D97-AF65-F5344CB8AC3E}">
        <p14:creationId xmlns:p14="http://schemas.microsoft.com/office/powerpoint/2010/main" val="374489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320569-90DE-D1B2-4E64-F8BEFC6D6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508" y="440635"/>
            <a:ext cx="2701970" cy="1320800"/>
          </a:xfrm>
        </p:spPr>
        <p:txBody>
          <a:bodyPr>
            <a:normAutofit/>
          </a:bodyPr>
          <a:lstStyle/>
          <a:p>
            <a:r>
              <a:rPr lang="en-US" sz="4400" b="1" u="sng" dirty="0">
                <a:solidFill>
                  <a:srgbClr val="F010B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DBAE5C1-49DF-BD07-53BA-1DBCF8AA8BC1}"/>
              </a:ext>
            </a:extLst>
          </p:cNvPr>
          <p:cNvSpPr txBox="1"/>
          <p:nvPr/>
        </p:nvSpPr>
        <p:spPr>
          <a:xfrm>
            <a:off x="964096" y="1761435"/>
            <a:ext cx="87762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this ?</a:t>
            </a:r>
          </a:p>
          <a:p>
            <a:pPr marL="342900" indent="-342900">
              <a:buAutoNum type="arabicPeriod"/>
            </a:pP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it ?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4BD3CC3-17D8-CDF3-6B43-38744FADAE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121" y="2037522"/>
            <a:ext cx="1442713" cy="8533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FB40653-C1A8-C511-15E3-0A1988F939C9}"/>
              </a:ext>
            </a:extLst>
          </p:cNvPr>
          <p:cNvSpPr txBox="1"/>
          <p:nvPr/>
        </p:nvSpPr>
        <p:spPr>
          <a:xfrm>
            <a:off x="805070" y="3466956"/>
            <a:ext cx="90943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it ?</a:t>
            </a:r>
          </a:p>
          <a:p>
            <a:pPr marL="342900" indent="-342900">
              <a:buAutoNum type="arabicPeriod"/>
            </a:pP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it </a:t>
            </a:r>
            <a:r>
              <a:rPr lang="en-US" sz="44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</a:t>
            </a:r>
            <a:r>
              <a:rPr lang="en-US" sz="4400" dirty="0" err="1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44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it?</a:t>
            </a:r>
            <a:endParaRPr lang="en-US" sz="4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can say the name of </a:t>
            </a:r>
            <a:r>
              <a:rPr lang="en-US" sz="44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?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CD69D63-4ABA-9FE7-31B7-F9AD6B433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493" y="4064302"/>
            <a:ext cx="839504" cy="8319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C4D23D0-6A6F-F02D-1443-C832D637A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08" y="1654459"/>
            <a:ext cx="1743965" cy="11969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C77FFD1-EFCB-BC23-4C29-CC9E183E1B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718" y="3893924"/>
            <a:ext cx="1006780" cy="10023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0260" y="2851424"/>
            <a:ext cx="150723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48838" y="2804221"/>
            <a:ext cx="150723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8317" y="4832034"/>
            <a:ext cx="89049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70902" y="5000031"/>
            <a:ext cx="133636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24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06A7047-C545-5459-91B0-F08D76161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40" y="350029"/>
            <a:ext cx="4754394" cy="6064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7" name="TextBox 6"/>
          <p:cNvSpPr txBox="1"/>
          <p:nvPr/>
        </p:nvSpPr>
        <p:spPr>
          <a:xfrm>
            <a:off x="5092717" y="3382238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red.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92717" y="1048471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15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66C34E6-2EC0-1E7E-BCB3-5C35B773C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93" y="259799"/>
            <a:ext cx="5311850" cy="6400308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051773" y="3382238"/>
            <a:ext cx="7208466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6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green.</a:t>
            </a:r>
            <a:endParaRPr lang="en-US" sz="6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38125" y="1048471"/>
            <a:ext cx="7208466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 </a:t>
            </a:r>
            <a:r>
              <a:rPr lang="en-US" sz="6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4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9432276-27A1-C00F-9484-F95D4C313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7" y="822278"/>
            <a:ext cx="4206648" cy="499166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4" name="TextBox 3"/>
          <p:cNvSpPr txBox="1"/>
          <p:nvPr/>
        </p:nvSpPr>
        <p:spPr>
          <a:xfrm>
            <a:off x="5092717" y="3382238"/>
            <a:ext cx="7208466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color is yellow.</a:t>
            </a:r>
            <a:endParaRPr lang="en-US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2717" y="1048471"/>
            <a:ext cx="7208466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 color?</a:t>
            </a:r>
            <a:endParaRPr lang="en-US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22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FEBB482-B096-21B2-8B25-5FBBFF736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7942541-FDCB-DCF0-A1CC-47494F47C264}"/>
              </a:ext>
            </a:extLst>
          </p:cNvPr>
          <p:cNvSpPr txBox="1"/>
          <p:nvPr/>
        </p:nvSpPr>
        <p:spPr>
          <a:xfrm rot="20494477">
            <a:off x="443244" y="1529720"/>
            <a:ext cx="5987003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7030A0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60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EE0000"/>
                </a:solidFill>
                <a:effectLst>
                  <a:reflection blurRad="6350" stA="55000" endA="50" endPos="85000" dir="5400000" sy="-100000" algn="bl" rotWithShape="0"/>
                </a:effectLst>
              </a:rPr>
              <a:t>IDENTIFICATION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D816002-EA95-87C7-D46E-67111595D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241" y="390408"/>
            <a:ext cx="2677203" cy="3569604"/>
          </a:xfrm>
          <a:prstGeom prst="ellipse">
            <a:avLst/>
          </a:prstGeom>
          <a:ln w="63500" cap="rnd"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FFF6840-70DB-6E2D-8130-5A234C722505}"/>
              </a:ext>
            </a:extLst>
          </p:cNvPr>
          <p:cNvSpPr txBox="1"/>
          <p:nvPr/>
        </p:nvSpPr>
        <p:spPr>
          <a:xfrm>
            <a:off x="554739" y="3808953"/>
            <a:ext cx="8493724" cy="21236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Md. </a:t>
            </a:r>
            <a:r>
              <a:rPr lang="en-US" sz="4400" b="1" dirty="0" err="1" smtClean="0">
                <a:solidFill>
                  <a:srgbClr val="002060"/>
                </a:solidFill>
              </a:rPr>
              <a:t>Abul</a:t>
            </a:r>
            <a:r>
              <a:rPr lang="en-US" sz="4400" b="1" dirty="0" smtClean="0">
                <a:solidFill>
                  <a:srgbClr val="002060"/>
                </a:solidFill>
              </a:rPr>
              <a:t> Bashar</a:t>
            </a:r>
            <a:endParaRPr lang="en-US" sz="4400" b="1" dirty="0">
              <a:solidFill>
                <a:srgbClr val="002060"/>
              </a:solidFill>
            </a:endParaRPr>
          </a:p>
          <a:p>
            <a:r>
              <a:rPr lang="en-US" sz="4400" dirty="0">
                <a:solidFill>
                  <a:srgbClr val="EE0000"/>
                </a:solidFill>
              </a:rPr>
              <a:t>Assistant Teacher</a:t>
            </a:r>
          </a:p>
          <a:p>
            <a:r>
              <a:rPr lang="en-US" sz="4400" dirty="0" err="1" smtClean="0">
                <a:solidFill>
                  <a:srgbClr val="0070C0"/>
                </a:solidFill>
              </a:rPr>
              <a:t>Digholgram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>
                <a:solidFill>
                  <a:srgbClr val="0070C0"/>
                </a:solidFill>
              </a:rPr>
              <a:t>Govt. Primary School</a:t>
            </a:r>
          </a:p>
        </p:txBody>
      </p:sp>
    </p:spTree>
    <p:extLst>
      <p:ext uri="{BB962C8B-B14F-4D97-AF65-F5344CB8AC3E}">
        <p14:creationId xmlns:p14="http://schemas.microsoft.com/office/powerpoint/2010/main" val="168200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>
            <a:extLst>
              <a:ext uri="{FF2B5EF4-FFF2-40B4-BE49-F238E27FC236}">
                <a16:creationId xmlns="" xmlns:a16="http://schemas.microsoft.com/office/drawing/2014/main" id="{2335ADC9-C911-1105-0054-7C980771668F}"/>
              </a:ext>
            </a:extLst>
          </p:cNvPr>
          <p:cNvSpPr/>
          <p:nvPr/>
        </p:nvSpPr>
        <p:spPr>
          <a:xfrm>
            <a:off x="122830" y="572681"/>
            <a:ext cx="6414448" cy="6128370"/>
          </a:xfrm>
          <a:prstGeom prst="triangle">
            <a:avLst/>
          </a:prstGeom>
          <a:solidFill>
            <a:srgbClr val="F010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092717" y="3382238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0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6000" b="1" dirty="0" err="1" smtClean="0">
                <a:solidFill>
                  <a:srgbClr val="F0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F0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violet.</a:t>
            </a:r>
            <a:endParaRPr lang="en-US" sz="6000" b="1" dirty="0">
              <a:solidFill>
                <a:srgbClr val="F0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2717" y="1048471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0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 </a:t>
            </a:r>
            <a:r>
              <a:rPr lang="en-US" sz="6000" b="1" dirty="0" err="1" smtClean="0">
                <a:solidFill>
                  <a:srgbClr val="F0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F0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dirty="0">
              <a:solidFill>
                <a:srgbClr val="F0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35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961E66F-8D12-CE33-A2D1-186055BFC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79" y="163772"/>
            <a:ext cx="4950179" cy="65918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2717" y="3382238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blue.</a:t>
            </a:r>
            <a:endParaRPr lang="en-US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92717" y="1048471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0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70FD27E-1B33-AD8F-60DA-79F2AAB5C0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18" y="349468"/>
            <a:ext cx="4950500" cy="60655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2717" y="3382238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60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orange.</a:t>
            </a:r>
            <a:endParaRPr lang="en-US" sz="60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92717" y="1048471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 </a:t>
            </a:r>
            <a:r>
              <a:rPr lang="en-US" sz="60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61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7802D6D-CC91-0C05-AB26-836E20C4FB02}"/>
              </a:ext>
            </a:extLst>
          </p:cNvPr>
          <p:cNvSpPr/>
          <p:nvPr/>
        </p:nvSpPr>
        <p:spPr>
          <a:xfrm>
            <a:off x="111623" y="225694"/>
            <a:ext cx="5037151" cy="638612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34921" y="3382238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indigo.</a:t>
            </a:r>
            <a:endParaRPr lang="en-US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8989" y="1048471"/>
            <a:ext cx="7208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 </a:t>
            </a:r>
            <a:r>
              <a:rPr lang="en-US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51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F56382-2390-48C0-B10A-B48F1EB89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90329"/>
            <a:ext cx="8596668" cy="5165035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Write the name of 4 </a:t>
            </a:r>
            <a:r>
              <a:rPr lang="en-US" sz="4800" b="1" dirty="0" err="1">
                <a:solidFill>
                  <a:srgbClr val="00B050"/>
                </a:solidFill>
              </a:rPr>
              <a:t>colours</a:t>
            </a:r>
            <a:r>
              <a:rPr lang="en-US" sz="4800" b="1" dirty="0">
                <a:solidFill>
                  <a:srgbClr val="00B050"/>
                </a:solidFill>
              </a:rPr>
              <a:t>.</a:t>
            </a:r>
            <a:br>
              <a:rPr lang="en-US" sz="4800" b="1" dirty="0">
                <a:solidFill>
                  <a:srgbClr val="00B050"/>
                </a:solidFill>
              </a:rPr>
            </a:br>
            <a:r>
              <a:rPr lang="en-US" sz="4800" b="1" dirty="0">
                <a:solidFill>
                  <a:srgbClr val="00B050"/>
                </a:solidFill>
              </a:rPr>
              <a:t>Write  in English:</a:t>
            </a:r>
            <a:br>
              <a:rPr lang="en-US" sz="4800" b="1" dirty="0">
                <a:solidFill>
                  <a:srgbClr val="00B050"/>
                </a:solidFill>
              </a:rPr>
            </a:br>
            <a:r>
              <a:rPr lang="en-US" sz="4800" dirty="0">
                <a:latin typeface="RinkiySreeMJ" pitchFamily="2" charset="0"/>
              </a:rPr>
              <a:t> </a:t>
            </a:r>
            <a:r>
              <a:rPr lang="en-US" sz="4800" dirty="0" smtClean="0">
                <a:latin typeface="RinkiySreeMJ" pitchFamily="2" charset="0"/>
              </a:rPr>
              <a:t> </a:t>
            </a:r>
            <a:r>
              <a:rPr lang="bn-IN" sz="4800" b="1" dirty="0">
                <a:solidFill>
                  <a:srgbClr val="0070C0"/>
                </a:solidFill>
                <a:latin typeface="RinkiySreeMJ" pitchFamily="2" charset="0"/>
              </a:rPr>
              <a:t>লাল=</a:t>
            </a:r>
            <a:br>
              <a:rPr lang="bn-IN" sz="4800" b="1" dirty="0">
                <a:solidFill>
                  <a:srgbClr val="0070C0"/>
                </a:solidFill>
                <a:latin typeface="RinkiySreeMJ" pitchFamily="2" charset="0"/>
              </a:rPr>
            </a:br>
            <a:r>
              <a:rPr lang="bn-IN" sz="4800" b="1" dirty="0">
                <a:solidFill>
                  <a:srgbClr val="0070C0"/>
                </a:solidFill>
                <a:latin typeface="RinkiySreeMJ" pitchFamily="2" charset="0"/>
              </a:rPr>
              <a:t>    সবুজ=</a:t>
            </a:r>
            <a:r>
              <a:rPr lang="en-US" sz="4800" b="1" dirty="0">
                <a:solidFill>
                  <a:srgbClr val="0070C0"/>
                </a:solidFill>
                <a:latin typeface="RinkiySreeMJ" pitchFamily="2" charset="0"/>
              </a:rPr>
              <a:t/>
            </a:r>
            <a:br>
              <a:rPr lang="en-US" sz="4800" b="1" dirty="0">
                <a:solidFill>
                  <a:srgbClr val="0070C0"/>
                </a:solidFill>
                <a:latin typeface="RinkiySreeMJ" pitchFamily="2" charset="0"/>
              </a:rPr>
            </a:br>
            <a:r>
              <a:rPr lang="bn-IN" sz="4800" b="1" dirty="0">
                <a:solidFill>
                  <a:srgbClr val="0070C0"/>
                </a:solidFill>
                <a:latin typeface="RinkiySreeMJ" pitchFamily="2" charset="0"/>
              </a:rPr>
              <a:t>    নীল=</a:t>
            </a:r>
            <a:br>
              <a:rPr lang="bn-IN" sz="4800" b="1" dirty="0">
                <a:solidFill>
                  <a:srgbClr val="0070C0"/>
                </a:solidFill>
                <a:latin typeface="RinkiySreeMJ" pitchFamily="2" charset="0"/>
              </a:rPr>
            </a:br>
            <a:r>
              <a:rPr lang="bn-IN" sz="4800" b="1" dirty="0">
                <a:solidFill>
                  <a:srgbClr val="0070C0"/>
                </a:solidFill>
                <a:latin typeface="RinkiySreeMJ" pitchFamily="2" charset="0"/>
              </a:rPr>
              <a:t>    হলুদ=</a:t>
            </a:r>
            <a:br>
              <a:rPr lang="bn-IN" sz="4800" b="1" dirty="0">
                <a:solidFill>
                  <a:srgbClr val="0070C0"/>
                </a:solidFill>
                <a:latin typeface="RinkiySreeMJ" pitchFamily="2" charset="0"/>
              </a:rPr>
            </a:br>
            <a:r>
              <a:rPr lang="bn-IN" sz="4800" b="1" dirty="0">
                <a:solidFill>
                  <a:srgbClr val="0070C0"/>
                </a:solidFill>
                <a:latin typeface="RinkiySreeMJ" pitchFamily="2" charset="0"/>
              </a:rPr>
              <a:t>    কমলা=</a:t>
            </a:r>
            <a:endParaRPr lang="en-US" sz="4800" b="1" dirty="0">
              <a:solidFill>
                <a:srgbClr val="0070C0"/>
              </a:solidFill>
              <a:latin typeface="RinkiySreeMJ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65231" y="1842868"/>
            <a:ext cx="15193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7261" y="2484569"/>
            <a:ext cx="18850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en-US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7260" y="3237611"/>
            <a:ext cx="18850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endParaRPr lang="en-US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7260" y="4038735"/>
            <a:ext cx="2053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endParaRPr lang="en-US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7260" y="4760438"/>
            <a:ext cx="2250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endParaRPr lang="en-US" sz="5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35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C5BF91B-AB09-9503-A731-035B5949EE07}"/>
              </a:ext>
            </a:extLst>
          </p:cNvPr>
          <p:cNvSpPr txBox="1"/>
          <p:nvPr/>
        </p:nvSpPr>
        <p:spPr>
          <a:xfrm>
            <a:off x="1890371" y="2839991"/>
            <a:ext cx="9492700" cy="1323439"/>
          </a:xfrm>
          <a:prstGeom prst="rect">
            <a:avLst/>
          </a:prstGeom>
          <a:solidFill>
            <a:srgbClr val="FFFF00"/>
          </a:solidFill>
          <a:ln w="762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GOOD BY STUDENTS</a:t>
            </a:r>
            <a:endParaRPr lang="en-US" sz="8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1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F6FAE52-D620-7230-EF3D-63A0B98F89A9}"/>
              </a:ext>
            </a:extLst>
          </p:cNvPr>
          <p:cNvSpPr txBox="1"/>
          <p:nvPr/>
        </p:nvSpPr>
        <p:spPr>
          <a:xfrm>
            <a:off x="3110761" y="968188"/>
            <a:ext cx="4814047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EE0000"/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Class: Two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B9EC213-C70A-D8B0-2FA3-6C1471D0EF3C}"/>
              </a:ext>
            </a:extLst>
          </p:cNvPr>
          <p:cNvSpPr txBox="1"/>
          <p:nvPr/>
        </p:nvSpPr>
        <p:spPr>
          <a:xfrm>
            <a:off x="2121215" y="2577354"/>
            <a:ext cx="764689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Subject: English</a:t>
            </a:r>
          </a:p>
        </p:txBody>
      </p:sp>
    </p:spTree>
    <p:extLst>
      <p:ext uri="{BB962C8B-B14F-4D97-AF65-F5344CB8AC3E}">
        <p14:creationId xmlns:p14="http://schemas.microsoft.com/office/powerpoint/2010/main" val="86485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6 -3.7037E-6 L -4.166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279B75-18B6-F4AB-EE29-7C4705DCB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DBCB4CDA-B951-2500-71B2-605E1F804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8" y="295835"/>
            <a:ext cx="11483788" cy="6240109"/>
          </a:xfr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66F0FC1-1988-0ED1-F8EB-C5F1AE255439}"/>
              </a:ext>
            </a:extLst>
          </p:cNvPr>
          <p:cNvSpPr/>
          <p:nvPr/>
        </p:nvSpPr>
        <p:spPr>
          <a:xfrm>
            <a:off x="1192304" y="767230"/>
            <a:ext cx="1963271" cy="116317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B8B80F5C-0538-8390-851C-387D1C9F0E25}"/>
              </a:ext>
            </a:extLst>
          </p:cNvPr>
          <p:cNvSpPr/>
          <p:nvPr/>
        </p:nvSpPr>
        <p:spPr>
          <a:xfrm>
            <a:off x="4249272" y="770965"/>
            <a:ext cx="1963271" cy="13208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="" xmlns:a16="http://schemas.microsoft.com/office/drawing/2014/main" id="{590DA051-5141-7734-3407-51EE56FB3B4F}"/>
              </a:ext>
            </a:extLst>
          </p:cNvPr>
          <p:cNvSpPr/>
          <p:nvPr/>
        </p:nvSpPr>
        <p:spPr>
          <a:xfrm>
            <a:off x="995081" y="2559425"/>
            <a:ext cx="1963271" cy="1473199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5 Points 8">
            <a:extLst>
              <a:ext uri="{FF2B5EF4-FFF2-40B4-BE49-F238E27FC236}">
                <a16:creationId xmlns="" xmlns:a16="http://schemas.microsoft.com/office/drawing/2014/main" id="{1AFCE997-D204-4308-A535-0DA9EA157C5D}"/>
              </a:ext>
            </a:extLst>
          </p:cNvPr>
          <p:cNvSpPr/>
          <p:nvPr/>
        </p:nvSpPr>
        <p:spPr>
          <a:xfrm>
            <a:off x="7356052" y="609600"/>
            <a:ext cx="1963271" cy="13208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66DF2BC6-43DA-3AD0-1734-DB4CD63EE26B}"/>
              </a:ext>
            </a:extLst>
          </p:cNvPr>
          <p:cNvSpPr/>
          <p:nvPr/>
        </p:nvSpPr>
        <p:spPr>
          <a:xfrm>
            <a:off x="3994032" y="2846295"/>
            <a:ext cx="1963271" cy="112058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xagon 10">
            <a:extLst>
              <a:ext uri="{FF2B5EF4-FFF2-40B4-BE49-F238E27FC236}">
                <a16:creationId xmlns="" xmlns:a16="http://schemas.microsoft.com/office/drawing/2014/main" id="{D7FCE2F1-03D7-E4D6-E672-FD64AE9881F4}"/>
              </a:ext>
            </a:extLst>
          </p:cNvPr>
          <p:cNvSpPr/>
          <p:nvPr/>
        </p:nvSpPr>
        <p:spPr>
          <a:xfrm>
            <a:off x="6620435" y="2767686"/>
            <a:ext cx="1577788" cy="1277806"/>
          </a:xfrm>
          <a:prstGeom prst="hexagon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Punched Tape 11">
            <a:extLst>
              <a:ext uri="{FF2B5EF4-FFF2-40B4-BE49-F238E27FC236}">
                <a16:creationId xmlns="" xmlns:a16="http://schemas.microsoft.com/office/drawing/2014/main" id="{12C263E7-15B7-BBA9-B213-32A838C3BF60}"/>
              </a:ext>
            </a:extLst>
          </p:cNvPr>
          <p:cNvSpPr/>
          <p:nvPr/>
        </p:nvSpPr>
        <p:spPr>
          <a:xfrm>
            <a:off x="9202269" y="2727513"/>
            <a:ext cx="1864659" cy="1137022"/>
          </a:xfrm>
          <a:prstGeom prst="flowChartPunchedTap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8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851BE4E-802A-20BB-FC73-A90F3BDE7498}"/>
              </a:ext>
            </a:extLst>
          </p:cNvPr>
          <p:cNvSpPr txBox="1"/>
          <p:nvPr/>
        </p:nvSpPr>
        <p:spPr>
          <a:xfrm>
            <a:off x="639045" y="2171603"/>
            <a:ext cx="11116235" cy="276998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accent5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Lesson Title: </a:t>
            </a:r>
            <a:r>
              <a:rPr lang="en-US" sz="6000" dirty="0" err="1">
                <a:solidFill>
                  <a:schemeClr val="accent5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Colours</a:t>
            </a:r>
            <a:r>
              <a:rPr lang="en-US" sz="6000" dirty="0">
                <a:solidFill>
                  <a:schemeClr val="accent5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, Shapes and Signs.</a:t>
            </a:r>
          </a:p>
          <a:p>
            <a:r>
              <a:rPr lang="en-US" sz="5400" dirty="0">
                <a:solidFill>
                  <a:schemeClr val="accent5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Part: </a:t>
            </a:r>
            <a:r>
              <a:rPr lang="en-US" sz="5400" dirty="0" err="1">
                <a:solidFill>
                  <a:schemeClr val="accent5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sz="5400" dirty="0">
                <a:solidFill>
                  <a:schemeClr val="accent5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(Activity </a:t>
            </a:r>
            <a:r>
              <a:rPr lang="en-US" sz="5400" dirty="0" smtClean="0">
                <a:solidFill>
                  <a:schemeClr val="accent5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A,B,)</a:t>
            </a:r>
            <a:endParaRPr lang="en-US" sz="5400" dirty="0">
              <a:solidFill>
                <a:schemeClr val="accent5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5BFA7ED-E9F8-1951-4B1F-F4DCF434470B}"/>
              </a:ext>
            </a:extLst>
          </p:cNvPr>
          <p:cNvSpPr txBox="1"/>
          <p:nvPr/>
        </p:nvSpPr>
        <p:spPr>
          <a:xfrm>
            <a:off x="-3353" y="2386795"/>
            <a:ext cx="12171914" cy="20621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70C0"/>
                </a:solidFill>
              </a:rPr>
              <a:t>                Learning </a:t>
            </a:r>
            <a:r>
              <a:rPr lang="en-US" sz="4800" dirty="0">
                <a:solidFill>
                  <a:srgbClr val="0070C0"/>
                </a:solidFill>
              </a:rPr>
              <a:t>Outcomes: </a:t>
            </a:r>
            <a:endParaRPr lang="en-US" sz="4800" dirty="0" smtClean="0">
              <a:solidFill>
                <a:srgbClr val="0070C0"/>
              </a:solidFill>
            </a:endParaRPr>
          </a:p>
          <a:p>
            <a:r>
              <a:rPr lang="en-US" sz="4000" dirty="0" smtClean="0">
                <a:solidFill>
                  <a:srgbClr val="0070C0"/>
                </a:solidFill>
              </a:rPr>
              <a:t>8.1– </a:t>
            </a:r>
            <a:r>
              <a:rPr lang="en-US" sz="4000" dirty="0" smtClean="0">
                <a:solidFill>
                  <a:srgbClr val="0070C0"/>
                </a:solidFill>
              </a:rPr>
              <a:t>Recognizing </a:t>
            </a:r>
            <a:r>
              <a:rPr lang="en-US" sz="4000" dirty="0">
                <a:solidFill>
                  <a:srgbClr val="0070C0"/>
                </a:solidFill>
              </a:rPr>
              <a:t>and using words Frequently used in the text for participating in everyday conversations.</a:t>
            </a:r>
          </a:p>
        </p:txBody>
      </p:sp>
    </p:spTree>
    <p:extLst>
      <p:ext uri="{BB962C8B-B14F-4D97-AF65-F5344CB8AC3E}">
        <p14:creationId xmlns:p14="http://schemas.microsoft.com/office/powerpoint/2010/main" val="181269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924FA580-7455-45BB-CF6A-AEE0ABB66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16" y="515703"/>
            <a:ext cx="1811930" cy="1752367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C934577-2591-2E45-1338-F6A1ADF3F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522" y="484094"/>
            <a:ext cx="1800225" cy="1783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6F84485-5350-B59B-256C-8C6CB5814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30" y="3085886"/>
            <a:ext cx="2053609" cy="18002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2717AB3-4E32-C05C-DE83-8157B7BC6A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522" y="3184035"/>
            <a:ext cx="2581275" cy="17716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68FDAFD-944E-5CBC-3C55-8824CC52694C}"/>
              </a:ext>
            </a:extLst>
          </p:cNvPr>
          <p:cNvSpPr txBox="1"/>
          <p:nvPr/>
        </p:nvSpPr>
        <p:spPr>
          <a:xfrm>
            <a:off x="5595730" y="636104"/>
            <a:ext cx="2126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0"/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</a:t>
            </a:r>
            <a:endParaRPr lang="en-US" sz="8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CE68DC9-C4E1-E5D3-E8CA-6D3CA5AB4397}"/>
              </a:ext>
            </a:extLst>
          </p:cNvPr>
          <p:cNvSpPr txBox="1"/>
          <p:nvPr/>
        </p:nvSpPr>
        <p:spPr>
          <a:xfrm>
            <a:off x="5724940" y="3429000"/>
            <a:ext cx="32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</a:t>
            </a:r>
            <a:endParaRPr lang="en-US" sz="80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92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0BF8FBA-A80E-8E81-9508-0174C0BC2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50" y="676799"/>
            <a:ext cx="2162175" cy="2114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BADC111-52AA-2F0E-2184-4330C2788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119" y="906227"/>
            <a:ext cx="2143125" cy="213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8EB397C-FF6B-7388-0B38-A49595505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2" y="3814871"/>
            <a:ext cx="2619375" cy="1743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5D06242-0CC4-B2AD-C59B-05E066C549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868" y="3814871"/>
            <a:ext cx="1865376" cy="18653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AA21F84-72E5-113B-200E-C85CEEB7B313}"/>
              </a:ext>
            </a:extLst>
          </p:cNvPr>
          <p:cNvSpPr txBox="1"/>
          <p:nvPr/>
        </p:nvSpPr>
        <p:spPr>
          <a:xfrm>
            <a:off x="6390861" y="1003852"/>
            <a:ext cx="23158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7D8BBC9-9F12-C7D3-49DF-380C61203087}"/>
              </a:ext>
            </a:extLst>
          </p:cNvPr>
          <p:cNvSpPr txBox="1"/>
          <p:nvPr/>
        </p:nvSpPr>
        <p:spPr>
          <a:xfrm>
            <a:off x="6778487" y="3737113"/>
            <a:ext cx="3041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Violet</a:t>
            </a:r>
          </a:p>
        </p:txBody>
      </p:sp>
    </p:spTree>
    <p:extLst>
      <p:ext uri="{BB962C8B-B14F-4D97-AF65-F5344CB8AC3E}">
        <p14:creationId xmlns:p14="http://schemas.microsoft.com/office/powerpoint/2010/main" val="188810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F8165B8-2450-C208-C3E2-5C2E5A400B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1" y="588891"/>
            <a:ext cx="3600176" cy="20250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1981C36-2113-6632-6741-A6FF8890D4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903" y="588891"/>
            <a:ext cx="3941576" cy="20693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4ECE8A6-947C-7401-7F71-365E597E6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7" y="3677657"/>
            <a:ext cx="2459107" cy="24449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DACE294-4D0D-B2BB-7463-21F287735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348" y="3677657"/>
            <a:ext cx="3437283" cy="19351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CD4835D-78FC-91D8-B6ED-C7AF6F297CD3}"/>
              </a:ext>
            </a:extLst>
          </p:cNvPr>
          <p:cNvSpPr txBox="1"/>
          <p:nvPr/>
        </p:nvSpPr>
        <p:spPr>
          <a:xfrm>
            <a:off x="8492601" y="755374"/>
            <a:ext cx="3240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Orange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B2DD5A3-C010-933A-77DC-28F8E7A54A81}"/>
              </a:ext>
            </a:extLst>
          </p:cNvPr>
          <p:cNvSpPr txBox="1"/>
          <p:nvPr/>
        </p:nvSpPr>
        <p:spPr>
          <a:xfrm>
            <a:off x="8021706" y="3757654"/>
            <a:ext cx="3527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Yellow</a:t>
            </a:r>
          </a:p>
        </p:txBody>
      </p:sp>
    </p:spTree>
    <p:extLst>
      <p:ext uri="{BB962C8B-B14F-4D97-AF65-F5344CB8AC3E}">
        <p14:creationId xmlns:p14="http://schemas.microsoft.com/office/powerpoint/2010/main" val="386736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477</TotalTime>
  <Words>272</Words>
  <Application>Microsoft Office PowerPoint</Application>
  <PresentationFormat>Widescreen</PresentationFormat>
  <Paragraphs>72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RinkiySreeMJ</vt:lpstr>
      <vt:lpstr>Times New Roman</vt:lpstr>
      <vt:lpstr>Trebuchet MS</vt:lpstr>
      <vt:lpstr>Vrinda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Red, red, red     The rose is red.</vt:lpstr>
      <vt:lpstr>   Orange, orange, orange    The carrot is orange.</vt:lpstr>
      <vt:lpstr> Group work</vt:lpstr>
      <vt:lpstr>Evaluation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Write the name of 4 colours. Write  in English:   লাল=     সবুজ=     নীল=     হলুদ=     কমলা=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WALTON</cp:lastModifiedBy>
  <cp:revision>69</cp:revision>
  <dcterms:created xsi:type="dcterms:W3CDTF">2024-10-12T11:03:04Z</dcterms:created>
  <dcterms:modified xsi:type="dcterms:W3CDTF">2026-07-22T09:59:07Z</dcterms:modified>
</cp:coreProperties>
</file>