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5.xml" ContentType="application/vnd.openxmlformats-officedocument.presentationml.tags+xml"/>
  <Override PartName="/ppt/tags/tag2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9"/>
  </p:notesMasterIdLst>
  <p:sldIdLst>
    <p:sldId id="257" r:id="rId2"/>
    <p:sldId id="258" r:id="rId3"/>
    <p:sldId id="296" r:id="rId4"/>
    <p:sldId id="260" r:id="rId5"/>
    <p:sldId id="261" r:id="rId6"/>
    <p:sldId id="278" r:id="rId7"/>
    <p:sldId id="263" r:id="rId8"/>
    <p:sldId id="265" r:id="rId9"/>
    <p:sldId id="266" r:id="rId10"/>
    <p:sldId id="267" r:id="rId11"/>
    <p:sldId id="284" r:id="rId12"/>
    <p:sldId id="280" r:id="rId13"/>
    <p:sldId id="285" r:id="rId14"/>
    <p:sldId id="281" r:id="rId15"/>
    <p:sldId id="286" r:id="rId16"/>
    <p:sldId id="287" r:id="rId17"/>
    <p:sldId id="289" r:id="rId18"/>
    <p:sldId id="288" r:id="rId19"/>
    <p:sldId id="297" r:id="rId20"/>
    <p:sldId id="291" r:id="rId21"/>
    <p:sldId id="292" r:id="rId22"/>
    <p:sldId id="293" r:id="rId23"/>
    <p:sldId id="294" r:id="rId24"/>
    <p:sldId id="282" r:id="rId25"/>
    <p:sldId id="295" r:id="rId26"/>
    <p:sldId id="283" r:id="rId27"/>
    <p:sldId id="2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1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6FAEF-6431-4CD4-8421-4121F2A6BA18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57FD1-73DA-42C3-B86C-5480A8BFA3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9313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57FD1-73DA-42C3-B86C-5480A8BFA3B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3606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57FD1-73DA-42C3-B86C-5480A8BFA3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8942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4D77-C344-47F4-9A8A-BD87AA2DAB25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53C7-437F-454E-987E-15ED0D9A4003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4D52-C3B6-4998-BDF1-960FC362D778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7075C-6E19-4579-A549-BF17B5A4D846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20F76-AB78-49FB-A07E-A3C91AD42BDF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66F73-6C2C-48DE-94BB-3E0EF98646A5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3B10-EE0C-4318-90CB-8D1B8D5389C3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CF89E-6A48-4DD4-944A-B9223558449D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267D-318A-4942-AC61-67E499F46333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9FF4A-6C1F-4F95-8E15-4070D43E0421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9EEA-78E8-42CF-BE66-8CC98744A4D9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4EEAF-BAD2-4FC2-8532-3DD9F26397A1}" type="datetime1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s-IN" smtClean="0"/>
              <a:t>শফিকুল ইসলাম, সিনিয়র শিক্ষক, মাদারীপুর বালিকা উচ্চ বিদ্যালয়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ED25D-268A-451D-ACB8-8EC127325F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96" y="464457"/>
            <a:ext cx="8203808" cy="29957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56" y="3103334"/>
            <a:ext cx="2495550" cy="2857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358" y="3103334"/>
            <a:ext cx="2495550" cy="2857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99" y="3132365"/>
            <a:ext cx="2495550" cy="2857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101" y="3146879"/>
            <a:ext cx="2495550" cy="2857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6110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1036232" y="2377440"/>
            <a:ext cx="10070680" cy="3718560"/>
          </a:xfrm>
        </p:spPr>
        <p:txBody>
          <a:bodyPr>
            <a:noAutofit/>
          </a:bodyPr>
          <a:lstStyle/>
          <a:p>
            <a:pPr algn="just"/>
            <a:r>
              <a:rPr lang="en-US" sz="4000" b="1" dirty="0" err="1" smtClean="0">
                <a:solidFill>
                  <a:srgbClr val="002060"/>
                </a:solidFill>
              </a:rPr>
              <a:t>ইসলামি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শরিয়তের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পরিভাষায়</a:t>
            </a:r>
            <a:r>
              <a:rPr lang="en-US" sz="4000" b="1" dirty="0" smtClean="0">
                <a:solidFill>
                  <a:srgbClr val="002060"/>
                </a:solidFill>
              </a:rPr>
              <a:t>- </a:t>
            </a:r>
          </a:p>
          <a:p>
            <a:pPr algn="just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</a:rPr>
              <a:t>‘</a:t>
            </a:r>
            <a:r>
              <a:rPr lang="en-US" sz="3600" b="1" dirty="0" err="1" smtClean="0">
                <a:solidFill>
                  <a:srgbClr val="002060"/>
                </a:solidFill>
              </a:rPr>
              <a:t>যে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সব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কিতাব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আল্লাহ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তায়ালা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মানবজাতির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হিদায়াতের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দিক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নির্দেশনা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স্বরূপ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নাজিল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করেছেন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তাকে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আসমানী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কিতাব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বলে</a:t>
            </a:r>
            <a:r>
              <a:rPr lang="en-US" sz="3600" b="1" dirty="0" smtClean="0">
                <a:solidFill>
                  <a:srgbClr val="002060"/>
                </a:solidFill>
              </a:rPr>
              <a:t>।</a:t>
            </a:r>
          </a:p>
          <a:p>
            <a:pPr algn="just"/>
            <a:endParaRPr lang="en-US" sz="4800" b="1" dirty="0" smtClean="0">
              <a:solidFill>
                <a:srgbClr val="002060"/>
              </a:solidFill>
            </a:endParaRPr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4913283" y="778751"/>
            <a:ext cx="4100088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পারিভাষিক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অর্থ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468053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1036232" y="2377440"/>
            <a:ext cx="10070680" cy="3718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</a:rPr>
              <a:t>অন্য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কথায়</a:t>
            </a:r>
            <a:r>
              <a:rPr lang="en-US" sz="4000" b="1" dirty="0" smtClean="0">
                <a:solidFill>
                  <a:srgbClr val="002060"/>
                </a:solidFill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</a:rPr>
              <a:t>আল্লাহ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তায়ালার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বাণী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সম্বলিত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গ্রন্থাবলীকে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আসমানী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কিতাব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বলা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হয়</a:t>
            </a:r>
            <a:r>
              <a:rPr lang="en-US" sz="3600" b="1" dirty="0" smtClean="0">
                <a:solidFill>
                  <a:srgbClr val="002060"/>
                </a:solidFill>
              </a:rPr>
              <a:t>।</a:t>
            </a:r>
          </a:p>
          <a:p>
            <a:pPr algn="just"/>
            <a:endParaRPr lang="en-US" sz="4800" b="1" dirty="0" smtClean="0">
              <a:solidFill>
                <a:srgbClr val="002060"/>
              </a:solidFill>
            </a:endParaRPr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4913283" y="778751"/>
            <a:ext cx="4100088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পারিভাষিক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অর্থ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7429603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46976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কিতাবের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বিষয়বস্তু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72640" y="2708571"/>
            <a:ext cx="7229856" cy="583918"/>
            <a:chOff x="1394455" y="2411217"/>
            <a:chExt cx="10003032" cy="804672"/>
          </a:xfrm>
        </p:grpSpPr>
        <p:sp>
          <p:nvSpPr>
            <p:cNvPr id="2" name="Flowchart: Process 1"/>
            <p:cNvSpPr/>
            <p:nvPr/>
          </p:nvSpPr>
          <p:spPr>
            <a:xfrm>
              <a:off x="2038207" y="2411217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FF0000"/>
                  </a:solidFill>
                </a:rPr>
                <a:t>আল্লাহ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তায়ালার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সত্তাগত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পরিচয়</a:t>
              </a:r>
              <a:endParaRPr lang="en-US" sz="3000" b="1" dirty="0">
                <a:solidFill>
                  <a:srgbClr val="FF0000"/>
                </a:solidFill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1394455" y="2487169"/>
              <a:ext cx="546346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</a:rPr>
                <a:t>ক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11808" y="1451721"/>
            <a:ext cx="9509760" cy="1325563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আল্লাহ</a:t>
            </a:r>
            <a:r>
              <a:rPr lang="en-US" sz="3200" dirty="0" smtClean="0"/>
              <a:t> </a:t>
            </a:r>
            <a:r>
              <a:rPr lang="en-US" sz="3200" dirty="0" err="1" smtClean="0"/>
              <a:t>তায়ালা</a:t>
            </a:r>
            <a:r>
              <a:rPr lang="en-US" sz="3200" dirty="0" smtClean="0"/>
              <a:t> </a:t>
            </a:r>
            <a:r>
              <a:rPr lang="en-US" sz="3200" dirty="0" err="1" smtClean="0"/>
              <a:t>আসমামী</a:t>
            </a:r>
            <a:r>
              <a:rPr lang="en-US" sz="3200" dirty="0" smtClean="0"/>
              <a:t> </a:t>
            </a:r>
            <a:r>
              <a:rPr lang="en-US" sz="3200" dirty="0" err="1" smtClean="0"/>
              <a:t>কিতাবসমূহে</a:t>
            </a:r>
            <a:r>
              <a:rPr lang="en-US" sz="3200" dirty="0" smtClean="0"/>
              <a:t> </a:t>
            </a:r>
            <a:r>
              <a:rPr lang="en-US" sz="3200" dirty="0" err="1" smtClean="0"/>
              <a:t>নানা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বিষয়ের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আলোচনা</a:t>
            </a:r>
            <a:r>
              <a:rPr lang="en-US" sz="3200" dirty="0" smtClean="0"/>
              <a:t> </a:t>
            </a:r>
            <a:r>
              <a:rPr lang="en-US" sz="3200" dirty="0" err="1" smtClean="0"/>
              <a:t>উপাস্থাপন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করেছেন</a:t>
            </a:r>
            <a:r>
              <a:rPr lang="en-US" sz="3200" dirty="0" smtClean="0"/>
              <a:t>। </a:t>
            </a:r>
            <a:r>
              <a:rPr lang="en-US" sz="3200" dirty="0" err="1" smtClean="0"/>
              <a:t>যেমন</a:t>
            </a:r>
            <a:r>
              <a:rPr lang="en-US" sz="3200" dirty="0" smtClean="0"/>
              <a:t>-</a:t>
            </a:r>
            <a:endParaRPr lang="en-US" sz="3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2072640" y="3305979"/>
            <a:ext cx="7229856" cy="583918"/>
            <a:chOff x="1394455" y="2411217"/>
            <a:chExt cx="10003032" cy="804672"/>
          </a:xfrm>
        </p:grpSpPr>
        <p:sp>
          <p:nvSpPr>
            <p:cNvPr id="20" name="Flowchart: Process 19"/>
            <p:cNvSpPr/>
            <p:nvPr/>
          </p:nvSpPr>
          <p:spPr>
            <a:xfrm>
              <a:off x="2038207" y="2411217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7030A0"/>
                  </a:solidFill>
                </a:rPr>
                <a:t>আল্লাহ</a:t>
              </a:r>
              <a:r>
                <a:rPr lang="en-US" sz="3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7030A0"/>
                  </a:solidFill>
                </a:rPr>
                <a:t>তায়ালার</a:t>
              </a:r>
              <a:r>
                <a:rPr lang="en-US" sz="3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7030A0"/>
                  </a:solidFill>
                </a:rPr>
                <a:t>গুণাবলির</a:t>
              </a:r>
              <a:r>
                <a:rPr lang="en-US" sz="3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7030A0"/>
                  </a:solidFill>
                </a:rPr>
                <a:t>বর্ণনা</a:t>
              </a:r>
              <a:endParaRPr lang="en-US" sz="3000" b="1" dirty="0">
                <a:solidFill>
                  <a:srgbClr val="7030A0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394455" y="2487169"/>
              <a:ext cx="546346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খ</a:t>
              </a:r>
              <a:endParaRPr lang="en-US" sz="24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072640" y="3866811"/>
            <a:ext cx="7229856" cy="583918"/>
            <a:chOff x="1394455" y="2411217"/>
            <a:chExt cx="10003032" cy="804672"/>
          </a:xfrm>
        </p:grpSpPr>
        <p:sp>
          <p:nvSpPr>
            <p:cNvPr id="23" name="Flowchart: Process 22"/>
            <p:cNvSpPr/>
            <p:nvPr/>
          </p:nvSpPr>
          <p:spPr>
            <a:xfrm>
              <a:off x="2038207" y="2411217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FF0000"/>
                  </a:solidFill>
                </a:rPr>
                <a:t>নবি-রাসুলগণের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বর্ণনা</a:t>
              </a:r>
              <a:endParaRPr lang="en-US" sz="3000" b="1" dirty="0">
                <a:solidFill>
                  <a:srgbClr val="FF0000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1394455" y="2487169"/>
              <a:ext cx="546346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খ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072640" y="4439835"/>
            <a:ext cx="7229856" cy="583918"/>
            <a:chOff x="1394455" y="2411217"/>
            <a:chExt cx="10003032" cy="804672"/>
          </a:xfrm>
        </p:grpSpPr>
        <p:sp>
          <p:nvSpPr>
            <p:cNvPr id="26" name="Flowchart: Process 25"/>
            <p:cNvSpPr/>
            <p:nvPr/>
          </p:nvSpPr>
          <p:spPr>
            <a:xfrm>
              <a:off x="2038207" y="2411217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7030A0"/>
                  </a:solidFill>
                </a:rPr>
                <a:t>পূর্ববর্তী</a:t>
              </a:r>
              <a:r>
                <a:rPr lang="en-US" sz="3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7030A0"/>
                  </a:solidFill>
                </a:rPr>
                <a:t>জাতিসমূহের</a:t>
              </a:r>
              <a:r>
                <a:rPr lang="en-US" sz="3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7030A0"/>
                  </a:solidFill>
                </a:rPr>
                <a:t>বিবরণ</a:t>
              </a:r>
              <a:endParaRPr lang="en-US" sz="3000" b="1" dirty="0">
                <a:solidFill>
                  <a:srgbClr val="7030A0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1394455" y="2487169"/>
              <a:ext cx="546346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ঘ</a:t>
              </a:r>
              <a:endParaRPr lang="en-US" sz="24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072640" y="5049435"/>
            <a:ext cx="7229856" cy="583918"/>
            <a:chOff x="1394455" y="2411217"/>
            <a:chExt cx="10003032" cy="804672"/>
          </a:xfrm>
        </p:grpSpPr>
        <p:sp>
          <p:nvSpPr>
            <p:cNvPr id="29" name="Flowchart: Process 28"/>
            <p:cNvSpPr/>
            <p:nvPr/>
          </p:nvSpPr>
          <p:spPr>
            <a:xfrm>
              <a:off x="2038207" y="2411217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FF0000"/>
                  </a:solidFill>
                </a:rPr>
                <a:t>অবধ্য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ও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কাফিরদের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পরিণতির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বিবরণ</a:t>
              </a:r>
              <a:endParaRPr lang="en-US" sz="30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394455" y="2487169"/>
              <a:ext cx="546346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</a:rPr>
                <a:t>ঙ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521257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46976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কিতাবের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বিষয়বস্তু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82305" y="2275972"/>
            <a:ext cx="7442110" cy="592881"/>
            <a:chOff x="1312926" y="1865630"/>
            <a:chExt cx="10058502" cy="817024"/>
          </a:xfrm>
        </p:grpSpPr>
        <p:sp>
          <p:nvSpPr>
            <p:cNvPr id="3" name="Oval 2"/>
            <p:cNvSpPr/>
            <p:nvPr/>
          </p:nvSpPr>
          <p:spPr>
            <a:xfrm>
              <a:off x="1312926" y="1865630"/>
              <a:ext cx="546347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70C0"/>
                  </a:solidFill>
                </a:rPr>
                <a:t>ছ</a:t>
              </a:r>
            </a:p>
          </p:txBody>
        </p:sp>
        <p:sp>
          <p:nvSpPr>
            <p:cNvPr id="31" name="Flowchart: Process 30"/>
            <p:cNvSpPr/>
            <p:nvPr/>
          </p:nvSpPr>
          <p:spPr>
            <a:xfrm>
              <a:off x="2012148" y="1877982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0070C0"/>
                  </a:solidFill>
                </a:rPr>
                <a:t>বিধি-বিধান</a:t>
              </a:r>
              <a:r>
                <a:rPr lang="en-US" sz="3000" b="1" dirty="0" smtClean="0">
                  <a:solidFill>
                    <a:srgbClr val="0070C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0070C0"/>
                  </a:solidFill>
                </a:rPr>
                <a:t>সংক্রান্ত</a:t>
              </a:r>
              <a:r>
                <a:rPr lang="en-US" sz="3000" b="1" dirty="0" smtClean="0">
                  <a:solidFill>
                    <a:srgbClr val="0070C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0070C0"/>
                  </a:solidFill>
                </a:rPr>
                <a:t>বিবরণ</a:t>
              </a:r>
              <a:endParaRPr lang="en-US" sz="3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018880" y="2968334"/>
            <a:ext cx="7405535" cy="583918"/>
            <a:chOff x="1394455" y="2411217"/>
            <a:chExt cx="10003032" cy="804672"/>
          </a:xfrm>
        </p:grpSpPr>
        <p:sp>
          <p:nvSpPr>
            <p:cNvPr id="20" name="Flowchart: Process 19"/>
            <p:cNvSpPr/>
            <p:nvPr/>
          </p:nvSpPr>
          <p:spPr>
            <a:xfrm>
              <a:off x="2038207" y="2411217"/>
              <a:ext cx="9359280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FF0000"/>
                  </a:solidFill>
                </a:rPr>
                <a:t>শাস্তি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ও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সতর্কীকরণ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বিষয়ে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আলোচনা</a:t>
              </a:r>
              <a:endParaRPr lang="en-US" sz="3000" b="1" dirty="0">
                <a:solidFill>
                  <a:srgbClr val="FF0000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394455" y="2487169"/>
              <a:ext cx="546346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</a:rPr>
                <a:t>জ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018881" y="3653703"/>
            <a:ext cx="7405533" cy="583918"/>
            <a:chOff x="1312926" y="2050336"/>
            <a:chExt cx="11230932" cy="804672"/>
          </a:xfrm>
        </p:grpSpPr>
        <p:sp>
          <p:nvSpPr>
            <p:cNvPr id="23" name="Flowchart: Process 22"/>
            <p:cNvSpPr/>
            <p:nvPr/>
          </p:nvSpPr>
          <p:spPr>
            <a:xfrm>
              <a:off x="1940800" y="2050336"/>
              <a:ext cx="10603058" cy="804672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0070C0"/>
                  </a:solidFill>
                </a:rPr>
                <a:t>উপদেশ</a:t>
              </a:r>
              <a:r>
                <a:rPr lang="en-US" sz="3000" b="1" dirty="0" smtClean="0">
                  <a:solidFill>
                    <a:srgbClr val="0070C0"/>
                  </a:solidFill>
                </a:rPr>
                <a:t> ও </a:t>
              </a:r>
              <a:r>
                <a:rPr lang="en-US" sz="3000" b="1" dirty="0" err="1" smtClean="0">
                  <a:solidFill>
                    <a:srgbClr val="0070C0"/>
                  </a:solidFill>
                </a:rPr>
                <a:t>সুসংবাদ</a:t>
              </a:r>
              <a:r>
                <a:rPr lang="en-US" sz="3000" b="1" dirty="0" smtClean="0">
                  <a:solidFill>
                    <a:srgbClr val="0070C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0070C0"/>
                  </a:solidFill>
                </a:rPr>
                <a:t>সম্পর্কে</a:t>
              </a:r>
              <a:r>
                <a:rPr lang="en-US" sz="3000" b="1" dirty="0" smtClean="0">
                  <a:solidFill>
                    <a:srgbClr val="0070C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0070C0"/>
                  </a:solidFill>
                </a:rPr>
                <a:t>বিবরণ</a:t>
              </a:r>
              <a:endParaRPr lang="en-US" sz="3000" b="1" dirty="0">
                <a:solidFill>
                  <a:srgbClr val="0070C0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1312926" y="2111296"/>
              <a:ext cx="546347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ঞ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6" name="Flowchart: Process 25"/>
          <p:cNvSpPr/>
          <p:nvPr/>
        </p:nvSpPr>
        <p:spPr>
          <a:xfrm>
            <a:off x="2443362" y="4337996"/>
            <a:ext cx="6981051" cy="583918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FF0000"/>
                </a:solidFill>
              </a:rPr>
              <a:t>আকিদা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সংক্রান্ত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বিষয়সমূহের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বিবরণ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2432893" y="5022289"/>
            <a:ext cx="6991519" cy="583918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70C0"/>
                </a:solidFill>
              </a:rPr>
              <a:t>পরকাল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</a:rPr>
              <a:t>সংক্রান্ত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</a:rPr>
              <a:t>বিষয়সমূহের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</a:rPr>
              <a:t>বিবরণ</a:t>
            </a:r>
            <a:endParaRPr lang="en-US" sz="3000" b="1" dirty="0">
              <a:solidFill>
                <a:srgbClr val="0070C0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018881" y="1617532"/>
            <a:ext cx="7405534" cy="583920"/>
            <a:chOff x="1375965" y="2058393"/>
            <a:chExt cx="10058502" cy="804674"/>
          </a:xfrm>
        </p:grpSpPr>
        <p:sp>
          <p:nvSpPr>
            <p:cNvPr id="34" name="Oval 33"/>
            <p:cNvSpPr/>
            <p:nvPr/>
          </p:nvSpPr>
          <p:spPr>
            <a:xfrm>
              <a:off x="1375965" y="2096961"/>
              <a:ext cx="546347" cy="6827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</a:rPr>
                <a:t>চ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35" name="Flowchart: Process 34"/>
            <p:cNvSpPr/>
            <p:nvPr/>
          </p:nvSpPr>
          <p:spPr>
            <a:xfrm>
              <a:off x="2075187" y="2058393"/>
              <a:ext cx="9359280" cy="804674"/>
            </a:xfrm>
            <a:prstGeom prst="flowChartProcess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b="1" dirty="0" err="1" smtClean="0">
                  <a:solidFill>
                    <a:srgbClr val="FF0000"/>
                  </a:solidFill>
                </a:rPr>
                <a:t>হালাল-হারামের</a:t>
              </a:r>
              <a:r>
                <a:rPr lang="en-US" sz="30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3000" b="1" dirty="0" err="1" smtClean="0">
                  <a:solidFill>
                    <a:srgbClr val="FF0000"/>
                  </a:solidFill>
                </a:rPr>
                <a:t>বর্ণনা</a:t>
              </a:r>
              <a:endParaRPr lang="en-US" sz="3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6" name="Oval 35"/>
          <p:cNvSpPr/>
          <p:nvPr/>
        </p:nvSpPr>
        <p:spPr>
          <a:xfrm>
            <a:off x="1970113" y="4315001"/>
            <a:ext cx="372446" cy="5143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ট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1970113" y="5022289"/>
            <a:ext cx="360254" cy="495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ঠ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6781599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 advTm="15000"/>
    </mc:Choice>
    <mc:Fallback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9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2259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প্রসিদ্ধ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কিতাবসমূহ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50848" y="1804416"/>
            <a:ext cx="929030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err="1" smtClean="0"/>
              <a:t>আল্লাহ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তায়ালা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সর্বমোট</a:t>
            </a:r>
            <a:r>
              <a:rPr lang="en-US" sz="3200" b="1" dirty="0" smtClean="0"/>
              <a:t> ১০৪ </a:t>
            </a:r>
            <a:r>
              <a:rPr lang="en-US" sz="3200" b="1" dirty="0" err="1" smtClean="0"/>
              <a:t>খাতা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আসমানী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কিতাব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নাজিল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করেছেন</a:t>
            </a:r>
            <a:r>
              <a:rPr lang="en-US" sz="3200" b="1" dirty="0" smtClean="0"/>
              <a:t>। </a:t>
            </a:r>
            <a:r>
              <a:rPr lang="en-US" sz="3200" b="1" dirty="0" err="1" smtClean="0"/>
              <a:t>এর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মধ্যে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চার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খানা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বড়</a:t>
            </a:r>
            <a:r>
              <a:rPr lang="en-US" sz="3200" b="1" dirty="0" smtClean="0"/>
              <a:t> ও </a:t>
            </a:r>
            <a:r>
              <a:rPr lang="en-US" sz="3200" b="1" dirty="0" err="1" smtClean="0"/>
              <a:t>প্রসিদ্ধ</a:t>
            </a:r>
            <a:r>
              <a:rPr lang="en-US" sz="3200" b="1" dirty="0" smtClean="0"/>
              <a:t>। </a:t>
            </a:r>
            <a:r>
              <a:rPr lang="en-US" sz="3200" b="1" dirty="0" err="1" smtClean="0"/>
              <a:t>এবং</a:t>
            </a:r>
            <a:r>
              <a:rPr lang="en-US" sz="3200" b="1" dirty="0" smtClean="0"/>
              <a:t> ১০০ </a:t>
            </a:r>
            <a:r>
              <a:rPr lang="en-US" sz="3200" b="1" dirty="0" err="1" smtClean="0"/>
              <a:t>খানা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ছোট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কিতাব</a:t>
            </a:r>
            <a:r>
              <a:rPr lang="en-US" sz="3200" b="1" dirty="0" smtClean="0"/>
              <a:t>। </a:t>
            </a:r>
            <a:r>
              <a:rPr lang="en-US" sz="3200" b="1" dirty="0" err="1" smtClean="0"/>
              <a:t>ছোট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কিতাবকে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সহিফা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বলা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হয়</a:t>
            </a:r>
            <a:r>
              <a:rPr lang="en-US" sz="3200" b="1" dirty="0" smtClean="0"/>
              <a:t>। </a:t>
            </a:r>
            <a:r>
              <a:rPr lang="en-US" sz="3200" b="1" dirty="0" err="1" smtClean="0"/>
              <a:t>বড়</a:t>
            </a:r>
            <a:r>
              <a:rPr lang="en-US" sz="3200" b="1" dirty="0" smtClean="0"/>
              <a:t> ৪ </a:t>
            </a:r>
            <a:r>
              <a:rPr lang="en-US" sz="3200" b="1" dirty="0" err="1" smtClean="0"/>
              <a:t>খানা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কিতাব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চারজন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প্রসিদ্ধ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রাসূলের</a:t>
            </a:r>
            <a:r>
              <a:rPr lang="en-US" sz="3200" b="1" dirty="0"/>
              <a:t> </a:t>
            </a:r>
            <a:r>
              <a:rPr lang="en-US" sz="3200" b="1" dirty="0" smtClean="0"/>
              <a:t>‍</a:t>
            </a:r>
            <a:r>
              <a:rPr lang="en-US" sz="3200" b="1" dirty="0" err="1" smtClean="0"/>
              <a:t>উপর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নাজিল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হয়</a:t>
            </a:r>
            <a:r>
              <a:rPr lang="en-US" sz="3200" b="1" dirty="0" smtClean="0"/>
              <a:t>। </a:t>
            </a:r>
          </a:p>
          <a:p>
            <a:r>
              <a:rPr lang="en-US" sz="3200" dirty="0" err="1" smtClean="0">
                <a:solidFill>
                  <a:schemeClr val="bg1"/>
                </a:solidFill>
              </a:rPr>
              <a:t>এগুলো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হলো</a:t>
            </a:r>
            <a:r>
              <a:rPr lang="en-US" sz="3200" dirty="0" smtClean="0">
                <a:solidFill>
                  <a:schemeClr val="bg1"/>
                </a:solidFill>
              </a:rPr>
              <a:t>-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4195708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2259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প্রসিদ্ধ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কিতাবসমূহ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Flowchart: Document 6"/>
          <p:cNvSpPr/>
          <p:nvPr/>
        </p:nvSpPr>
        <p:spPr>
          <a:xfrm>
            <a:off x="4462272" y="1887096"/>
            <a:ext cx="6291072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তাওরাত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হযরত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মুসা</a:t>
            </a:r>
            <a:r>
              <a:rPr lang="en-US" sz="3600" b="1" dirty="0" smtClean="0">
                <a:solidFill>
                  <a:srgbClr val="7030A0"/>
                </a:solidFill>
              </a:rPr>
              <a:t> (আ.) </a:t>
            </a:r>
            <a:r>
              <a:rPr lang="en-US" sz="3600" b="1" dirty="0" err="1" smtClean="0">
                <a:solidFill>
                  <a:srgbClr val="7030A0"/>
                </a:solidFill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উপর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নাজিল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হয়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172" y="1887097"/>
            <a:ext cx="2980360" cy="39878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42050359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2259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প্রসিদ্ধ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কিতাবসমূহ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Flowchart: Document 6"/>
          <p:cNvSpPr/>
          <p:nvPr/>
        </p:nvSpPr>
        <p:spPr>
          <a:xfrm>
            <a:off x="4486656" y="1809921"/>
            <a:ext cx="6291072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যাবুর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হযরত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দাউদ</a:t>
            </a:r>
            <a:r>
              <a:rPr lang="en-US" sz="3600" b="1" dirty="0" smtClean="0">
                <a:solidFill>
                  <a:srgbClr val="7030A0"/>
                </a:solidFill>
              </a:rPr>
              <a:t> (আ.) </a:t>
            </a:r>
            <a:r>
              <a:rPr lang="en-US" sz="3600" b="1" dirty="0" err="1" smtClean="0">
                <a:solidFill>
                  <a:srgbClr val="7030A0"/>
                </a:solidFill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উপর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নাজিল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হয়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90" y="1841896"/>
            <a:ext cx="2839720" cy="40330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957864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2259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প্রসিদ্ধ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কিতাবসমূহ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Flowchart: Document 6"/>
          <p:cNvSpPr/>
          <p:nvPr/>
        </p:nvSpPr>
        <p:spPr>
          <a:xfrm>
            <a:off x="4462272" y="1887096"/>
            <a:ext cx="6291072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ইঞ্জিল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হযরত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ঈসা</a:t>
            </a:r>
            <a:r>
              <a:rPr lang="en-US" sz="3600" b="1" dirty="0" smtClean="0">
                <a:solidFill>
                  <a:srgbClr val="7030A0"/>
                </a:solidFill>
              </a:rPr>
              <a:t> (আ.) </a:t>
            </a:r>
            <a:r>
              <a:rPr lang="en-US" sz="3600" b="1" dirty="0" err="1" smtClean="0">
                <a:solidFill>
                  <a:srgbClr val="7030A0"/>
                </a:solidFill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উপর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নাজিল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হয়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34" y="1887095"/>
            <a:ext cx="2775666" cy="40809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746418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2259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প্রসিদ্ধ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কিতাবসমূহ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Flowchart: Document 6"/>
          <p:cNvSpPr/>
          <p:nvPr/>
        </p:nvSpPr>
        <p:spPr>
          <a:xfrm>
            <a:off x="4718304" y="1887096"/>
            <a:ext cx="6035040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কুরআন</a:t>
            </a:r>
            <a:endParaRPr lang="en-US" sz="8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হযরত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মুহাম্মদ</a:t>
            </a:r>
            <a:r>
              <a:rPr lang="en-US" sz="3600" b="1" dirty="0" smtClean="0">
                <a:solidFill>
                  <a:srgbClr val="7030A0"/>
                </a:solidFill>
              </a:rPr>
              <a:t> (</a:t>
            </a:r>
            <a:r>
              <a:rPr lang="en-US" sz="3600" b="1" dirty="0" err="1" smtClean="0">
                <a:solidFill>
                  <a:srgbClr val="7030A0"/>
                </a:solidFill>
              </a:rPr>
              <a:t>সা</a:t>
            </a:r>
            <a:r>
              <a:rPr lang="en-US" sz="3600" b="1" dirty="0" smtClean="0">
                <a:solidFill>
                  <a:srgbClr val="7030A0"/>
                </a:solidFill>
              </a:rPr>
              <a:t>.) </a:t>
            </a:r>
            <a:r>
              <a:rPr lang="en-US" sz="3600" b="1" dirty="0" err="1" smtClean="0">
                <a:solidFill>
                  <a:srgbClr val="7030A0"/>
                </a:solidFill>
              </a:rPr>
              <a:t>এর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উপর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নাজিল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হয়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28" y="1887095"/>
            <a:ext cx="3389375" cy="38675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8016" y="6519672"/>
            <a:ext cx="10652760" cy="338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8169048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652054"/>
            <a:ext cx="702259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প্রসিদ্ধ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কিতাবসমূহ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0448" y="2121408"/>
            <a:ext cx="79735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err="1" smtClean="0"/>
              <a:t>ছোট</a:t>
            </a:r>
            <a:r>
              <a:rPr lang="en-US" sz="3200" b="1" dirty="0" smtClean="0"/>
              <a:t> ১০০ </a:t>
            </a:r>
            <a:r>
              <a:rPr lang="en-US" sz="3200" b="1" dirty="0" err="1" smtClean="0"/>
              <a:t>খানা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সহিফা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মোট</a:t>
            </a:r>
            <a:r>
              <a:rPr lang="en-US" sz="3200" b="1" dirty="0" smtClean="0"/>
              <a:t> ৪ </a:t>
            </a:r>
            <a:r>
              <a:rPr lang="en-US" sz="3200" b="1" dirty="0" err="1" smtClean="0"/>
              <a:t>জন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রাসূলের</a:t>
            </a:r>
            <a:r>
              <a:rPr lang="en-US" sz="3200" b="1" dirty="0" smtClean="0"/>
              <a:t> ‍</a:t>
            </a:r>
            <a:r>
              <a:rPr lang="en-US" sz="3200" b="1" dirty="0" err="1" smtClean="0"/>
              <a:t>উপর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নাজিল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হয়</a:t>
            </a:r>
            <a:r>
              <a:rPr lang="en-US" sz="3200" b="1" dirty="0" smtClean="0"/>
              <a:t>।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err="1" smtClean="0"/>
              <a:t>তারা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হলেন</a:t>
            </a:r>
            <a:r>
              <a:rPr lang="en-US" sz="3200" b="1" dirty="0" smtClean="0"/>
              <a:t>-</a:t>
            </a:r>
          </a:p>
          <a:p>
            <a:r>
              <a:rPr lang="en-US" sz="3200" dirty="0" err="1" smtClean="0">
                <a:solidFill>
                  <a:schemeClr val="bg1"/>
                </a:solidFill>
              </a:rPr>
              <a:t>এগুলো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হলো</a:t>
            </a:r>
            <a:r>
              <a:rPr lang="en-US" sz="3200" dirty="0" smtClean="0">
                <a:solidFill>
                  <a:schemeClr val="bg1"/>
                </a:solidFill>
              </a:rPr>
              <a:t>-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067567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42331" y="2240833"/>
            <a:ext cx="10749669" cy="2262781"/>
          </a:xfrm>
        </p:spPr>
        <p:txBody>
          <a:bodyPr>
            <a:noAutofit/>
          </a:bodyPr>
          <a:lstStyle/>
          <a:p>
            <a:pPr algn="ctr"/>
            <a:r>
              <a:rPr lang="ar-AE" sz="28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ar-AE" sz="9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بِسْمِ ٱللَّٰهِ ٱلرَّحْمَٰنِ ٱلرَّحِيمِ</a:t>
            </a:r>
            <a:endParaRPr lang="en-US" sz="287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5992597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Flowchart: Document 6"/>
          <p:cNvSpPr/>
          <p:nvPr/>
        </p:nvSpPr>
        <p:spPr>
          <a:xfrm>
            <a:off x="1889760" y="1887096"/>
            <a:ext cx="8863584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হযরত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আদম</a:t>
            </a:r>
            <a:r>
              <a:rPr lang="en-US" sz="8000" b="1" dirty="0" smtClean="0">
                <a:solidFill>
                  <a:srgbClr val="FF0000"/>
                </a:solidFill>
              </a:rPr>
              <a:t> (আ.)</a:t>
            </a:r>
          </a:p>
          <a:p>
            <a:pPr algn="ctr"/>
            <a:r>
              <a:rPr lang="en-US" sz="11500" b="1" dirty="0" smtClean="0">
                <a:solidFill>
                  <a:srgbClr val="7030A0"/>
                </a:solidFill>
                <a:latin typeface="GangaMJ" pitchFamily="2" charset="0"/>
              </a:rPr>
              <a:t>১০</a:t>
            </a:r>
            <a:r>
              <a:rPr lang="en-US" sz="11500" b="1" dirty="0" smtClean="0">
                <a:solidFill>
                  <a:srgbClr val="7030A0"/>
                </a:solidFill>
              </a:rPr>
              <a:t> </a:t>
            </a:r>
            <a:r>
              <a:rPr lang="en-US" sz="11500" b="1" dirty="0" err="1" smtClean="0">
                <a:solidFill>
                  <a:srgbClr val="7030A0"/>
                </a:solidFill>
              </a:rPr>
              <a:t>খানা</a:t>
            </a:r>
            <a:endParaRPr lang="en-US" sz="115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072818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Flowchart: Document 6"/>
          <p:cNvSpPr/>
          <p:nvPr/>
        </p:nvSpPr>
        <p:spPr>
          <a:xfrm>
            <a:off x="1889760" y="1887096"/>
            <a:ext cx="8863584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হযরত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শিষ</a:t>
            </a:r>
            <a:r>
              <a:rPr lang="en-US" sz="8000" b="1" dirty="0" smtClean="0">
                <a:solidFill>
                  <a:srgbClr val="FF0000"/>
                </a:solidFill>
              </a:rPr>
              <a:t> (আ.)</a:t>
            </a:r>
          </a:p>
          <a:p>
            <a:pPr algn="ctr"/>
            <a:r>
              <a:rPr lang="en-US" sz="11500" b="1" dirty="0" smtClean="0">
                <a:solidFill>
                  <a:srgbClr val="7030A0"/>
                </a:solidFill>
                <a:latin typeface="GangaMJ" pitchFamily="2" charset="0"/>
              </a:rPr>
              <a:t>৫০</a:t>
            </a:r>
            <a:r>
              <a:rPr lang="en-US" sz="11500" b="1" dirty="0" smtClean="0">
                <a:solidFill>
                  <a:srgbClr val="7030A0"/>
                </a:solidFill>
              </a:rPr>
              <a:t> </a:t>
            </a:r>
            <a:r>
              <a:rPr lang="en-US" sz="11500" b="1" dirty="0" err="1" smtClean="0">
                <a:solidFill>
                  <a:srgbClr val="7030A0"/>
                </a:solidFill>
              </a:rPr>
              <a:t>খানা</a:t>
            </a:r>
            <a:endParaRPr lang="en-US" sz="115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6504957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Flowchart: Document 6"/>
          <p:cNvSpPr/>
          <p:nvPr/>
        </p:nvSpPr>
        <p:spPr>
          <a:xfrm>
            <a:off x="1524000" y="1809921"/>
            <a:ext cx="9107424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</a:rPr>
              <a:t>হযরত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ইব্রাহিম</a:t>
            </a:r>
            <a:r>
              <a:rPr lang="en-US" sz="7200" b="1" dirty="0" smtClean="0">
                <a:solidFill>
                  <a:srgbClr val="FF0000"/>
                </a:solidFill>
              </a:rPr>
              <a:t> (আ.)</a:t>
            </a:r>
          </a:p>
          <a:p>
            <a:pPr algn="ctr"/>
            <a:r>
              <a:rPr lang="en-US" sz="11500" b="1" dirty="0" smtClean="0">
                <a:solidFill>
                  <a:srgbClr val="7030A0"/>
                </a:solidFill>
                <a:latin typeface="GangaMJ" pitchFamily="2" charset="0"/>
              </a:rPr>
              <a:t>১০</a:t>
            </a:r>
            <a:r>
              <a:rPr lang="en-US" sz="11500" b="1" dirty="0" smtClean="0">
                <a:solidFill>
                  <a:srgbClr val="7030A0"/>
                </a:solidFill>
              </a:rPr>
              <a:t> </a:t>
            </a:r>
            <a:r>
              <a:rPr lang="en-US" sz="11500" b="1" dirty="0" err="1" smtClean="0">
                <a:solidFill>
                  <a:srgbClr val="7030A0"/>
                </a:solidFill>
              </a:rPr>
              <a:t>খানা</a:t>
            </a:r>
            <a:endParaRPr lang="en-US" sz="115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556393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Flowchart: Document 6"/>
          <p:cNvSpPr/>
          <p:nvPr/>
        </p:nvSpPr>
        <p:spPr>
          <a:xfrm>
            <a:off x="1524000" y="1809921"/>
            <a:ext cx="9107424" cy="3867527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</a:rPr>
              <a:t>হযরত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ইদ্রিস</a:t>
            </a:r>
            <a:r>
              <a:rPr lang="en-US" sz="7200" b="1" dirty="0" smtClean="0">
                <a:solidFill>
                  <a:srgbClr val="FF0000"/>
                </a:solidFill>
              </a:rPr>
              <a:t> (আ.)</a:t>
            </a:r>
          </a:p>
          <a:p>
            <a:pPr algn="ctr"/>
            <a:r>
              <a:rPr lang="en-US" sz="11500" b="1" dirty="0" smtClean="0">
                <a:solidFill>
                  <a:srgbClr val="7030A0"/>
                </a:solidFill>
                <a:latin typeface="GangaMJ" pitchFamily="2" charset="0"/>
              </a:rPr>
              <a:t>৩০</a:t>
            </a:r>
            <a:r>
              <a:rPr lang="en-US" sz="11500" b="1" dirty="0" smtClean="0">
                <a:solidFill>
                  <a:srgbClr val="7030A0"/>
                </a:solidFill>
              </a:rPr>
              <a:t> </a:t>
            </a:r>
            <a:r>
              <a:rPr lang="en-US" sz="11500" b="1" dirty="0" err="1" smtClean="0">
                <a:solidFill>
                  <a:srgbClr val="7030A0"/>
                </a:solidFill>
              </a:rPr>
              <a:t>খানা</a:t>
            </a:r>
            <a:endParaRPr lang="en-US" sz="11500" b="1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7646615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2816352" y="792480"/>
            <a:ext cx="8421206" cy="659241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আসমানি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কিতাবে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বিশ্বাসের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গুরুত্ব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6736" y="1962912"/>
            <a:ext cx="979017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 smtClean="0">
                <a:solidFill>
                  <a:srgbClr val="FF0000"/>
                </a:solidFill>
              </a:rPr>
              <a:t>আসমানি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কিতাবসমূহে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বিশ্বাস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স্থাপন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করা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ইমানের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অন্যতম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গুরুত্বপূর্ণ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বিষয়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000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/>
              <a:t>আসমানি</a:t>
            </a:r>
            <a:r>
              <a:rPr lang="en-US" sz="2400" dirty="0"/>
              <a:t> </a:t>
            </a:r>
            <a:r>
              <a:rPr lang="en-US" sz="2400" dirty="0" err="1"/>
              <a:t>কিতাবসমূহে</a:t>
            </a:r>
            <a:r>
              <a:rPr lang="en-US" sz="2400" dirty="0"/>
              <a:t> </a:t>
            </a:r>
            <a:r>
              <a:rPr lang="en-US" sz="2400" dirty="0" err="1"/>
              <a:t>বিশ্বাস</a:t>
            </a:r>
            <a:r>
              <a:rPr lang="en-US" sz="2400" dirty="0"/>
              <a:t> </a:t>
            </a:r>
            <a:r>
              <a:rPr lang="en-US" sz="2400" dirty="0" err="1"/>
              <a:t>স্থাপন</a:t>
            </a:r>
            <a:r>
              <a:rPr lang="en-US" sz="2400" dirty="0"/>
              <a:t> </a:t>
            </a:r>
            <a:r>
              <a:rPr lang="en-US" sz="2400" dirty="0" err="1" smtClean="0"/>
              <a:t>করা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ইমানের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বিষয়ই</a:t>
            </a:r>
            <a:r>
              <a:rPr lang="en-US" sz="2400" dirty="0" smtClean="0"/>
              <a:t> </a:t>
            </a:r>
            <a:r>
              <a:rPr lang="en-US" sz="2400" dirty="0" err="1" smtClean="0"/>
              <a:t>নড়বড়ে</a:t>
            </a:r>
            <a:r>
              <a:rPr lang="en-US" sz="2400" dirty="0" smtClean="0"/>
              <a:t> </a:t>
            </a:r>
            <a:r>
              <a:rPr lang="en-US" sz="2400" dirty="0" err="1" smtClean="0"/>
              <a:t>হয়ে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যায়</a:t>
            </a: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9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 smtClean="0">
                <a:solidFill>
                  <a:srgbClr val="FF0000"/>
                </a:solidFill>
              </a:rPr>
              <a:t>আসমানি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কিতাবসমূহ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হলো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সকল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জ্ঞান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বিজ্ঞানের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নির্ভরযোগ্য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উৎস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000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 smtClean="0"/>
              <a:t>মানব</a:t>
            </a:r>
            <a:r>
              <a:rPr lang="en-US" sz="2400" dirty="0" smtClean="0"/>
              <a:t> </a:t>
            </a:r>
            <a:r>
              <a:rPr lang="en-US" sz="2400" dirty="0" err="1" smtClean="0"/>
              <a:t>জীবনে</a:t>
            </a:r>
            <a:r>
              <a:rPr lang="en-US" sz="2400" dirty="0" smtClean="0"/>
              <a:t> </a:t>
            </a:r>
            <a:r>
              <a:rPr lang="en-US" sz="2400" dirty="0" err="1" smtClean="0"/>
              <a:t>চলার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পথ</a:t>
            </a:r>
            <a:r>
              <a:rPr lang="en-US" sz="2400" dirty="0" smtClean="0"/>
              <a:t> </a:t>
            </a:r>
            <a:r>
              <a:rPr lang="en-US" sz="2400" dirty="0" err="1" smtClean="0"/>
              <a:t>সম্পর্কে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সঠিক</a:t>
            </a:r>
            <a:r>
              <a:rPr lang="en-US" sz="2400" dirty="0" smtClean="0"/>
              <a:t> </a:t>
            </a:r>
            <a:r>
              <a:rPr lang="en-US" sz="2400" dirty="0" err="1" smtClean="0"/>
              <a:t>দিক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নির্দেশনা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আসমানি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কিতাবসমূহেই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পাওয়া</a:t>
            </a:r>
            <a:r>
              <a:rPr lang="en-US" sz="2400" dirty="0" smtClean="0"/>
              <a:t> </a:t>
            </a:r>
            <a:r>
              <a:rPr lang="en-US" sz="2400" dirty="0" err="1" smtClean="0"/>
              <a:t>যায়</a:t>
            </a: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 smtClean="0">
                <a:solidFill>
                  <a:srgbClr val="FF0000"/>
                </a:solidFill>
              </a:rPr>
              <a:t>আসমানি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কিতাবের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মাধ্যমে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আমরা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সৃস্টিজগ</a:t>
            </a:r>
            <a:r>
              <a:rPr lang="en-US" sz="2400" dirty="0" smtClean="0">
                <a:solidFill>
                  <a:srgbClr val="FF0000"/>
                </a:solidFill>
              </a:rPr>
              <a:t>ৎ, </a:t>
            </a:r>
            <a:r>
              <a:rPr lang="en-US" sz="2400" dirty="0" err="1" smtClean="0">
                <a:solidFill>
                  <a:srgbClr val="FF0000"/>
                </a:solidFill>
              </a:rPr>
              <a:t>মানবসৃষ্টি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পরকাল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ইত্যাদি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সম্পর্কে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জানতে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পারি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45104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4937760" y="809912"/>
            <a:ext cx="2548128" cy="659241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মূল্যায়ন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6736" y="2353056"/>
            <a:ext cx="97901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 err="1" smtClean="0"/>
              <a:t>আসমানি</a:t>
            </a:r>
            <a:r>
              <a:rPr lang="en-US" sz="3600" dirty="0" smtClean="0"/>
              <a:t> </a:t>
            </a:r>
            <a:r>
              <a:rPr lang="en-US" sz="3600" dirty="0" err="1" smtClean="0"/>
              <a:t>কিতাব</a:t>
            </a:r>
            <a:r>
              <a:rPr lang="en-US" sz="3600" dirty="0" smtClean="0"/>
              <a:t> </a:t>
            </a:r>
            <a:r>
              <a:rPr lang="en-US" sz="3600" dirty="0" err="1" smtClean="0"/>
              <a:t>কাকে</a:t>
            </a:r>
            <a:r>
              <a:rPr lang="en-US" sz="3600" dirty="0" smtClean="0"/>
              <a:t> </a:t>
            </a:r>
            <a:r>
              <a:rPr lang="en-US" sz="3600" dirty="0" err="1" smtClean="0"/>
              <a:t>বলে</a:t>
            </a:r>
            <a:r>
              <a:rPr lang="en-US" sz="3600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FF0000"/>
                </a:solidFill>
              </a:rPr>
              <a:t>মোট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আসামানি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কিতাব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কতখানা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600" dirty="0" err="1" smtClean="0"/>
              <a:t>প্রসিদ্ধ</a:t>
            </a:r>
            <a:r>
              <a:rPr lang="en-US" sz="3600" dirty="0" smtClean="0"/>
              <a:t> </a:t>
            </a:r>
            <a:r>
              <a:rPr lang="en-US" sz="3600" dirty="0" err="1" smtClean="0"/>
              <a:t>আসমানি</a:t>
            </a:r>
            <a:r>
              <a:rPr lang="en-US" sz="3600" dirty="0" smtClean="0"/>
              <a:t> </a:t>
            </a:r>
            <a:r>
              <a:rPr lang="en-US" sz="3600" dirty="0" err="1" smtClean="0"/>
              <a:t>কিতাব</a:t>
            </a:r>
            <a:r>
              <a:rPr lang="en-US" sz="3600" dirty="0" smtClean="0"/>
              <a:t> </a:t>
            </a:r>
            <a:r>
              <a:rPr lang="en-US" sz="3600" dirty="0" err="1" smtClean="0"/>
              <a:t>গুলো</a:t>
            </a:r>
            <a:r>
              <a:rPr lang="en-US" sz="3600" dirty="0" smtClean="0"/>
              <a:t> </a:t>
            </a:r>
            <a:r>
              <a:rPr lang="en-US" sz="3600" dirty="0" err="1" smtClean="0"/>
              <a:t>কি</a:t>
            </a:r>
            <a:r>
              <a:rPr lang="en-US" sz="3600" dirty="0" smtClean="0"/>
              <a:t> </a:t>
            </a:r>
            <a:r>
              <a:rPr lang="en-US" sz="3600" dirty="0" err="1" smtClean="0"/>
              <a:t>কি</a:t>
            </a:r>
            <a:r>
              <a:rPr lang="en-US" sz="3600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FF0000"/>
                </a:solidFill>
              </a:rPr>
              <a:t>সর্ব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শেষ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আসমানি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কিতাব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কার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উপর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নাজিল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হয়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776109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5321671" y="1795347"/>
            <a:ext cx="3657600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বাড়ির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কাজ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Flowchart: Process 1"/>
          <p:cNvSpPr/>
          <p:nvPr/>
        </p:nvSpPr>
        <p:spPr>
          <a:xfrm>
            <a:off x="1605894" y="3343996"/>
            <a:ext cx="8745114" cy="1938528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</a:rPr>
              <a:t>আসমানি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কিতাবের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বিষয়বস্তু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সম্পর্কে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একটি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তালিকা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তৈরি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কর</a:t>
            </a:r>
            <a:r>
              <a:rPr lang="en-US" sz="4800" dirty="0" smtClean="0">
                <a:solidFill>
                  <a:srgbClr val="FF0000"/>
                </a:solidFill>
              </a:rPr>
              <a:t>।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86" y="1046365"/>
            <a:ext cx="3062885" cy="203821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821059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62" y="1490662"/>
            <a:ext cx="8753475" cy="3876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5248" y="950976"/>
            <a:ext cx="8485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মনোযোগ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সহকারে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ক্লাসে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সক্রিয়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অংশগ্রহনের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জন্য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সকলকে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487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1203778" y="1972276"/>
            <a:ext cx="10285412" cy="2262781"/>
          </a:xfrm>
        </p:spPr>
        <p:txBody>
          <a:bodyPr>
            <a:noAutofit/>
          </a:bodyPr>
          <a:lstStyle/>
          <a:p>
            <a:r>
              <a:rPr lang="ar-AE" sz="9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ar-AE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ٱلسَّلَامُ عَلَيْكُمْ وَرَحْمَةُ ٱللَّٰهِ وَبَرَكَاتُهُ</a:t>
            </a:r>
            <a:endParaRPr lang="en-US" sz="9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243746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922317" y="1877317"/>
            <a:ext cx="7369625" cy="3983731"/>
          </a:xfrm>
        </p:spPr>
        <p:txBody>
          <a:bodyPr>
            <a:noAutofit/>
          </a:bodyPr>
          <a:lstStyle/>
          <a:p>
            <a:pPr algn="ctr"/>
            <a:endParaRPr lang="en-US" sz="3200" dirty="0" smtClean="0">
              <a:solidFill>
                <a:srgbClr val="7030A0"/>
              </a:solidFill>
            </a:endParaRPr>
          </a:p>
          <a:p>
            <a:pPr algn="ctr"/>
            <a:r>
              <a:rPr lang="en-US" sz="3200" dirty="0" err="1" smtClean="0">
                <a:solidFill>
                  <a:srgbClr val="7030A0"/>
                </a:solidFill>
              </a:rPr>
              <a:t>মোঃনূরুল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আমিন</a:t>
            </a:r>
            <a:endParaRPr lang="en-US" sz="3200" dirty="0" smtClean="0">
              <a:solidFill>
                <a:srgbClr val="7030A0"/>
              </a:solidFill>
            </a:endParaRPr>
          </a:p>
          <a:p>
            <a:pPr algn="ctr"/>
            <a:endParaRPr lang="en-US" sz="3200" dirty="0" smtClean="0">
              <a:solidFill>
                <a:srgbClr val="7030A0"/>
              </a:solidFill>
            </a:endParaRPr>
          </a:p>
          <a:p>
            <a:pPr algn="ctr"/>
            <a:r>
              <a:rPr lang="en-US" sz="3200" dirty="0" err="1" smtClean="0">
                <a:solidFill>
                  <a:srgbClr val="7030A0"/>
                </a:solidFill>
              </a:rPr>
              <a:t>সিনিয়র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শিক্ষক</a:t>
            </a:r>
            <a:endParaRPr lang="en-US" sz="3200" dirty="0" smtClean="0">
              <a:solidFill>
                <a:srgbClr val="7030A0"/>
              </a:solidFill>
            </a:endParaRPr>
          </a:p>
          <a:p>
            <a:pPr algn="ctr"/>
            <a:r>
              <a:rPr lang="en-US" sz="3600" dirty="0" err="1" smtClean="0">
                <a:solidFill>
                  <a:srgbClr val="7030A0"/>
                </a:solidFill>
              </a:rPr>
              <a:t>চিনামূড়া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এল.এন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উচ্চ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বিদ্যালয়</a:t>
            </a:r>
            <a:endParaRPr lang="en-US" sz="3600" dirty="0" smtClean="0">
              <a:solidFill>
                <a:srgbClr val="7030A0"/>
              </a:solidFill>
            </a:endParaRPr>
          </a:p>
          <a:p>
            <a:pPr algn="ctr"/>
            <a:r>
              <a:rPr lang="en-US" sz="3600" dirty="0" err="1" smtClean="0">
                <a:solidFill>
                  <a:srgbClr val="7030A0"/>
                </a:solidFill>
              </a:rPr>
              <a:t>দাপউদকান্দি,কুমিল্লা</a:t>
            </a:r>
            <a:r>
              <a:rPr lang="en-US" sz="3600" dirty="0" smtClean="0">
                <a:solidFill>
                  <a:srgbClr val="7030A0"/>
                </a:solidFill>
              </a:rPr>
              <a:t>।</a:t>
            </a:r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Snip Diagonal Corner Rectangle 15"/>
          <p:cNvSpPr/>
          <p:nvPr/>
        </p:nvSpPr>
        <p:spPr>
          <a:xfrm>
            <a:off x="4354483" y="694739"/>
            <a:ext cx="4150887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শিক্ষক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পরিচিতি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48100" y="964786"/>
            <a:ext cx="3048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en-US" sz="3200" b="1" dirty="0" smtClean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908542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069" y="1070769"/>
            <a:ext cx="3819525" cy="4257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922317" y="2206751"/>
            <a:ext cx="7382135" cy="3654297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</a:rPr>
              <a:t>বিষয়</a:t>
            </a:r>
            <a:r>
              <a:rPr lang="en-US" sz="4800" b="1" dirty="0" smtClean="0">
                <a:solidFill>
                  <a:srgbClr val="FF0000"/>
                </a:solidFill>
              </a:rPr>
              <a:t>: </a:t>
            </a:r>
            <a:r>
              <a:rPr lang="en-US" sz="4800" b="1" dirty="0" err="1" smtClean="0">
                <a:solidFill>
                  <a:srgbClr val="FF0000"/>
                </a:solidFill>
              </a:rPr>
              <a:t>ইসলাম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শিক্ষা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6000" dirty="0" err="1" smtClean="0">
                <a:solidFill>
                  <a:srgbClr val="7030A0"/>
                </a:solidFill>
              </a:rPr>
              <a:t>শ্রেণি</a:t>
            </a:r>
            <a:r>
              <a:rPr lang="en-US" sz="6000" dirty="0" smtClean="0">
                <a:solidFill>
                  <a:srgbClr val="7030A0"/>
                </a:solidFill>
              </a:rPr>
              <a:t>: </a:t>
            </a:r>
            <a:r>
              <a:rPr lang="en-US" sz="6000" dirty="0" err="1" smtClean="0">
                <a:solidFill>
                  <a:srgbClr val="7030A0"/>
                </a:solidFill>
              </a:rPr>
              <a:t>নবম</a:t>
            </a:r>
            <a:endParaRPr lang="en-US" sz="6000" dirty="0" smtClean="0">
              <a:solidFill>
                <a:srgbClr val="7030A0"/>
              </a:solidFill>
            </a:endParaRPr>
          </a:p>
          <a:p>
            <a:pPr algn="ctr"/>
            <a:r>
              <a:rPr lang="en-US" sz="6600" dirty="0" err="1" smtClean="0">
                <a:solidFill>
                  <a:srgbClr val="7030A0"/>
                </a:solidFill>
              </a:rPr>
              <a:t>অধ্যায়</a:t>
            </a:r>
            <a:r>
              <a:rPr lang="en-US" sz="6600" dirty="0" smtClean="0">
                <a:solidFill>
                  <a:srgbClr val="7030A0"/>
                </a:solidFill>
              </a:rPr>
              <a:t>: ১ম</a:t>
            </a:r>
          </a:p>
          <a:p>
            <a:pPr algn="ctr"/>
            <a:r>
              <a:rPr lang="en-US" sz="6600" dirty="0" err="1" smtClean="0">
                <a:solidFill>
                  <a:srgbClr val="7030A0"/>
                </a:solidFill>
              </a:rPr>
              <a:t>পাঠ</a:t>
            </a:r>
            <a:r>
              <a:rPr lang="en-US" sz="6600" dirty="0" smtClean="0">
                <a:solidFill>
                  <a:srgbClr val="7030A0"/>
                </a:solidFill>
              </a:rPr>
              <a:t>: ১১</a:t>
            </a:r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Snip Diagonal Corner Rectangle 15"/>
          <p:cNvSpPr/>
          <p:nvPr/>
        </p:nvSpPr>
        <p:spPr>
          <a:xfrm>
            <a:off x="4913283" y="778751"/>
            <a:ext cx="3519518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পাঠ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পরিচিতি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857971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nip Diagonal Corner Rectangle 19"/>
          <p:cNvSpPr/>
          <p:nvPr/>
        </p:nvSpPr>
        <p:spPr>
          <a:xfrm>
            <a:off x="5449823" y="774845"/>
            <a:ext cx="1987297" cy="468739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পাঠ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ঘোষণা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03951" y="1231392"/>
            <a:ext cx="2752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চলো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একটি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ছবি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দেখি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347" y="1700131"/>
            <a:ext cx="7300757" cy="41281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001581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5000"/>
    </mc:Choice>
    <mc:Fallback>
      <p:transition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1780031" y="2398280"/>
            <a:ext cx="8423511" cy="346276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</a:rPr>
              <a:t>আজকের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আলোচ্য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বিষয়</a:t>
            </a:r>
            <a:endParaRPr lang="en-US" sz="3600" b="1" dirty="0">
              <a:solidFill>
                <a:srgbClr val="002060"/>
              </a:solidFill>
            </a:endParaRPr>
          </a:p>
          <a:p>
            <a:pPr algn="ctr"/>
            <a:endParaRPr lang="en-US" sz="72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7200" b="1" dirty="0" err="1" smtClean="0">
                <a:solidFill>
                  <a:srgbClr val="FF0000"/>
                </a:solidFill>
              </a:rPr>
              <a:t>আসমনি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কিতাব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endParaRPr lang="en-US" sz="8000" dirty="0" smtClean="0"/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906844" y="1598613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4560234" y="798946"/>
            <a:ext cx="3635631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পাঠ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শিরোনাম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4180550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1328929" y="1975104"/>
            <a:ext cx="10363200" cy="4079326"/>
          </a:xfrm>
        </p:spPr>
        <p:txBody>
          <a:bodyPr>
            <a:no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এই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শেষে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শিক্ষার্থীরা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জানতে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পারবে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আসমানি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কিতাবের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পরিচয়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আসমানি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কিতাবের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বিষয়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বস্তু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প্রসিদ্ধ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আসমানি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কিতাবসমূহ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আসমানি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কিতাবে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বিশ্বাসের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গুরুত্ব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।</a:t>
            </a:r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4913283" y="778751"/>
            <a:ext cx="2706718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শিখনফল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41453253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327355" y="708808"/>
            <a:ext cx="11058609" cy="97631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endParaRPr lang="en-US" sz="320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half" idx="2"/>
          </p:nvPr>
        </p:nvSpPr>
        <p:spPr>
          <a:xfrm>
            <a:off x="2097023" y="2032282"/>
            <a:ext cx="9817885" cy="4262436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কিতাব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আরবী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শব্দ</a:t>
            </a:r>
            <a:r>
              <a:rPr lang="en-US" sz="3200" b="1" dirty="0" smtClean="0">
                <a:solidFill>
                  <a:srgbClr val="002060"/>
                </a:solidFill>
              </a:rPr>
              <a:t>। </a:t>
            </a:r>
            <a:r>
              <a:rPr lang="en-US" sz="3200" b="1" dirty="0" err="1" smtClean="0">
                <a:solidFill>
                  <a:srgbClr val="002060"/>
                </a:solidFill>
              </a:rPr>
              <a:t>এর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আভিধানিক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অর্থ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হলো</a:t>
            </a:r>
            <a:r>
              <a:rPr lang="en-US" sz="3200" b="1" dirty="0">
                <a:solidFill>
                  <a:srgbClr val="002060"/>
                </a:solidFill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C00000"/>
                </a:solidFill>
              </a:rPr>
              <a:t>লিপিবদ্ধ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0070C0"/>
                </a:solidFill>
              </a:rPr>
              <a:t>লিখিত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বস্তু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C00000"/>
                </a:solidFill>
              </a:rPr>
              <a:t>পুস্তক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7030A0"/>
                </a:solidFill>
              </a:rPr>
              <a:t>বই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sz="3600" dirty="0" smtClean="0"/>
          </a:p>
        </p:txBody>
      </p:sp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Snip Diagonal Corner Rectangle 11"/>
          <p:cNvSpPr/>
          <p:nvPr/>
        </p:nvSpPr>
        <p:spPr>
          <a:xfrm>
            <a:off x="4108704" y="778751"/>
            <a:ext cx="4454725" cy="799667"/>
          </a:xfrm>
          <a:prstGeom prst="snip2DiagRect">
            <a:avLst/>
          </a:prstGeom>
          <a:solidFill>
            <a:srgbClr val="7030A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আভিধানিক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অর্থ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150418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4.8|2.9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6|2.5|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4.9|2.3|2|1.9|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438</Words>
  <Application>Microsoft Office PowerPoint</Application>
  <PresentationFormat>Custom</PresentationFormat>
  <Paragraphs>110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 بِسْمِ ٱللَّٰهِ ٱلرَّحْمَٰنِ ٱلرَّحِيمِ</vt:lpstr>
      <vt:lpstr> ٱلسَّلَامُ عَلَيْكُمْ وَرَحْمَةُ ٱللَّٰهِ وَبَرَكَاتُهُ</vt:lpstr>
      <vt:lpstr>Slide 4</vt:lpstr>
      <vt:lpstr>Slide 5</vt:lpstr>
      <vt:lpstr>Slide 6</vt:lpstr>
      <vt:lpstr>Slide 7</vt:lpstr>
      <vt:lpstr>Slide 8</vt:lpstr>
      <vt:lpstr> </vt:lpstr>
      <vt:lpstr>Slide 10</vt:lpstr>
      <vt:lpstr>Slide 11</vt:lpstr>
      <vt:lpstr>আল্লাহ তায়ালা আসমামী কিতাবসমূহে নানা বিষয়ের আলোচনা উপাস্থাপন করেছেন। যেমন-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USER</cp:lastModifiedBy>
  <cp:revision>70</cp:revision>
  <dcterms:created xsi:type="dcterms:W3CDTF">2025-06-16T01:24:38Z</dcterms:created>
  <dcterms:modified xsi:type="dcterms:W3CDTF">2026-07-23T03:58:52Z</dcterms:modified>
</cp:coreProperties>
</file>