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2"/>
  </p:notesMasterIdLst>
  <p:sldIdLst>
    <p:sldId id="351" r:id="rId2"/>
    <p:sldId id="360" r:id="rId3"/>
    <p:sldId id="349" r:id="rId4"/>
    <p:sldId id="350" r:id="rId5"/>
    <p:sldId id="352" r:id="rId6"/>
    <p:sldId id="334" r:id="rId7"/>
    <p:sldId id="336" r:id="rId8"/>
    <p:sldId id="337" r:id="rId9"/>
    <p:sldId id="312" r:id="rId10"/>
    <p:sldId id="313" r:id="rId11"/>
    <p:sldId id="338" r:id="rId12"/>
    <p:sldId id="315" r:id="rId13"/>
    <p:sldId id="292" r:id="rId14"/>
    <p:sldId id="339" r:id="rId15"/>
    <p:sldId id="316" r:id="rId16"/>
    <p:sldId id="317" r:id="rId17"/>
    <p:sldId id="318" r:id="rId18"/>
    <p:sldId id="319" r:id="rId19"/>
    <p:sldId id="340" r:id="rId20"/>
    <p:sldId id="320" r:id="rId21"/>
    <p:sldId id="321" r:id="rId22"/>
    <p:sldId id="322" r:id="rId23"/>
    <p:sldId id="341" r:id="rId24"/>
    <p:sldId id="342" r:id="rId25"/>
    <p:sldId id="323" r:id="rId26"/>
    <p:sldId id="324" r:id="rId27"/>
    <p:sldId id="330" r:id="rId28"/>
    <p:sldId id="325" r:id="rId29"/>
    <p:sldId id="327" r:id="rId30"/>
    <p:sldId id="328" r:id="rId31"/>
    <p:sldId id="329" r:id="rId32"/>
    <p:sldId id="331" r:id="rId33"/>
    <p:sldId id="347" r:id="rId34"/>
    <p:sldId id="348" r:id="rId35"/>
    <p:sldId id="344" r:id="rId36"/>
    <p:sldId id="345" r:id="rId37"/>
    <p:sldId id="332" r:id="rId38"/>
    <p:sldId id="333" r:id="rId39"/>
    <p:sldId id="353" r:id="rId40"/>
    <p:sldId id="355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CE99C-A573-4A42-843F-544E57DE38BE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51D096-2F52-4301-B2D3-969937E289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1D096-2F52-4301-B2D3-969937E2895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8F4648-08AE-4102-AFE2-0DFF8641C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78136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A3120A3-47AD-4C76-8D7E-7680B160C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47"/>
            <a:ext cx="9144000" cy="687084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60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-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876800"/>
          </a:xfrm>
        </p:spPr>
        <p:txBody>
          <a:bodyPr>
            <a:normAutofit fontScale="25000" lnSpcReduction="20000"/>
          </a:bodyPr>
          <a:lstStyle/>
          <a:p>
            <a:pPr marL="914400" indent="-914400" algn="just">
              <a:buAutoNum type="arabicPeriod"/>
            </a:pPr>
            <a:r>
              <a:rPr lang="en-US" sz="14400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wb‡qvwRZ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e¨w³,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Dcwefv‡Mi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ga¨Kvi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m¤ú‡K©i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iyc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iLv‡K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‡K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endParaRPr lang="en-US" sz="14400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>
              <a:buFont typeface="Wingdings 3"/>
              <a:buAutoNum type="arabicPeriod"/>
            </a:pPr>
            <a:r>
              <a:rPr lang="en-US" sz="14400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wb‡qvwRZ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e¨w³,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Dcwefv‡Mi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ga¨Kvi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m¤ú‡K©i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KvVv‡gv‡K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‡h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wP‡Îi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Dc¯’vcb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wPÎ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144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1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endParaRPr lang="en-US" sz="76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54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791200" y="6096000"/>
            <a:ext cx="3352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 Md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228601"/>
            <a:ext cx="7772400" cy="7620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49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9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900" dirty="0" err="1">
                <a:latin typeface="SutonnyMJ" pitchFamily="2" charset="0"/>
                <a:cs typeface="SutonnyMJ" pitchFamily="2" charset="0"/>
              </a:rPr>
              <a:t>KvVv‡gvi</a:t>
            </a:r>
            <a:r>
              <a:rPr lang="en-US" sz="49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900" dirty="0" err="1">
                <a:latin typeface="SutonnyMJ" pitchFamily="2" charset="0"/>
                <a:cs typeface="SutonnyMJ" pitchFamily="2" charset="0"/>
              </a:rPr>
              <a:t>cÖKvi‡f</a:t>
            </a:r>
            <a:r>
              <a:rPr lang="en-US" sz="4900" dirty="0">
                <a:latin typeface="SutonnyMJ" pitchFamily="2" charset="0"/>
                <a:cs typeface="SutonnyMJ" pitchFamily="2" charset="0"/>
              </a:rPr>
              <a:t>`-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3276600"/>
          </a:xfrm>
        </p:spPr>
        <p:txBody>
          <a:bodyPr>
            <a:normAutofit/>
          </a:bodyPr>
          <a:lstStyle/>
          <a:p>
            <a:pPr marL="914400" indent="-914400" algn="just">
              <a:buAutoNum type="arabicPeriod"/>
            </a:pPr>
            <a:endParaRPr lang="en-US" sz="76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54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67000" y="990600"/>
            <a:ext cx="3733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KvVv‡gv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048000"/>
            <a:ext cx="1447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mij‰iwLK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5000" y="30480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I</a:t>
            </a:r>
          </a:p>
          <a:p>
            <a:pPr algn="ctr"/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Dc‡`óv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91000" y="3048000"/>
            <a:ext cx="1447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Kvh©wfwËK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67400" y="3048000"/>
            <a:ext cx="1219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gwU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ª·</a:t>
            </a:r>
          </a:p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0" y="3048000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KwgwU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4267200" y="1676400"/>
            <a:ext cx="762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457200" y="2286000"/>
            <a:ext cx="845820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own Arrow 14"/>
          <p:cNvSpPr/>
          <p:nvPr/>
        </p:nvSpPr>
        <p:spPr>
          <a:xfrm>
            <a:off x="1066800" y="2362200"/>
            <a:ext cx="762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3048000" y="2362200"/>
            <a:ext cx="762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724400" y="2362200"/>
            <a:ext cx="762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6400800" y="2362200"/>
            <a:ext cx="762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8382000" y="2362200"/>
            <a:ext cx="762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943600" y="6211669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Hossain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Professior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Biswas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college,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Pabna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 animBg="1"/>
      <p:bldP spid="5" grpId="0" build="p" animBg="1"/>
      <p:bldP spid="8" grpId="0" build="p" animBg="1"/>
      <p:bldP spid="9" grpId="0" build="p" animBg="1"/>
      <p:bldP spid="10" grpId="0" build="p" animBg="1"/>
      <p:bldP spid="11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838201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dirty="0">
                <a:latin typeface="SutonnyMJ" pitchFamily="2" charset="0"/>
                <a:cs typeface="SutonnyMJ" pitchFamily="2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295400"/>
            <a:ext cx="7543800" cy="5181600"/>
          </a:xfrm>
        </p:spPr>
        <p:txBody>
          <a:bodyPr>
            <a:normAutofit/>
          </a:bodyPr>
          <a:lstStyle/>
          <a:p>
            <a:pPr marL="914400" indent="-914400" algn="just">
              <a:buAutoNum type="arabicPeriod"/>
            </a:pPr>
            <a:endParaRPr lang="en-US" sz="76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54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1447800"/>
            <a:ext cx="3733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gnve¨e¯’vcK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00" y="2667000"/>
            <a:ext cx="3733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e¨e¯’vcK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28800" y="3962400"/>
            <a:ext cx="3733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SutonnyMJ" pitchFamily="2" charset="0"/>
                <a:cs typeface="SutonnyMJ" pitchFamily="2" charset="0"/>
              </a:rPr>
              <a:t>KviLvbve¨e¯’vcK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5105400"/>
            <a:ext cx="3733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dvig¨vb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8800" y="6019800"/>
            <a:ext cx="3733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Kg©x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4382294" y="23995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4382294" y="36949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458494" y="48379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4458494" y="5828506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066800" y="533400"/>
            <a:ext cx="685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mij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‰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iwLK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4400" b="1" dirty="0"/>
          </a:p>
        </p:txBody>
      </p:sp>
      <p:sp>
        <p:nvSpPr>
          <p:cNvPr id="14" name="Rectangle 13"/>
          <p:cNvSpPr/>
          <p:nvPr/>
        </p:nvSpPr>
        <p:spPr>
          <a:xfrm>
            <a:off x="6096000" y="6211669"/>
            <a:ext cx="304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Hossain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Professior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Biswas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college,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Pabna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 animBg="1"/>
      <p:bldP spid="5" grpId="0" build="p" animBg="1"/>
      <p:bldP spid="6" grpId="0" build="p" animBg="1"/>
      <p:bldP spid="7" grpId="0" build="p" animBg="1"/>
      <p:bldP spid="8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09067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4400" dirty="0"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KvVv‡gv‡Z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KZ…©Z¡ †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iLv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‡_‡K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mij‡iLvi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AvKv‡i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µ‡g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w`‡K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b‡g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Av‡m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mijˆiwLK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A line organization is one in which there is a direct flow of authority from the top of the organization to the bottom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                                           - R.M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Hodgetts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72200" y="6304002"/>
            <a:ext cx="2743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Professior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000" b="1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college,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709672"/>
          </a:xfrm>
        </p:spPr>
        <p:txBody>
          <a:bodyPr>
            <a:normAutofit fontScale="55000" lnSpcReduction="20000"/>
          </a:bodyPr>
          <a:lstStyle/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1.mnR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mij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1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3100" dirty="0">
                <a:latin typeface="Arial" pitchFamily="34" charset="0"/>
                <a:cs typeface="Arial" pitchFamily="34" charset="0"/>
              </a:rPr>
              <a:t>Simple and easy organization)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2.KZ…©‡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Z¡i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cÖevn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Flow of authority 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)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3.KZ…©‡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Z¡i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Nature of authority 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)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4.`ªæZ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Quick decision making 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)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5.wbe©vnxi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× 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Self-sufficient department 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)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6.¯^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qsm¤ú~Y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100" dirty="0">
                <a:latin typeface="Arial" pitchFamily="34" charset="0"/>
                <a:cs typeface="Arial" pitchFamily="34" charset="0"/>
              </a:rPr>
              <a:t>Development of efficiency </a:t>
            </a:r>
            <a:r>
              <a:rPr lang="en-US" sz="4100" dirty="0">
                <a:latin typeface="SutonnyMJ" pitchFamily="2" charset="0"/>
                <a:cs typeface="SutonnyMJ" pitchFamily="2" charset="0"/>
              </a:rPr>
              <a:t>)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7.wbqgvbyewZ©Zv (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Discipline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ˆ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¨</a:t>
            </a:r>
          </a:p>
        </p:txBody>
      </p:sp>
      <p:sp>
        <p:nvSpPr>
          <p:cNvPr id="4" name="Rectangle 3"/>
          <p:cNvSpPr/>
          <p:nvPr/>
        </p:nvSpPr>
        <p:spPr>
          <a:xfrm>
            <a:off x="6324600" y="6096000"/>
            <a:ext cx="2667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Professior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000" b="1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college,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810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b="1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mij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 KZ…©‡Z¡ I 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my¯úó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eÚb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3. `ª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yZ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ev¯Zevqb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4|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m‡ev”P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k„•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5|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wbe©vnxi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ÿgZv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6|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c‡`vbœwZi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úó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c_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wb‡`©kK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7| 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vqx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kw³kvjx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>
              <a:buNone/>
            </a:pP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77000" y="6096000"/>
            <a:ext cx="2667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Professior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000" b="1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 college, </a:t>
            </a:r>
            <a:r>
              <a:rPr lang="en-US" sz="1000" b="1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657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b="1" dirty="0" err="1">
                <a:latin typeface="SutonnyMJ" pitchFamily="2" charset="0"/>
                <a:cs typeface="SutonnyMJ" pitchFamily="2" charset="0"/>
              </a:rPr>
              <a:t>Amyweav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 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we‡klvq‡bi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2. ‰¯^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iZ‡š¿i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SvuK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wbe©vnxi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Kvh©fvi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×|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4|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wbe©vnxi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Abycw¯’wZ‡Z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ÿwZ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5|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^‡q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mgm¨v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6|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RwUj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e„n`vqZb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Abyc‡hvMx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9800" y="6019800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Hossain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Professior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 err="1"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Biswas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college,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Pabna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24307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4400" dirty="0"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KvVv‡gv‡Z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KZ…©Z¡ †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iLv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‡_‡K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mij‡iLvi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AvKv‡i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µ‡g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w`‡K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b‡g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Av‡m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cvkvcvwk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Dc‡`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óv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wb‡qv‡Mi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i‡L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†h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ˆ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Zwi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nq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mijˆiwLK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Dc‡`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óv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800" dirty="0">
                <a:latin typeface="Arial" pitchFamily="34" charset="0"/>
                <a:cs typeface="Arial" pitchFamily="34" charset="0"/>
              </a:rPr>
              <a:t>When both line and staff authorities are included in an organization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itit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known as line and staff organization       -G.R Terry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Dc‡`óv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c`¯’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1BF33A-B758-4BEA-903B-F789E8A3569B}"/>
              </a:ext>
            </a:extLst>
          </p:cNvPr>
          <p:cNvSpPr/>
          <p:nvPr/>
        </p:nvSpPr>
        <p:spPr>
          <a:xfrm>
            <a:off x="5791200" y="6172200"/>
            <a:ext cx="3352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Dc‡`óv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c`¯’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msMVb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5562600"/>
          </a:xfrm>
        </p:spPr>
        <p:txBody>
          <a:bodyPr>
            <a:normAutofit/>
          </a:bodyPr>
          <a:lstStyle/>
          <a:p>
            <a:pPr marL="914400" indent="-914400" algn="just">
              <a:buAutoNum type="arabicPeriod"/>
            </a:pPr>
            <a:endParaRPr lang="en-US" sz="76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54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685800"/>
            <a:ext cx="3733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SutonnyMJ" pitchFamily="2" charset="0"/>
                <a:cs typeface="SutonnyMJ" pitchFamily="2" charset="0"/>
              </a:rPr>
              <a:t>gnve¨e¯’vcK</a:t>
            </a:r>
            <a:endParaRPr lang="en-US" sz="6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00" y="2133600"/>
            <a:ext cx="3733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SutonnyMJ" pitchFamily="2" charset="0"/>
                <a:cs typeface="SutonnyMJ" pitchFamily="2" charset="0"/>
              </a:rPr>
              <a:t>e¨e¯’vcK</a:t>
            </a:r>
            <a:endParaRPr lang="en-US" sz="6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28800" y="3581400"/>
            <a:ext cx="3733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SutonnyMJ" pitchFamily="2" charset="0"/>
                <a:cs typeface="SutonnyMJ" pitchFamily="2" charset="0"/>
              </a:rPr>
              <a:t>KviLvbve¨e¯’vcK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800600"/>
            <a:ext cx="3733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dvig¨vb</a:t>
            </a:r>
            <a:endParaRPr lang="en-US" sz="6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8800" y="5943600"/>
            <a:ext cx="3733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SutonnyMJ" pitchFamily="2" charset="0"/>
                <a:cs typeface="SutonnyMJ" pitchFamily="2" charset="0"/>
              </a:rPr>
              <a:t>Kg©x</a:t>
            </a:r>
            <a:endParaRPr lang="en-US" sz="6000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4381500" y="1790700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4382294" y="32377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458494" y="45331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4458494" y="5828506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858000" y="14478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SutonnyMJ" pitchFamily="2" charset="0"/>
                <a:cs typeface="SutonnyMJ" pitchFamily="2" charset="0"/>
              </a:rPr>
              <a:t>Dc‡`óv</a:t>
            </a:r>
            <a:endParaRPr lang="en-US" sz="5400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rot="10800000">
            <a:off x="4876800" y="1828800"/>
            <a:ext cx="20574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B1FFE9F-7B10-4542-AEAF-7E6D2F3DF420}"/>
              </a:ext>
            </a:extLst>
          </p:cNvPr>
          <p:cNvSpPr/>
          <p:nvPr/>
        </p:nvSpPr>
        <p:spPr>
          <a:xfrm>
            <a:off x="5791200" y="6096000"/>
            <a:ext cx="3352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 animBg="1"/>
      <p:bldP spid="5" grpId="0" build="p" animBg="1"/>
      <p:bldP spid="6" grpId="0" build="p" animBg="1"/>
      <p:bldP spid="7" grpId="0" build="p" animBg="1"/>
      <p:bldP spid="8" grpId="0" build="p" animBg="1"/>
      <p:bldP spid="15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33671"/>
          </a:xfrm>
        </p:spPr>
        <p:txBody>
          <a:bodyPr>
            <a:normAutofit lnSpcReduction="10000"/>
          </a:bodyPr>
          <a:lstStyle/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1. KZ…©Z¡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cÖevn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aib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eva¨evaKZv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Revew`wnwZv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cÖ‡hvR¨Zv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Kvh©ÿgZv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en-US" sz="4000" b="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40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0" dirty="0" err="1">
                <a:latin typeface="SutonnyMJ" pitchFamily="2" charset="0"/>
                <a:cs typeface="SutonnyMJ" pitchFamily="2" charset="0"/>
              </a:rPr>
              <a:t>Dc‡`óv</a:t>
            </a:r>
            <a:r>
              <a:rPr lang="en-US" sz="40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4000" b="0" dirty="0">
                <a:latin typeface="SutonnyMJ" pitchFamily="2" charset="0"/>
                <a:cs typeface="SutonnyMJ" pitchFamily="2" charset="0"/>
              </a:rPr>
              <a:t> ‰</a:t>
            </a:r>
            <a:r>
              <a:rPr lang="en-US" sz="4000" b="0" dirty="0" err="1"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4000" b="0" dirty="0">
                <a:latin typeface="SutonnyMJ" pitchFamily="2" charset="0"/>
                <a:cs typeface="SutonnyMJ" pitchFamily="2" charset="0"/>
              </a:rPr>
              <a:t>¨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D4D285-85B4-4A85-940F-68D4AE1DEE3E}"/>
              </a:ext>
            </a:extLst>
          </p:cNvPr>
          <p:cNvSpPr/>
          <p:nvPr/>
        </p:nvSpPr>
        <p:spPr>
          <a:xfrm>
            <a:off x="5791200" y="6096000"/>
            <a:ext cx="3352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BC6D95-8A96-4888-8DDC-5F0471E3F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bvg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ÒmsMwVZKiYÓ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†kl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_©xiv- 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‰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ewkô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I ¸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1AFF9D-9139-4A5F-A7C7-5A8178A53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003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b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Øv`k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kÖYx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PZz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_© </a:t>
            </a: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Aa¨vq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- 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0213E6-953B-404E-B13D-EED4D0EF53B5}"/>
              </a:ext>
            </a:extLst>
          </p:cNvPr>
          <p:cNvSpPr/>
          <p:nvPr/>
        </p:nvSpPr>
        <p:spPr>
          <a:xfrm>
            <a:off x="6096000" y="6200001"/>
            <a:ext cx="3048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dirty="0"/>
              <a:t>Dr. Md. </a:t>
            </a:r>
            <a:r>
              <a:rPr lang="en-US" sz="1000" dirty="0" err="1"/>
              <a:t>Shajjad</a:t>
            </a:r>
            <a:r>
              <a:rPr lang="en-US" sz="1000" dirty="0"/>
              <a:t>  Hossain, Assistant Professor</a:t>
            </a:r>
          </a:p>
          <a:p>
            <a:pPr>
              <a:defRPr/>
            </a:pPr>
            <a:r>
              <a:rPr lang="en-US" sz="1000" dirty="0"/>
              <a:t>Department of management</a:t>
            </a:r>
          </a:p>
          <a:p>
            <a:pPr>
              <a:defRPr/>
            </a:pPr>
            <a:r>
              <a:rPr lang="en-US" sz="1000" dirty="0"/>
              <a:t>Alhaj </a:t>
            </a:r>
            <a:r>
              <a:rPr lang="en-US" sz="1000" dirty="0" err="1"/>
              <a:t>Ahed</a:t>
            </a:r>
            <a:r>
              <a:rPr lang="en-US" sz="1000" dirty="0"/>
              <a:t> Ali </a:t>
            </a:r>
            <a:r>
              <a:rPr lang="en-US" sz="1000" dirty="0" err="1"/>
              <a:t>Bisawas</a:t>
            </a:r>
            <a:r>
              <a:rPr lang="en-US" sz="1000" dirty="0"/>
              <a:t>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381608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3928871"/>
          </a:xfrm>
        </p:spPr>
        <p:txBody>
          <a:bodyPr>
            <a:normAutofit fontScale="92500" lnSpcReduction="10000"/>
          </a:bodyPr>
          <a:lstStyle/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wbe©vnxi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Kvh©fvi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jvNe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2. †¯^”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QvPvwiZvi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mgm¨vi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`ª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yZ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mgvavb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kÖg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wefv‡Mi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mydj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AR©b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bgbxqZv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AR©b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¿‡b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48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0" dirty="0" err="1">
                <a:latin typeface="SutonnyMJ" pitchFamily="2" charset="0"/>
                <a:cs typeface="SutonnyMJ" pitchFamily="2" charset="0"/>
              </a:rPr>
              <a:t>Dc‡`óv</a:t>
            </a:r>
            <a:r>
              <a:rPr lang="en-US" sz="48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48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myweav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0A3411-D5E7-4AF9-927C-6BB76DCE0F28}"/>
              </a:ext>
            </a:extLst>
          </p:cNvPr>
          <p:cNvSpPr/>
          <p:nvPr/>
        </p:nvSpPr>
        <p:spPr>
          <a:xfrm>
            <a:off x="5943600" y="6257836"/>
            <a:ext cx="3352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481072"/>
          </a:xfrm>
        </p:spPr>
        <p:txBody>
          <a:bodyPr>
            <a:normAutofit fontScale="62500" lnSpcReduction="20000"/>
          </a:bodyPr>
          <a:lstStyle/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e¨q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×|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mn‡hvMx‡`i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KZ…©Z¡ I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wel‡q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A¯úóZv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we‡lkÁ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D‡cwÿZ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nIqvi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m¤¢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vebv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Kg©KZ©v‡`i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g‡bvgvwjb¨Zvi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MÖn‡b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wej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¤^|</a:t>
            </a: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we‡lkÁ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wbf©ikxjZv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48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0" dirty="0" err="1">
                <a:latin typeface="SutonnyMJ" pitchFamily="2" charset="0"/>
                <a:cs typeface="SutonnyMJ" pitchFamily="2" charset="0"/>
              </a:rPr>
              <a:t>Dc‡`óv</a:t>
            </a:r>
            <a:r>
              <a:rPr lang="en-US" sz="48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48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0" dirty="0" err="1">
                <a:latin typeface="SutonnyMJ" pitchFamily="2" charset="0"/>
                <a:cs typeface="SutonnyMJ" pitchFamily="2" charset="0"/>
              </a:rPr>
              <a:t>A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myweav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38800" y="6201730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 err="1"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msMVb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8153400" cy="5562600"/>
          </a:xfrm>
        </p:spPr>
        <p:txBody>
          <a:bodyPr>
            <a:normAutofit/>
          </a:bodyPr>
          <a:lstStyle/>
          <a:p>
            <a:pPr marL="914400" indent="-914400" algn="just">
              <a:buAutoNum type="arabicPeriod"/>
            </a:pPr>
            <a:endParaRPr lang="en-US" sz="76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54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19400" y="685800"/>
            <a:ext cx="3733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SutonnyMJ" pitchFamily="2" charset="0"/>
                <a:cs typeface="SutonnyMJ" pitchFamily="2" charset="0"/>
              </a:rPr>
              <a:t>gnve¨e¯’vcK</a:t>
            </a:r>
            <a:endParaRPr lang="en-US" sz="6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9812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e¨e¯’vcK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dirty="0">
                <a:latin typeface="SutonnyMJ" pitchFamily="2" charset="0"/>
                <a:cs typeface="SutonnyMJ" pitchFamily="2" charset="0"/>
              </a:rPr>
              <a:t> A_©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0" y="3352800"/>
            <a:ext cx="1981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SutonnyMJ" pitchFamily="2" charset="0"/>
                <a:cs typeface="SutonnyMJ" pitchFamily="2" charset="0"/>
              </a:rPr>
              <a:t>KviLvbv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200" dirty="0" err="1">
                <a:latin typeface="SutonnyMJ" pitchFamily="2" charset="0"/>
                <a:cs typeface="SutonnyMJ" pitchFamily="2" charset="0"/>
              </a:rPr>
              <a:t>e¨e¯’vcK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19400" y="4572000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dvig¨vb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95600" y="5943600"/>
            <a:ext cx="1752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Kg©x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4381500" y="1790700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696494" y="31615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3696494" y="44569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3696494" y="5714206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743200" y="1981200"/>
            <a:ext cx="1905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Drcv`b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76800" y="1981200"/>
            <a:ext cx="1981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weµq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86600" y="1981200"/>
            <a:ext cx="1905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algn="ctr"/>
            <a:r>
              <a:rPr lang="en-US" sz="3200" dirty="0" err="1">
                <a:latin typeface="SutonnyMJ" pitchFamily="2" charset="0"/>
                <a:cs typeface="SutonnyMJ" pitchFamily="2" charset="0"/>
              </a:rPr>
              <a:t>Kg©x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62600" y="6211669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5" grpId="0" animBg="1"/>
      <p:bldP spid="6" grpId="0" animBg="1"/>
      <p:bldP spid="7" grpId="0" animBg="1"/>
      <p:bldP spid="8" grpId="0" animBg="1"/>
      <p:bldP spid="16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 err="1"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msMVb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4800600"/>
          </a:xfrm>
        </p:spPr>
        <p:txBody>
          <a:bodyPr>
            <a:normAutofit fontScale="85000" lnSpcReduction="10000"/>
          </a:bodyPr>
          <a:lstStyle/>
          <a:p>
            <a:pPr marL="914400" indent="-914400" algn="just"/>
            <a:r>
              <a:rPr lang="en-US" sz="4000" dirty="0">
                <a:latin typeface="SutonnyMJ" pitchFamily="2" charset="0"/>
                <a:cs typeface="SutonnyMJ" pitchFamily="2" charset="0"/>
              </a:rPr>
              <a:t>‡h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KvVv‡gv‡Z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cÖwZôv‡bi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4000" dirty="0" err="1">
                <a:latin typeface="SutonnyMJ" pitchFamily="2" charset="0"/>
                <a:cs typeface="SutonnyMJ" pitchFamily="2" charset="0"/>
              </a:rPr>
              <a:t>Kvh©vejx‡K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Abymv‡i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wewfbœ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4000" dirty="0" err="1">
                <a:latin typeface="SutonnyMJ" pitchFamily="2" charset="0"/>
                <a:cs typeface="SutonnyMJ" pitchFamily="2" charset="0"/>
              </a:rPr>
              <a:t>fv‡M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fvM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Iqv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cÖwZwU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 algn="just"/>
            <a:r>
              <a:rPr lang="en-US" sz="4000" dirty="0" err="1">
                <a:latin typeface="SutonnyMJ" pitchFamily="2" charset="0"/>
                <a:cs typeface="SutonnyMJ" pitchFamily="2" charset="0"/>
              </a:rPr>
              <a:t>wefv‡M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GKRb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we‡klÁ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 algn="just"/>
            <a:r>
              <a:rPr lang="en-US" sz="40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ejv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pPr marL="914400" indent="-914400" algn="just"/>
            <a:r>
              <a:rPr lang="en-US" sz="4000" dirty="0">
                <a:latin typeface="SutonnyMJ" pitchFamily="2" charset="0"/>
                <a:cs typeface="SutonnyMJ" pitchFamily="2" charset="0"/>
              </a:rPr>
              <a:t>1880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cÖeZ©b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l"/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functional is one which specialists</a:t>
            </a:r>
          </a:p>
          <a:p>
            <a:pPr marL="914400" indent="-914400" algn="l"/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placed in the line position</a:t>
            </a:r>
          </a:p>
          <a:p>
            <a:pPr marL="914400" indent="-914400" algn="l"/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- R.M </a:t>
            </a:r>
            <a:r>
              <a:rPr lang="en-US" sz="3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Hodgetts</a:t>
            </a:r>
            <a:endParaRPr lang="en-US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62600" y="6211669"/>
            <a:ext cx="358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 ˆ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¨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4495800"/>
          </a:xfrm>
        </p:spPr>
        <p:txBody>
          <a:bodyPr>
            <a:normAutofit/>
          </a:bodyPr>
          <a:lstStyle/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we‡klvqY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2. ‰ØZ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AaxbZv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cÖ‡qvM‡ÿÎ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wgZe¨wqZv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we‡klÁ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Áv‡bi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6. KZ…©Z¡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cÖevn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638800" y="6066182"/>
            <a:ext cx="350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 err="1"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myweav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4114800"/>
          </a:xfrm>
        </p:spPr>
        <p:txBody>
          <a:bodyPr>
            <a:normAutofit/>
          </a:bodyPr>
          <a:lstStyle/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we‡klÁ‡`i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Ávb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&amp;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2. †¯^”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QvPvwiZv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we‡klvqY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bgbxqZv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×|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¿‡b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10200" y="6211669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b="0" dirty="0" err="1">
                <a:effectLst/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5300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effectLst/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5300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effectLst/>
                <a:latin typeface="SutonnyMJ" pitchFamily="2" charset="0"/>
                <a:cs typeface="SutonnyMJ" pitchFamily="2" charset="0"/>
              </a:rPr>
              <a:t>Amyweav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3886200"/>
          </a:xfrm>
        </p:spPr>
        <p:txBody>
          <a:bodyPr>
            <a:normAutofit/>
          </a:bodyPr>
          <a:lstStyle/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Kvh©fvi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×|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mij‰iwLK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Kg©KZ©v‡`i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cÖfve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3. `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Gov‡bvi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4. k„•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Ljvi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ÿ‡Îi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mxgve×Zv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0" y="6211669"/>
            <a:ext cx="381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599"/>
            <a:ext cx="7772400" cy="685801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b="0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gwU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ª&amp;· 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5715001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914400" indent="-914400" algn="just"/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msMV‡b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cÖwZwU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AwaK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iyZ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</a:t>
            </a:r>
          </a:p>
          <a:p>
            <a:pPr marL="914400" indent="-914400" algn="just"/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Av‡iv‡ci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KvR¸wj‡K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c„_K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c„_K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`ªe¨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cÖKí</a:t>
            </a:r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AvKv‡i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fvM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¯^ ¯^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`ÿ¨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Ggb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vcK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cÖ`v‡bi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†h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ˆ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Zwi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 algn="just"/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gwU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ª·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“Matrix structure is a functional structure combine with either a product or project structural arrangement”</a:t>
            </a:r>
          </a:p>
          <a:p>
            <a:pPr marL="914400" indent="-914400" algn="just"/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-Skinner and Ivancevich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>
              <a:defRPr/>
            </a:pPr>
            <a:endParaRPr lang="en-US" sz="11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1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400" y="55494"/>
            <a:ext cx="7772400" cy="7620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b="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gwU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ª&amp;· 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5562600"/>
          </a:xfrm>
        </p:spPr>
        <p:txBody>
          <a:bodyPr>
            <a:normAutofit/>
          </a:bodyPr>
          <a:lstStyle/>
          <a:p>
            <a:pPr marL="914400" indent="-914400" algn="just">
              <a:buAutoNum type="arabicPeriod"/>
            </a:pPr>
            <a:endParaRPr lang="en-US" sz="76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54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19400" y="838200"/>
            <a:ext cx="3733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SutonnyMJ" pitchFamily="2" charset="0"/>
                <a:cs typeface="SutonnyMJ" pitchFamily="2" charset="0"/>
              </a:rPr>
              <a:t>gnve¨e¯’vcK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4200" y="3505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4382294" y="15613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315494" y="1866106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514600" y="2035106"/>
            <a:ext cx="1905000" cy="10128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Drcv`b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4200" y="2057400"/>
            <a:ext cx="17526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weµq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00600" y="2057400"/>
            <a:ext cx="1905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algn="ctr"/>
            <a:r>
              <a:rPr lang="en-US" sz="3200" dirty="0" err="1">
                <a:latin typeface="SutonnyMJ" pitchFamily="2" charset="0"/>
                <a:cs typeface="SutonnyMJ" pitchFamily="2" charset="0"/>
              </a:rPr>
              <a:t>gvb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wbqš¿b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0" y="3276600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cÖ‡R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/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cÖWv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±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vcK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- K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9600" y="4419600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cÖ‡R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±/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cÖWv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±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vcK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- 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9600" y="5562600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cÖ‡R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±/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cÖWv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±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vcK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- M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00400" y="5791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24200" y="45720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10200" y="34290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10200" y="44958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391400" y="5791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391400" y="3429000"/>
            <a:ext cx="838200" cy="53340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391400" y="4606787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86400" y="5791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rot="5400000">
            <a:off x="5601494" y="1866106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>
            <a:off x="7582694" y="1866106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 flipH="1" flipV="1">
            <a:off x="0" y="175260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endCxn id="17" idx="1"/>
          </p:cNvCxnSpPr>
          <p:nvPr/>
        </p:nvCxnSpPr>
        <p:spPr>
          <a:xfrm>
            <a:off x="152400" y="3733800"/>
            <a:ext cx="4572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28600" y="5943600"/>
            <a:ext cx="4572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52400" y="4876800"/>
            <a:ext cx="4572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17" idx="3"/>
          </p:cNvCxnSpPr>
          <p:nvPr/>
        </p:nvCxnSpPr>
        <p:spPr>
          <a:xfrm>
            <a:off x="2438400" y="3733800"/>
            <a:ext cx="64008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438400" y="4876800"/>
            <a:ext cx="64008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438400" y="6096000"/>
            <a:ext cx="64008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-2019300" y="3771900"/>
            <a:ext cx="43434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6668294" y="3847306"/>
            <a:ext cx="43434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152400" y="1600200"/>
            <a:ext cx="87630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16200000" flipH="1">
            <a:off x="6343650" y="4552950"/>
            <a:ext cx="3048000" cy="38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16200000" flipH="1">
            <a:off x="2000250" y="4552950"/>
            <a:ext cx="3048000" cy="38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16200000" flipH="1">
            <a:off x="4286250" y="4552950"/>
            <a:ext cx="3048000" cy="38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8" grpId="0" animBg="1"/>
      <p:bldP spid="19" grpId="0" animBg="1"/>
      <p:bldP spid="17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6857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b="0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gwU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ª&amp;· 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ˆ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¨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556260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GwU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`ª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e¨wewËK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wefvMxqKi‡bi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wgkÖY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GLv‡b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yB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GKB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‡_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Kvwh©K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cÖ‡R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±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e¨e¯’vc‡Ki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Pvwn`vgZ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Rbkw³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DcKiY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†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mev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miKivn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cÖ‡R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±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cÖ‡R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‡±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mvwe©K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wel‡q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vqx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v‡Kb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Dfq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e¨e¯’vcKB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gnv-e¨e¯’vc‡Ki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wbKU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vqx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v‡Kb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500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500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500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2215DC-CD4D-431C-A668-A8776BD7EF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7800" cy="6858000"/>
          </a:xfr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5ACF66F0-0D5C-4769-89B2-BF4DFFC7B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6000" dirty="0" err="1">
                <a:latin typeface="RinkiyMJ" pitchFamily="2" charset="0"/>
                <a:cs typeface="RinkiyMJ" pitchFamily="2" charset="0"/>
              </a:rPr>
              <a:t>msMVb</a:t>
            </a:r>
            <a:r>
              <a:rPr lang="en-US" sz="6000" dirty="0">
                <a:latin typeface="RinkiyMJ" pitchFamily="2" charset="0"/>
                <a:cs typeface="RinkiyMJ" pitchFamily="2" charset="0"/>
              </a:rPr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28DEEF-4150-44A9-9B77-2452A78EFAAB}"/>
              </a:ext>
            </a:extLst>
          </p:cNvPr>
          <p:cNvSpPr/>
          <p:nvPr/>
        </p:nvSpPr>
        <p:spPr>
          <a:xfrm>
            <a:off x="5410200" y="6211669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175222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b="0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gwU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ª&amp;· 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myweav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4343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wbe©vnxM‡bi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mn‡hvMxZvi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Kvh©Ki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D”P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wbe©vnxMb‡K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cÖwZfv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`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DBF5DB-8986-4567-8BB5-72F8DAD41A23}"/>
              </a:ext>
            </a:extLst>
          </p:cNvPr>
          <p:cNvSpPr/>
          <p:nvPr/>
        </p:nvSpPr>
        <p:spPr>
          <a:xfrm>
            <a:off x="5410200" y="6211669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6857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>
                <a:effectLst/>
                <a:latin typeface="SutonnyMJ" pitchFamily="2" charset="0"/>
                <a:cs typeface="SutonnyMJ" pitchFamily="2" charset="0"/>
              </a:rPr>
              <a:t>‡</a:t>
            </a:r>
            <a:r>
              <a:rPr lang="en-US" sz="5300" b="0" dirty="0" err="1">
                <a:effectLst/>
                <a:latin typeface="SutonnyMJ" pitchFamily="2" charset="0"/>
                <a:cs typeface="SutonnyMJ" pitchFamily="2" charset="0"/>
              </a:rPr>
              <a:t>gwU</a:t>
            </a:r>
            <a:r>
              <a:rPr lang="en-US" sz="5300" b="0" dirty="0">
                <a:effectLst/>
                <a:latin typeface="SutonnyMJ" pitchFamily="2" charset="0"/>
                <a:cs typeface="SutonnyMJ" pitchFamily="2" charset="0"/>
              </a:rPr>
              <a:t>ª&amp;·  </a:t>
            </a:r>
            <a:r>
              <a:rPr lang="en-US" sz="5300" b="0" dirty="0" err="1">
                <a:effectLst/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5300" b="0" dirty="0"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effectLst/>
                <a:latin typeface="SutonnyMJ" pitchFamily="2" charset="0"/>
                <a:cs typeface="SutonnyMJ" pitchFamily="2" charset="0"/>
              </a:rPr>
              <a:t>Amyweav</a:t>
            </a:r>
            <a:endParaRPr lang="en-US" b="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4191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cÖkvmwbK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LiP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‰ØZ KZ…©‡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Z¡i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wec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Ø›Ø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`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jMZ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MÖn‡Yi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cwieZ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©‡bi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FB5AC2-97ED-4048-BDB8-1231ADD7B1FE}"/>
              </a:ext>
            </a:extLst>
          </p:cNvPr>
          <p:cNvSpPr/>
          <p:nvPr/>
        </p:nvSpPr>
        <p:spPr>
          <a:xfrm>
            <a:off x="5410200" y="6211669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KwgwU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msMVb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914400"/>
            <a:ext cx="7924800" cy="312420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914400" indent="-914400" algn="just"/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m¤ú`‡bi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fvi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hw` †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GK`j</a:t>
            </a:r>
            <a:endParaRPr lang="en-US" sz="36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jv‡Ki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Dci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Ac©Y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Z‡e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H `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j‡K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KwgwU</a:t>
            </a:r>
            <a:endParaRPr lang="en-US" sz="36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Zv‡`i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†h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m¤ú‡K©i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M‡o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I‡V</a:t>
            </a:r>
          </a:p>
          <a:p>
            <a:pPr marL="914400" indent="-914400" algn="just"/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KwgwU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ejv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3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“A committee is a group of persons</a:t>
            </a:r>
          </a:p>
          <a:p>
            <a:pPr marL="914400" indent="-914400" algn="just"/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constituted to deal with specific issues</a:t>
            </a:r>
          </a:p>
          <a:p>
            <a:pPr marL="914400" indent="-914400" algn="just"/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problems of the organization”</a:t>
            </a:r>
          </a:p>
          <a:p>
            <a:pPr marL="914400" indent="-914400" algn="just"/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- C.B. Gupta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715000" y="6211669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Hossain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Professior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Biswas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college,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Pabna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655647-75F3-434A-AC36-FA45BE174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519AAF-B272-4466-A74F-254B5C18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2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0" dirty="0" err="1">
                <a:latin typeface="SutonnyMJ" pitchFamily="2" charset="0"/>
                <a:cs typeface="SutonnyMJ" pitchFamily="2" charset="0"/>
              </a:rPr>
              <a:t>KwgwU</a:t>
            </a:r>
            <a:r>
              <a:rPr lang="en-US" sz="4400" b="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681EB1-1A67-4BFB-ACEA-FC7685C5E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5949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61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6D821A1-16A0-427E-8800-AA64BDF20D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4495800" cy="544036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654E70-EDF7-462E-908D-C9CEF2F12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0" dirty="0" err="1">
                <a:latin typeface="SutonnyMJ" pitchFamily="2" charset="0"/>
                <a:cs typeface="SutonnyMJ" pitchFamily="2" charset="0"/>
              </a:rPr>
              <a:t>KwgwU</a:t>
            </a:r>
            <a:r>
              <a:rPr lang="en-US" sz="4400" b="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msMVb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E681A6-340E-4682-880D-C18EDD933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113" y="1417638"/>
            <a:ext cx="4644887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6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 err="1">
                <a:latin typeface="SutonnyMJ" pitchFamily="2" charset="0"/>
                <a:cs typeface="SutonnyMJ" pitchFamily="2" charset="0"/>
              </a:rPr>
              <a:t>KwgwU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msMVb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5562600"/>
          </a:xfrm>
        </p:spPr>
        <p:txBody>
          <a:bodyPr>
            <a:normAutofit/>
          </a:bodyPr>
          <a:lstStyle/>
          <a:p>
            <a:pPr marL="914400" indent="-914400" algn="just">
              <a:buAutoNum type="arabicPeriod"/>
            </a:pPr>
            <a:endParaRPr lang="en-US" sz="76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54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971800" y="2819400"/>
            <a:ext cx="3733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SutonnyMJ" pitchFamily="2" charset="0"/>
                <a:cs typeface="SutonnyMJ" pitchFamily="2" charset="0"/>
              </a:rPr>
              <a:t>mfvcwZ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/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AvnevqK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1430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m`m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81400" y="11430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m`m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34200" y="12192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m`m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600" y="46482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m`m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581400" y="47244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m`m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934200" y="47244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m`m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7162800" y="1219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 flipH="1" flipV="1">
            <a:off x="6515100" y="2324100"/>
            <a:ext cx="609600" cy="228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V="1">
            <a:off x="2247900" y="2095500"/>
            <a:ext cx="685800" cy="609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 flipH="1" flipV="1">
            <a:off x="4343400" y="2438400"/>
            <a:ext cx="609600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2247900" y="3848100"/>
            <a:ext cx="838200" cy="609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>
            <a:off x="4191000" y="4191000"/>
            <a:ext cx="914400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H="1">
            <a:off x="6400800" y="4038600"/>
            <a:ext cx="91440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A2DA138-AB40-46BC-B4DB-B0D8E9405854}"/>
              </a:ext>
            </a:extLst>
          </p:cNvPr>
          <p:cNvSpPr/>
          <p:nvPr/>
        </p:nvSpPr>
        <p:spPr>
          <a:xfrm>
            <a:off x="5410200" y="6211669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5" grpId="0" build="p" animBg="1"/>
      <p:bldP spid="17" grpId="0" build="p" animBg="1"/>
      <p:bldP spid="20" grpId="0" build="p" animBg="1"/>
      <p:bldP spid="21" grpId="0" build="p" animBg="1"/>
      <p:bldP spid="22" grpId="0" build="p" animBg="1"/>
      <p:bldP spid="2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447801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b="0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5300" b="0" dirty="0">
                <a:latin typeface="SutonnyMJ" pitchFamily="2" charset="0"/>
                <a:cs typeface="SutonnyMJ" pitchFamily="2" charset="0"/>
              </a:rPr>
            </a:br>
            <a:br>
              <a:rPr lang="en-US" sz="5300" b="0" dirty="0">
                <a:latin typeface="SutonnyMJ" pitchFamily="2" charset="0"/>
                <a:cs typeface="SutonnyMJ" pitchFamily="2" charset="0"/>
              </a:rPr>
            </a:br>
            <a:br>
              <a:rPr lang="en-US" sz="5300" b="0" dirty="0">
                <a:latin typeface="SutonnyMJ" pitchFamily="2" charset="0"/>
                <a:cs typeface="SutonnyMJ" pitchFamily="2" charset="0"/>
              </a:rPr>
            </a:br>
            <a:br>
              <a:rPr lang="en-US" sz="5300" b="0" dirty="0">
                <a:latin typeface="SutonnyMJ" pitchFamily="2" charset="0"/>
                <a:cs typeface="SutonnyMJ" pitchFamily="2" charset="0"/>
              </a:rPr>
            </a:br>
            <a:br>
              <a:rPr lang="en-US" sz="5300" b="0" dirty="0">
                <a:latin typeface="SutonnyMJ" pitchFamily="2" charset="0"/>
                <a:cs typeface="SutonnyMJ" pitchFamily="2" charset="0"/>
              </a:rPr>
            </a:br>
            <a:br>
              <a:rPr lang="en-US" sz="5300" b="0" dirty="0">
                <a:latin typeface="SutonnyMJ" pitchFamily="2" charset="0"/>
                <a:cs typeface="SutonnyMJ" pitchFamily="2" charset="0"/>
              </a:rPr>
            </a:br>
            <a:br>
              <a:rPr lang="en-US" sz="5300" b="0" dirty="0">
                <a:latin typeface="SutonnyMJ" pitchFamily="2" charset="0"/>
                <a:cs typeface="SutonnyMJ" pitchFamily="2" charset="0"/>
              </a:rPr>
            </a:br>
            <a:br>
              <a:rPr lang="en-US" sz="5300" b="0" dirty="0">
                <a:latin typeface="SutonnyMJ" pitchFamily="2" charset="0"/>
                <a:cs typeface="SutonnyMJ" pitchFamily="2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752600"/>
            <a:ext cx="7543800" cy="42672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914400" indent="-914400" algn="l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l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(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Sepcific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objective)</a:t>
            </a:r>
          </a:p>
          <a:p>
            <a:pPr marL="914400" indent="-914400" algn="l"/>
            <a:endParaRPr lang="en-US" sz="1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l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m`m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msL¨v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(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Number of members 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914400" indent="-914400" algn="l"/>
            <a:endParaRPr lang="en-US" sz="1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l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¯’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¡|(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Stability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914400" indent="-914400" algn="l"/>
            <a:endParaRPr lang="en-US" sz="1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l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MYZvwš¿K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|(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Democracy management 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914400" indent="-914400" algn="l"/>
            <a:endParaRPr lang="en-US" sz="1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l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m`m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¨‡`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mggh©v`v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|(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Equal status of the member 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914400" indent="-914400" algn="l"/>
            <a:endParaRPr lang="en-US" sz="1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l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ev¯Íevqb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|(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Implementation of plan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5400" y="457200"/>
            <a:ext cx="66294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SutonnyMJ" pitchFamily="2" charset="0"/>
                <a:cs typeface="SutonnyMJ" pitchFamily="2" charset="0"/>
              </a:rPr>
              <a:t>KwgwU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‰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¨</a:t>
            </a:r>
            <a:br>
              <a:rPr lang="en-US" sz="4000" dirty="0">
                <a:latin typeface="SutonnyMJ" pitchFamily="2" charset="0"/>
                <a:cs typeface="SutonnyMJ" pitchFamily="2" charset="0"/>
              </a:rPr>
            </a:b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Feature of committee organization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DB786D-B552-4814-826A-73A7799E7C75}"/>
              </a:ext>
            </a:extLst>
          </p:cNvPr>
          <p:cNvSpPr/>
          <p:nvPr/>
        </p:nvSpPr>
        <p:spPr>
          <a:xfrm>
            <a:off x="5410200" y="6211669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KwgwU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dirty="0" err="1">
                <a:latin typeface="SutonnyMJ" pitchFamily="2" charset="0"/>
                <a:cs typeface="SutonnyMJ" pitchFamily="2" charset="0"/>
              </a:rPr>
              <a:t>myweav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34290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`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jMZ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wePvi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we‡ePbvi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endParaRPr lang="en-US" sz="4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‡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hvMv‡hv‡Mi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¯^v_©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mswkøó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cÿ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mgy‡ni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cÖwZwbwaZ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mn‡hvwMZv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e¨w³MZ `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vq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Gov‡bvi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AevwÃZ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Gov‡bv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38A16B-785C-4E4A-AEE0-CFD3B507F21B}"/>
              </a:ext>
            </a:extLst>
          </p:cNvPr>
          <p:cNvSpPr/>
          <p:nvPr/>
        </p:nvSpPr>
        <p:spPr>
          <a:xfrm>
            <a:off x="5410200" y="6211669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KwgwU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Amyweav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33528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wef³ `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awiMwZ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m¤úbœ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nxbZvi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SvuK</a:t>
            </a:r>
            <a:endParaRPr lang="en-US" sz="4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Av‡cvm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g~jK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MÖn‡bi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cÖebZv</a:t>
            </a:r>
            <a:endParaRPr lang="en-US" sz="4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wbR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¯^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gZvgZ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cÖwZôvi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cÖebZv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44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cÿcvwZZ</a:t>
            </a:r>
            <a:r>
              <a:rPr lang="en-US" sz="44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¡|</a:t>
            </a: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43600" y="6211669"/>
            <a:ext cx="3200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E95E9F-2482-4ED7-A973-8BE693448F01}"/>
              </a:ext>
            </a:extLst>
          </p:cNvPr>
          <p:cNvSpPr/>
          <p:nvPr/>
        </p:nvSpPr>
        <p:spPr>
          <a:xfrm>
            <a:off x="5410200" y="6211669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6857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g~j¨vqb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557426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914400" indent="-914400" algn="just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cÖkœ-1.msMVb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2.mij‰iwLK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3.Dc‡`ôvmsMVb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4.g¨vwUª·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KwgwUmsMVb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</a:t>
            </a:r>
          </a:p>
          <a:p>
            <a:pPr marL="914400" indent="-914400" algn="just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Abyaveb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marL="914400" indent="-914400" algn="just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1.e¨e¯’vcbvq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marL="914400" indent="-914400" algn="just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2.msMV‡b ‰ØZ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AaxbZv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cwinvi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nq †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marL="914400" indent="-914400" algn="just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3.mvsMVwbK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bxwZgvjvq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KZ…©Z¡ I `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vwq‡Z¡i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mgZv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marL="914400" indent="-914400" algn="just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4.msMVb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PvU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marL="914400" indent="-914400" algn="just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AvbyôvwbK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k„•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Ljv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iÿvh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iæZ¡c~Y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†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marL="914400" indent="-914400" algn="just"/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wkí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Dc‡hvMx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43600" y="6211669"/>
            <a:ext cx="3200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E95E9F-2482-4ED7-A973-8BE693448F01}"/>
              </a:ext>
            </a:extLst>
          </p:cNvPr>
          <p:cNvSpPr/>
          <p:nvPr/>
        </p:nvSpPr>
        <p:spPr>
          <a:xfrm>
            <a:off x="5410200" y="6211669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0476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108831-3BAA-4455-A086-CE2D7EC138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4724399" cy="5715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0E82650-7DE5-465E-82E0-8AF10F344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latin typeface="RinkiyMJ" pitchFamily="2" charset="0"/>
                <a:cs typeface="RinkiyMJ" pitchFamily="2" charset="0"/>
              </a:rPr>
              <a:t>msMVb</a:t>
            </a:r>
            <a:r>
              <a:rPr lang="en-US" sz="4400" dirty="0">
                <a:latin typeface="RinkiyMJ" pitchFamily="2" charset="0"/>
                <a:cs typeface="RinkiyMJ" pitchFamily="2" charset="0"/>
              </a:rPr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25F32D-E04C-436C-B1C3-36426280E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9" y="1143000"/>
            <a:ext cx="4267201" cy="58673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CA7D873-BB91-4873-8433-FBDB269C7599}"/>
              </a:ext>
            </a:extLst>
          </p:cNvPr>
          <p:cNvSpPr/>
          <p:nvPr/>
        </p:nvSpPr>
        <p:spPr>
          <a:xfrm>
            <a:off x="5638800" y="6364068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237452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6857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53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sz="53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300" b="0" dirty="0" err="1">
                <a:latin typeface="SutonnyMJ" pitchFamily="2" charset="0"/>
                <a:cs typeface="SutonnyMJ" pitchFamily="2" charset="0"/>
              </a:rPr>
              <a:t>g~j¨vqb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557426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914400" indent="-914400" algn="just"/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m„Rbkxj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cÖ‡kœi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DËi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marL="914400" indent="-914400" algn="just">
              <a:buAutoNum type="arabicPeriod"/>
            </a:pP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ÕivqnvbÕ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wj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e„n`vhZb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†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Kv¤úvwbwU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¸‡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jv‡K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Abymv‡i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fvM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GK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we‡klÁ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ZË¡avq‡bi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†`b|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evov‡Z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Kv¤úvbx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Dc‡`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ôv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wb‡qv‡Mi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wb‡q‡Q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                                                1</a:t>
            </a:r>
          </a:p>
          <a:p>
            <a:pPr marL="914400" indent="-914400" algn="just">
              <a:buFont typeface="Wingdings 3"/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wkí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Kvh©wfwËK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Dc‡hvMx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                                                           2</a:t>
            </a:r>
          </a:p>
          <a:p>
            <a:pPr marL="914400" indent="-914400" algn="just">
              <a:buFont typeface="Wingdings 3"/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DÏxc‡K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ewY©Z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Kv¤úvwbwU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msNVb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KvVv‡gv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Abymib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                                   3</a:t>
            </a:r>
          </a:p>
          <a:p>
            <a:pPr marL="914400" indent="-914400" algn="just">
              <a:buFont typeface="Wingdings 3"/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DÏxc‡K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ewY©Z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Kv¤úvwbwUi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Dc‡`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ôv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wb‡qv‡Mi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wm×v‡šÍ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h_v_©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g~j¨vqb</a:t>
            </a:r>
            <a:r>
              <a:rPr lang="en-US" sz="28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                                         4</a:t>
            </a:r>
          </a:p>
          <a:p>
            <a:pPr marL="914400" indent="-914400" algn="just">
              <a:buAutoNum type="arabicPeriod"/>
            </a:pPr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54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43600" y="6211669"/>
            <a:ext cx="3200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E95E9F-2482-4ED7-A973-8BE693448F01}"/>
              </a:ext>
            </a:extLst>
          </p:cNvPr>
          <p:cNvSpPr/>
          <p:nvPr/>
        </p:nvSpPr>
        <p:spPr>
          <a:xfrm>
            <a:off x="5410200" y="6211669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  <a:p>
            <a:pPr>
              <a:defRPr/>
            </a:pP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26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9600" dirty="0" err="1">
                <a:latin typeface="RinkiyMJ" pitchFamily="2" charset="0"/>
                <a:cs typeface="RinkiyMJ" pitchFamily="2" charset="0"/>
              </a:rPr>
              <a:t>msMVb</a:t>
            </a:r>
            <a:r>
              <a:rPr lang="en-US" sz="96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9600" dirty="0" err="1">
                <a:latin typeface="RinkiyMJ" pitchFamily="2" charset="0"/>
                <a:cs typeface="RinkiyMJ" pitchFamily="2" charset="0"/>
              </a:rPr>
              <a:t>Kx</a:t>
            </a:r>
            <a:r>
              <a:rPr lang="en-US" sz="9600" dirty="0">
                <a:latin typeface="RinkiyMJ" pitchFamily="2" charset="0"/>
                <a:cs typeface="RinkiyMJ" pitchFamily="2" charset="0"/>
              </a:rPr>
              <a:t>-</a:t>
            </a:r>
            <a:r>
              <a:rPr lang="en-US" sz="10700" dirty="0">
                <a:latin typeface="SutonnyMJ" pitchFamily="2" charset="0"/>
                <a:cs typeface="SutonnyMJ" pitchFamily="2" charset="0"/>
              </a:rPr>
              <a:t>?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2" descr="C:\Documents and Settings\anthony.chelte\Local Settings\Temporary Internet Files\Content.IE5\3X6G50K6\MCj0149478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9144000" cy="5493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03860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6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স্ত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evq‡bi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wPwýZ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KvR¸wj‡K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kÖwY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web¨vm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KiY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Abymv‡i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vq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wVK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I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cÖ‡qvRbxq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DcKib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mg~n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msMÖ‡ni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KvR‡K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msMwVZ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KiY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8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8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l">
              <a:defRPr/>
            </a:pPr>
            <a:r>
              <a:rPr lang="en-US" sz="6000" b="1" dirty="0">
                <a:solidFill>
                  <a:srgbClr val="FF0000"/>
                </a:solidFill>
              </a:rPr>
              <a:t>.</a:t>
            </a:r>
            <a:r>
              <a:rPr lang="en-US" sz="6000" b="1" i="1" dirty="0">
                <a:solidFill>
                  <a:srgbClr val="FF0000"/>
                </a:solidFill>
              </a:rPr>
              <a:t> Organizing –</a:t>
            </a:r>
          </a:p>
          <a:p>
            <a:pPr algn="l">
              <a:defRPr/>
            </a:pPr>
            <a:r>
              <a:rPr lang="en-US" sz="6000" b="1" dirty="0">
                <a:solidFill>
                  <a:srgbClr val="FF0000"/>
                </a:solidFill>
              </a:rPr>
              <a:t>Structuring of resources &amp; activities to accomplish objectives efficiently &amp; effectively.</a:t>
            </a:r>
          </a:p>
          <a:p>
            <a:pPr algn="just"/>
            <a:endParaRPr lang="en-US" sz="60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035155-AF76-466C-BF90-CAC7AC4BB3A7}"/>
              </a:ext>
            </a:extLst>
          </p:cNvPr>
          <p:cNvSpPr/>
          <p:nvPr/>
        </p:nvSpPr>
        <p:spPr>
          <a:xfrm>
            <a:off x="5804452" y="6241271"/>
            <a:ext cx="3352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315888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400" y="762000"/>
            <a:ext cx="7772400" cy="685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9600" dirty="0">
                <a:latin typeface="SutonnyMJ" pitchFamily="2" charset="0"/>
                <a:cs typeface="SutonnyMJ" pitchFamily="2" charset="0"/>
              </a:rPr>
            </a:br>
            <a:br>
              <a:rPr lang="en-US" sz="9600" dirty="0">
                <a:latin typeface="SutonnyMJ" pitchFamily="2" charset="0"/>
                <a:cs typeface="SutonnyMJ" pitchFamily="2" charset="0"/>
              </a:rPr>
            </a:br>
            <a:br>
              <a:rPr lang="en-US" sz="9600" dirty="0">
                <a:latin typeface="SutonnyMJ" pitchFamily="2" charset="0"/>
                <a:cs typeface="SutonnyMJ" pitchFamily="2" charset="0"/>
              </a:rPr>
            </a:br>
            <a:br>
              <a:rPr lang="en-US" dirty="0"/>
            </a:b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cÖwµqv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endParaRPr lang="en-US" dirty="0"/>
          </a:p>
        </p:txBody>
      </p:sp>
      <p:pic>
        <p:nvPicPr>
          <p:cNvPr id="4" name="Picture 2" descr="C:\Documents and Settings\anthony.chelte\Local Settings\Temporary Internet Files\Content.IE5\3X6G50K6\MCj0149478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9144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953000"/>
          </a:xfrm>
        </p:spPr>
        <p:txBody>
          <a:bodyPr>
            <a:normAutofit/>
          </a:bodyPr>
          <a:lstStyle/>
          <a:p>
            <a:pPr algn="just"/>
            <a:endParaRPr lang="en-US" sz="60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71600" y="5791200"/>
            <a:ext cx="3505200" cy="83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/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Kvh©wefvRb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wefvMxqKiY</a:t>
            </a:r>
            <a:endParaRPr lang="en-US" sz="28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9000" y="4686300"/>
            <a:ext cx="3733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/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`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¡ I KZ…©Z¡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msÁvwqZKviY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62600" y="3695700"/>
            <a:ext cx="2895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/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/>
            <a:r>
              <a:rPr lang="en-US" sz="2800" dirty="0">
                <a:latin typeface="SutonnyMJ" pitchFamily="2" charset="0"/>
                <a:cs typeface="SutonnyMJ" pitchFamily="2" charset="0"/>
              </a:rPr>
              <a:t>`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¡ I KZ…©Z¡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Ac©Y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914400" indent="-914400"/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00800" y="2382078"/>
            <a:ext cx="2667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indent="-914400"/>
            <a:r>
              <a:rPr lang="en-US" sz="2400" dirty="0" err="1">
                <a:latin typeface="SutonnyMJ" pitchFamily="2" charset="0"/>
                <a:cs typeface="SutonnyMJ" pitchFamily="2" charset="0"/>
              </a:rPr>
              <a:t>cvi¯úvwiK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© ¯’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vcb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7BB5C7-B23A-4B07-8C68-8597D462FB03}"/>
              </a:ext>
            </a:extLst>
          </p:cNvPr>
          <p:cNvSpPr/>
          <p:nvPr/>
        </p:nvSpPr>
        <p:spPr>
          <a:xfrm>
            <a:off x="5791200" y="6096000"/>
            <a:ext cx="3352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p" animBg="1"/>
      <p:bldP spid="6" grpId="0" build="p" animBg="1"/>
      <p:bldP spid="7" grpId="0" build="p" animBg="1"/>
      <p:bldP spid="9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nthony.chelte\Local Settings\Temporary Internet Files\Content.IE5\3X6G50K6\MCj0149478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1219200"/>
            <a:ext cx="867490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381000"/>
            <a:ext cx="7772400" cy="685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9600" dirty="0">
                <a:latin typeface="SutonnyMJ" pitchFamily="2" charset="0"/>
                <a:cs typeface="SutonnyMJ" pitchFamily="2" charset="0"/>
              </a:rPr>
            </a:br>
            <a:br>
              <a:rPr lang="en-US" sz="9600" dirty="0">
                <a:latin typeface="SutonnyMJ" pitchFamily="2" charset="0"/>
                <a:cs typeface="SutonnyMJ" pitchFamily="2" charset="0"/>
              </a:rPr>
            </a:br>
            <a:br>
              <a:rPr lang="en-US" sz="9600" dirty="0">
                <a:latin typeface="SutonnyMJ" pitchFamily="2" charset="0"/>
                <a:cs typeface="SutonnyMJ" pitchFamily="2" charset="0"/>
              </a:rPr>
            </a:br>
            <a:br>
              <a:rPr lang="en-US" dirty="0"/>
            </a:br>
            <a:r>
              <a:rPr lang="en-US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b="0" dirty="0" err="1">
                <a:latin typeface="SutonnyMJ" pitchFamily="2" charset="0"/>
                <a:cs typeface="SutonnyMJ" pitchFamily="2" charset="0"/>
              </a:rPr>
              <a:t>Av`k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b="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 ˆ</a:t>
            </a:r>
            <a:r>
              <a:rPr lang="en-US" b="0" dirty="0" err="1">
                <a:latin typeface="SutonnyMJ" pitchFamily="2" charset="0"/>
                <a:cs typeface="SutonnyMJ" pitchFamily="2" charset="0"/>
              </a:rPr>
              <a:t>ewkó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¨- </a:t>
            </a:r>
            <a:endParaRPr lang="en-US" b="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1143000"/>
            <a:ext cx="7543800" cy="4953000"/>
          </a:xfrm>
        </p:spPr>
        <p:txBody>
          <a:bodyPr>
            <a:normAutofit/>
          </a:bodyPr>
          <a:lstStyle/>
          <a:p>
            <a:pPr algn="just"/>
            <a:endParaRPr lang="en-US" sz="60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pPr algn="l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1066801"/>
            <a:ext cx="83058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just"/>
            <a:r>
              <a:rPr lang="en-US" sz="36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36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36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36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|(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Object oriented) 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36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mnR‡eva¨Zv</a:t>
            </a:r>
            <a:r>
              <a:rPr lang="en-US" sz="36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|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Easy understanding) 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/>
            <a:r>
              <a:rPr lang="en-US" sz="36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we‡klvq‡bi</a:t>
            </a:r>
            <a:r>
              <a:rPr lang="en-US" sz="36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36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Opportunity of specialization)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36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fvimvg</a:t>
            </a:r>
            <a:r>
              <a:rPr lang="en-US" sz="36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¨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Well-balancing)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/>
            <a:r>
              <a:rPr lang="en-US" sz="36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mymsÁvwqZ</a:t>
            </a:r>
            <a:r>
              <a:rPr lang="en-US" sz="36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36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sz="36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¡ I KZ…©</a:t>
            </a:r>
            <a:r>
              <a:rPr lang="en-US" sz="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Z¡  </a:t>
            </a:r>
          </a:p>
          <a:p>
            <a:pPr marL="914400" indent="-914400"/>
            <a:r>
              <a:rPr lang="en-US" sz="2800" dirty="0">
                <a:latin typeface="Arial" pitchFamily="34" charset="0"/>
                <a:cs typeface="Arial" pitchFamily="34" charset="0"/>
              </a:rPr>
              <a:t>(Well-defined responsibility and authority)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/>
            <a:r>
              <a:rPr lang="en-US" sz="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AvbyMZ</a:t>
            </a:r>
            <a:r>
              <a:rPr lang="en-US" sz="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¨ I k„•</a:t>
            </a:r>
            <a:r>
              <a:rPr lang="en-US" sz="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Ljv</a:t>
            </a:r>
            <a:r>
              <a:rPr lang="en-US" sz="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Loyalty and discipline)</a:t>
            </a:r>
          </a:p>
          <a:p>
            <a:pPr marL="914400" indent="-914400"/>
            <a:endParaRPr lang="en-US" sz="40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19800" y="6211669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 Md.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Shajjad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Hossain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Professior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Alhaj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Ahed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Biswas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college,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Pabna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6858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9600" dirty="0">
                <a:latin typeface="SutonnyMJ" pitchFamily="2" charset="0"/>
                <a:cs typeface="SutonnyMJ" pitchFamily="2" charset="0"/>
              </a:rPr>
              <a:t> </a:t>
            </a:r>
            <a:br>
              <a:rPr lang="en-US" sz="9600" dirty="0">
                <a:latin typeface="SutonnyMJ" pitchFamily="2" charset="0"/>
                <a:cs typeface="SutonnyMJ" pitchFamily="2" charset="0"/>
              </a:rPr>
            </a:br>
            <a:br>
              <a:rPr lang="en-US" sz="9600" dirty="0">
                <a:latin typeface="SutonnyMJ" pitchFamily="2" charset="0"/>
                <a:cs typeface="SutonnyMJ" pitchFamily="2" charset="0"/>
              </a:rPr>
            </a:br>
            <a:br>
              <a:rPr lang="en-US" sz="9600" dirty="0">
                <a:latin typeface="SutonnyMJ" pitchFamily="2" charset="0"/>
                <a:cs typeface="SutonnyMJ" pitchFamily="2" charset="0"/>
              </a:rPr>
            </a:br>
            <a:br>
              <a:rPr lang="en-US" dirty="0"/>
            </a:br>
            <a:r>
              <a:rPr lang="en-US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b="0" dirty="0" err="1">
                <a:latin typeface="SutonnyMJ" pitchFamily="2" charset="0"/>
                <a:cs typeface="SutonnyMJ" pitchFamily="2" charset="0"/>
              </a:rPr>
              <a:t>Av`k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b="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b="0" dirty="0" err="1">
                <a:latin typeface="SutonnyMJ" pitchFamily="2" charset="0"/>
                <a:cs typeface="SutonnyMJ" pitchFamily="2" charset="0"/>
              </a:rPr>
              <a:t>iæZ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¡- </a:t>
            </a:r>
            <a:endParaRPr lang="en-US" b="0" dirty="0"/>
          </a:p>
        </p:txBody>
      </p:sp>
      <p:pic>
        <p:nvPicPr>
          <p:cNvPr id="4" name="Picture 2" descr="C:\Documents and Settings\anthony.chelte\Local Settings\Temporary Internet Files\Content.IE5\3X6G50K6\MCj0149478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9144000" cy="5493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1524000"/>
            <a:ext cx="8077200" cy="4953000"/>
          </a:xfrm>
        </p:spPr>
        <p:txBody>
          <a:bodyPr>
            <a:normAutofit/>
          </a:bodyPr>
          <a:lstStyle/>
          <a:p>
            <a:pPr algn="just"/>
            <a:endParaRPr lang="en-US" sz="30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pPr algn="l"/>
            <a:endParaRPr lang="en-US" sz="5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1447800"/>
            <a:ext cx="81381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/>
            <a:r>
              <a:rPr lang="en-US" sz="2800" dirty="0" err="1"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¨ AR©‡b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mn‡hvwMZv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Aid to accomplishment of objective)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914400" indent="-914400"/>
            <a:r>
              <a:rPr lang="en-US" sz="2800" dirty="0" err="1">
                <a:latin typeface="SutonnyMJ" pitchFamily="2" charset="0"/>
                <a:cs typeface="SutonnyMJ" pitchFamily="2" charset="0"/>
              </a:rPr>
              <a:t>DcKi‡Yi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h_vh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_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Effective utilization of resources)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2800" dirty="0" err="1">
                <a:latin typeface="SutonnyMJ" pitchFamily="2" charset="0"/>
                <a:cs typeface="SutonnyMJ" pitchFamily="2" charset="0"/>
              </a:rPr>
              <a:t>we‡klxKi‡Y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mnvqZv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Aid to specialization) 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914400" indent="-914400"/>
            <a:r>
              <a:rPr lang="en-US" sz="2800" dirty="0" err="1">
                <a:latin typeface="SutonnyMJ" pitchFamily="2" charset="0"/>
                <a:cs typeface="SutonnyMJ" pitchFamily="2" charset="0"/>
              </a:rPr>
              <a:t>mnR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Smooth co-ordination and control)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914400" indent="-914400"/>
            <a:r>
              <a:rPr lang="en-US" sz="2800" dirty="0" err="1">
                <a:latin typeface="SutonnyMJ" pitchFamily="2" charset="0"/>
                <a:cs typeface="SutonnyMJ" pitchFamily="2" charset="0"/>
              </a:rPr>
              <a:t>m„RbkxjZvi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weKvk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Development of creativity) 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914400" indent="-914400"/>
            <a:r>
              <a:rPr lang="en-US" sz="2800" dirty="0" err="1">
                <a:latin typeface="SutonnyMJ" pitchFamily="2" charset="0"/>
                <a:cs typeface="SutonnyMJ" pitchFamily="2" charset="0"/>
              </a:rPr>
              <a:t>Kvh©Ki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…©Z¡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Establishing effective leadership) 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914400" indent="-914400"/>
            <a:r>
              <a:rPr lang="en-US" sz="2800" dirty="0">
                <a:latin typeface="SutonnyMJ" pitchFamily="2" charset="0"/>
                <a:cs typeface="SutonnyMJ" pitchFamily="2" charset="0"/>
              </a:rPr>
              <a:t>k„•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Ljv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Establishing discipline</a:t>
            </a:r>
          </a:p>
          <a:p>
            <a:pPr marL="914400" indent="-914400"/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914400" indent="-914400" algn="just"/>
            <a:endParaRPr lang="en-US" sz="40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4A7BB5-71DC-4E01-893E-332681E6FD50}"/>
              </a:ext>
            </a:extLst>
          </p:cNvPr>
          <p:cNvSpPr/>
          <p:nvPr/>
        </p:nvSpPr>
        <p:spPr>
          <a:xfrm>
            <a:off x="5859780" y="6253118"/>
            <a:ext cx="3352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nthony.chelte\Local Settings\Temporary Internet Files\Content.IE5\3X6G50K6\MCj0149478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9144000" cy="5493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42730" y="1"/>
            <a:ext cx="7772400" cy="904964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6000" dirty="0" err="1">
                <a:latin typeface="SutonnyMJ" pitchFamily="2" charset="0"/>
                <a:cs typeface="SutonnyMJ" pitchFamily="2" charset="0"/>
              </a:rPr>
              <a:t>msMV‡bi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bxwZgvjv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-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914400"/>
            <a:ext cx="7543800" cy="5334000"/>
          </a:xfrm>
        </p:spPr>
        <p:txBody>
          <a:bodyPr>
            <a:normAutofit fontScale="25000" lnSpcReduction="20000"/>
          </a:bodyPr>
          <a:lstStyle/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1.j‡ÿ¨i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| </a:t>
            </a: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2.kÖg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wefvR‡bi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endParaRPr lang="en-US" sz="1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3.fvimvg¨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4.k„•Ljvi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5.bgbxqZvi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endParaRPr lang="en-US" sz="1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Revew`wnZvi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endParaRPr lang="en-US" sz="1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7.`ÿZvi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8.Kvg¨cwim‡ii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endParaRPr lang="en-US" sz="1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9.†Rvov-gB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wkKj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endParaRPr lang="en-US" sz="1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10.`vwqZ¡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wbw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`©ó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Kib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endParaRPr lang="en-US" sz="1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11.Av‡`‡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HK¨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endParaRPr lang="en-US" sz="1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12.mvij¨ I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my¯úóZvi</a:t>
            </a:r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endParaRPr lang="en-US" sz="1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indent="-914400" algn="just"/>
            <a:r>
              <a:rPr lang="en-US" sz="128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13.we‡klvq‡bi </a:t>
            </a:r>
            <a:r>
              <a:rPr lang="en-US" sz="128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bxwZ</a:t>
            </a:r>
            <a:endParaRPr lang="en-US" sz="1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128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2800" dirty="0">
                <a:solidFill>
                  <a:srgbClr val="FF0000"/>
                </a:solidFill>
              </a:rPr>
              <a:t>.</a:t>
            </a:r>
          </a:p>
          <a:p>
            <a:endParaRPr lang="en-US" sz="12800" dirty="0">
              <a:latin typeface="SutonnyMJ" pitchFamily="2" charset="0"/>
              <a:cs typeface="SutonnyMJ" pitchFamily="2" charset="0"/>
            </a:endParaRPr>
          </a:p>
          <a:p>
            <a:endParaRPr lang="en-US" sz="128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B1D7EB-5F25-451A-9201-06736457A3E0}"/>
              </a:ext>
            </a:extLst>
          </p:cNvPr>
          <p:cNvSpPr/>
          <p:nvPr/>
        </p:nvSpPr>
        <p:spPr>
          <a:xfrm>
            <a:off x="5943600" y="6180679"/>
            <a:ext cx="3352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Dr. Md.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Shajjad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 Hossain,  Asst. Professor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Department of management</a:t>
            </a:r>
          </a:p>
          <a:p>
            <a:pPr>
              <a:defRPr/>
            </a:pPr>
            <a:r>
              <a:rPr lang="en-US" sz="1100" b="1" dirty="0">
                <a:latin typeface="Arial" pitchFamily="34" charset="0"/>
                <a:cs typeface="Arial" pitchFamily="34" charset="0"/>
              </a:rPr>
              <a:t>Alhaj </a:t>
            </a:r>
            <a:r>
              <a:rPr lang="en-US" sz="1100" b="1" dirty="0" err="1">
                <a:latin typeface="Arial" pitchFamily="34" charset="0"/>
                <a:cs typeface="Arial" pitchFamily="34" charset="0"/>
              </a:rPr>
              <a:t>Ahed</a:t>
            </a:r>
            <a:r>
              <a:rPr lang="en-US" sz="1100" b="1" dirty="0">
                <a:latin typeface="Arial" pitchFamily="34" charset="0"/>
                <a:cs typeface="Arial" pitchFamily="34" charset="0"/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1020</TotalTime>
  <Words>3749</Words>
  <Application>Microsoft Office PowerPoint</Application>
  <PresentationFormat>On-screen Show (4:3)</PresentationFormat>
  <Paragraphs>501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Calibri</vt:lpstr>
      <vt:lpstr>Lucida Sans Unicode</vt:lpstr>
      <vt:lpstr>RinkiyMJ</vt:lpstr>
      <vt:lpstr>SutonnyMJ</vt:lpstr>
      <vt:lpstr>Verdana</vt:lpstr>
      <vt:lpstr>Wingdings 2</vt:lpstr>
      <vt:lpstr>Wingdings 3</vt:lpstr>
      <vt:lpstr>Concourse</vt:lpstr>
      <vt:lpstr>PowerPoint Presentation</vt:lpstr>
      <vt:lpstr>e¨e¯’vcbv Øv`k †kÖYx- PZz_© Aa¨vq-  </vt:lpstr>
      <vt:lpstr> msMVb  </vt:lpstr>
      <vt:lpstr>msMVb  </vt:lpstr>
      <vt:lpstr> msMVb Kx-? </vt:lpstr>
      <vt:lpstr>       msMV‡bi cÖwµqv- </vt:lpstr>
      <vt:lpstr>        Av`k© msMV‡bi ˆewkó¨- </vt:lpstr>
      <vt:lpstr>        Av`k© msMV‡bi ¸iæZ¡- </vt:lpstr>
      <vt:lpstr> msMV‡bi bxwZgvjv-</vt:lpstr>
      <vt:lpstr> msMVb KvVv‡gv- </vt:lpstr>
      <vt:lpstr>      msMVb KvVv‡gvi cÖKvi‡f`-</vt:lpstr>
      <vt:lpstr>          </vt:lpstr>
      <vt:lpstr>mij‰iwLK msMVb</vt:lpstr>
      <vt:lpstr>mij‰iwLK msMV‡bi ˆewkó¨</vt:lpstr>
      <vt:lpstr>mij‰iwLK msMVb</vt:lpstr>
      <vt:lpstr>mij‰iwLK msMVb</vt:lpstr>
      <vt:lpstr>mij‰iwLK Dc‡`óv ev c`¯’ msMVb</vt:lpstr>
      <vt:lpstr> mij‰iwLK Dc‡`óv ev c`¯’ msMVb </vt:lpstr>
      <vt:lpstr>mij‰iwLK Dc‡`óv msMV‡bi ‰ewkó¨</vt:lpstr>
      <vt:lpstr>mij‰iwLK Dc‡`óv msMV‡bi myweav</vt:lpstr>
      <vt:lpstr>mij‰iwLK Dc‡`óv msMV‡bi Amyweav</vt:lpstr>
      <vt:lpstr> Kvh©wfwËK msMVb </vt:lpstr>
      <vt:lpstr> Kvh©wfwËK msMVb </vt:lpstr>
      <vt:lpstr>   Kvh©wfwËK msMV‡bi ˆewkó¨ </vt:lpstr>
      <vt:lpstr> Kvh©wfwËK msMV‡bi myweav </vt:lpstr>
      <vt:lpstr> Kvh©wfwËK msMV‡bi Amyweav </vt:lpstr>
      <vt:lpstr>  ‡gwUª&amp;·  msMVb</vt:lpstr>
      <vt:lpstr> ‡gwUª&amp;·  msMVb</vt:lpstr>
      <vt:lpstr>  ‡gwUª&amp;·  msMV‡bi ˆewkó¨</vt:lpstr>
      <vt:lpstr>  ‡gwUª&amp;·  msMV‡bi myweav </vt:lpstr>
      <vt:lpstr>  ‡gwUª&amp;·  msMV‡bi Amyweav</vt:lpstr>
      <vt:lpstr>  KwgwU  msMVb </vt:lpstr>
      <vt:lpstr>KwgwU  msMVb</vt:lpstr>
      <vt:lpstr>KwgwU  msMVb</vt:lpstr>
      <vt:lpstr> KwgwU msMVb </vt:lpstr>
      <vt:lpstr>           </vt:lpstr>
      <vt:lpstr>  KwgwU msMV‡bi myweav </vt:lpstr>
      <vt:lpstr>  KwgwU msMV‡bi Amyweav </vt:lpstr>
      <vt:lpstr>  cvV g~j¨vqb</vt:lpstr>
      <vt:lpstr>  cvV g~j¨vqb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e¨emvq wK?</dc:title>
  <dc:creator>User</dc:creator>
  <cp:lastModifiedBy>User</cp:lastModifiedBy>
  <cp:revision>421</cp:revision>
  <dcterms:created xsi:type="dcterms:W3CDTF">2006-08-16T00:00:00Z</dcterms:created>
  <dcterms:modified xsi:type="dcterms:W3CDTF">2026-07-23T04:39:17Z</dcterms:modified>
</cp:coreProperties>
</file>