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8"/>
  </p:notesMasterIdLst>
  <p:sldIdLst>
    <p:sldId id="324" r:id="rId2"/>
    <p:sldId id="336" r:id="rId3"/>
    <p:sldId id="438" r:id="rId4"/>
    <p:sldId id="437" r:id="rId5"/>
    <p:sldId id="304" r:id="rId6"/>
    <p:sldId id="257" r:id="rId7"/>
    <p:sldId id="322" r:id="rId8"/>
    <p:sldId id="327" r:id="rId9"/>
    <p:sldId id="318" r:id="rId10"/>
    <p:sldId id="259" r:id="rId11"/>
    <p:sldId id="296" r:id="rId12"/>
    <p:sldId id="326" r:id="rId13"/>
    <p:sldId id="317" r:id="rId14"/>
    <p:sldId id="297" r:id="rId15"/>
    <p:sldId id="294" r:id="rId16"/>
    <p:sldId id="295" r:id="rId17"/>
    <p:sldId id="298" r:id="rId18"/>
    <p:sldId id="334" r:id="rId19"/>
    <p:sldId id="330" r:id="rId20"/>
    <p:sldId id="301" r:id="rId21"/>
    <p:sldId id="329" r:id="rId22"/>
    <p:sldId id="331" r:id="rId23"/>
    <p:sldId id="300" r:id="rId24"/>
    <p:sldId id="302" r:id="rId25"/>
    <p:sldId id="337" r:id="rId26"/>
    <p:sldId id="33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r+O1PVRd0f7Z83Z0CGgvNA==" hashData="f8YtrHLT450pl46QFf51TZcdZB9xmK03RvgckGeCFGJVH5nmQerpom7mv/RYl65EZeH9DDVKzrIcS+cK45StI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B112E-3D21-4C90-BC80-6AF52BD7FE56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074AA-AD6B-4DC8-8C0A-319EBC510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074AA-AD6B-4DC8-8C0A-319EBC51061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9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074AA-AD6B-4DC8-8C0A-319EBC51061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746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07924CA-1806-4FFA-B759-2BA8483455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1" y="0"/>
            <a:ext cx="9113309" cy="6858000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62000" y="457200"/>
            <a:ext cx="7620000" cy="1676401"/>
          </a:xfrm>
        </p:spPr>
        <p:txBody>
          <a:bodyPr>
            <a:normAutofit fontScale="90000"/>
          </a:bodyPr>
          <a:lstStyle/>
          <a:p>
            <a:pPr lvl="0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2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br>
              <a:rPr lang="en-US" sz="6000" dirty="0">
                <a:latin typeface="SutonnyMJ" pitchFamily="2" charset="0"/>
                <a:cs typeface="SutonnyMJ" pitchFamily="2" charset="0"/>
              </a:rPr>
            </a:br>
            <a:br>
              <a:rPr lang="en-US" sz="60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09600" y="457200"/>
            <a:ext cx="8153400" cy="990600"/>
          </a:xfrm>
        </p:spPr>
        <p:txBody>
          <a:bodyPr>
            <a:normAutofit/>
          </a:bodyPr>
          <a:lstStyle/>
          <a:p>
            <a:pPr lvl="0"/>
            <a:r>
              <a:rPr lang="en-US" sz="4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DËg</a:t>
            </a:r>
            <a:r>
              <a:rPr lang="en-US" sz="4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sz="4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¸b </a:t>
            </a:r>
            <a:r>
              <a:rPr lang="en-US" sz="4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4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ˆ</a:t>
            </a:r>
            <a:r>
              <a:rPr lang="en-US" sz="4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4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¨-</a:t>
            </a:r>
            <a:endParaRPr lang="en-US" sz="4400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1295401"/>
            <a:ext cx="7620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my¯úó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D‡Ïk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b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ev¯ZegywLZv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b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MÖnY‡hvM¨Zv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b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mwVK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c_-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b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mgš^q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†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hvMmyÎ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b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bgbxqZv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4800" dirty="0"/>
          </a:p>
        </p:txBody>
      </p:sp>
      <p:sp>
        <p:nvSpPr>
          <p:cNvPr id="5" name="Rectangle 4"/>
          <p:cNvSpPr/>
          <p:nvPr/>
        </p:nvSpPr>
        <p:spPr>
          <a:xfrm>
            <a:off x="5715000" y="6211669"/>
            <a:ext cx="342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9600" b="1" dirty="0">
              <a:latin typeface="SutonnyMJ" pitchFamily="2" charset="0"/>
              <a:cs typeface="SutonnyMJ" pitchFamily="2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" y="914400"/>
            <a:ext cx="2209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cÖK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wZMZ</a:t>
            </a:r>
            <a:endParaRPr lang="en-US" sz="36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43600" y="914400"/>
            <a:ext cx="3048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KvVv‡gv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wfwËK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19400" y="914400"/>
            <a:ext cx="27432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gqv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wfwËK</a:t>
            </a:r>
            <a:endParaRPr lang="en-US" sz="36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2133600"/>
            <a:ext cx="1371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SutonnyMJ" pitchFamily="2" charset="0"/>
                <a:cs typeface="SutonnyMJ" pitchFamily="2" charset="0"/>
              </a:rPr>
              <a:t>jÿ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¨</a:t>
            </a:r>
          </a:p>
        </p:txBody>
      </p:sp>
      <p:sp>
        <p:nvSpPr>
          <p:cNvPr id="9" name="Rectangle 8"/>
          <p:cNvSpPr/>
          <p:nvPr/>
        </p:nvSpPr>
        <p:spPr>
          <a:xfrm>
            <a:off x="1905000" y="2133600"/>
            <a:ext cx="1219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vqx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52800" y="2133600"/>
            <a:ext cx="1676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SutonnyMJ" pitchFamily="2" charset="0"/>
                <a:cs typeface="SutonnyMJ" pitchFamily="2" charset="0"/>
              </a:rPr>
              <a:t>GKv_©K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71800" y="0"/>
            <a:ext cx="27432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cwiKíbv</a:t>
            </a:r>
            <a:endParaRPr lang="en-US" sz="3600" b="1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rot="5400000">
            <a:off x="1104900" y="1790700"/>
            <a:ext cx="2286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85800" y="1905000"/>
            <a:ext cx="3429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723900" y="2019300"/>
            <a:ext cx="2286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>
            <a:off x="2401094" y="2018506"/>
            <a:ext cx="2286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3848894" y="2018506"/>
            <a:ext cx="2286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81000" y="3657600"/>
            <a:ext cx="1524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SutonnyMJ" pitchFamily="2" charset="0"/>
                <a:cs typeface="SutonnyMJ" pitchFamily="2" charset="0"/>
              </a:rPr>
              <a:t>¯^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í‡gqvw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`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733800" y="365760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SutonnyMJ" pitchFamily="2" charset="0"/>
                <a:cs typeface="SutonnyMJ" pitchFamily="2" charset="0"/>
              </a:rPr>
              <a:t>`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xN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©‡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gqvw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`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057400" y="3657600"/>
            <a:ext cx="1524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ga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¨‡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gqvw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`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rot="5400000">
            <a:off x="4343400" y="2514600"/>
            <a:ext cx="16764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10800000">
            <a:off x="838200" y="3352800"/>
            <a:ext cx="42672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>
            <a:off x="800894" y="3466306"/>
            <a:ext cx="2286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>
            <a:off x="2477294" y="3466306"/>
            <a:ext cx="2286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>
            <a:off x="4153694" y="3466306"/>
            <a:ext cx="2286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257800" y="2133600"/>
            <a:ext cx="1447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SutonnyMJ" pitchFamily="2" charset="0"/>
                <a:cs typeface="SutonnyMJ" pitchFamily="2" charset="0"/>
              </a:rPr>
              <a:t>÷ª¨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vwUwRK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162800" y="2133600"/>
            <a:ext cx="1447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Kvh©wfwËK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5334000" y="1981200"/>
            <a:ext cx="3429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>
            <a:off x="7049294" y="1789906"/>
            <a:ext cx="2286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5400000">
            <a:off x="5982494" y="2094706"/>
            <a:ext cx="2286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7582694" y="2094706"/>
            <a:ext cx="2286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038600" y="5105400"/>
            <a:ext cx="1447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wefvMxq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867400" y="5105400"/>
            <a:ext cx="1447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AvÂwjK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467600" y="5105400"/>
            <a:ext cx="1447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mvgwMÖK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rot="5400000">
            <a:off x="7010400" y="3733800"/>
            <a:ext cx="15240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572000" y="4572000"/>
            <a:ext cx="3429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5400000">
            <a:off x="4534694" y="4761706"/>
            <a:ext cx="2286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5400000">
            <a:off x="6439694" y="4685506"/>
            <a:ext cx="2286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rot="5400000">
            <a:off x="7735094" y="4685506"/>
            <a:ext cx="2286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0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  <p:bldP spid="8" grpId="0" build="p" animBg="1"/>
      <p:bldP spid="9" grpId="0" build="p" animBg="1"/>
      <p:bldP spid="10" grpId="0" build="p" animBg="1"/>
      <p:bldP spid="12" grpId="0" build="p" animBg="1"/>
      <p:bldP spid="25" grpId="0" build="p" animBg="1"/>
      <p:bldP spid="26" grpId="0" build="p" animBg="1"/>
      <p:bldP spid="27" grpId="0" build="p" animBg="1"/>
      <p:bldP spid="35" grpId="0" build="p" animBg="1"/>
      <p:bldP spid="36" grpId="0" build="p" animBg="1"/>
      <p:bldP spid="41" grpId="0" build="p" animBg="1"/>
      <p:bldP spid="42" grpId="0" build="p" animBg="1"/>
      <p:bldP spid="4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81000" y="228599"/>
            <a:ext cx="8001000" cy="762001"/>
          </a:xfrm>
        </p:spPr>
        <p:txBody>
          <a:bodyPr>
            <a:normAutofit fontScale="90000"/>
          </a:bodyPr>
          <a:lstStyle/>
          <a:p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533400"/>
            <a:ext cx="8153400" cy="6096000"/>
          </a:xfrm>
        </p:spPr>
        <p:txBody>
          <a:bodyPr>
            <a:noAutofit/>
          </a:bodyPr>
          <a:lstStyle/>
          <a:p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cÖK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…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wZMZ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kÖwY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wefvM</a:t>
            </a:r>
            <a:endParaRPr lang="en-US" sz="3200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jÿ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¨-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Awf‡cÖZ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dj‡K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jÿ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</a:p>
          <a:p>
            <a:pPr algn="l"/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D‡Ïk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¨-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D‡Ïk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n‡jv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jÿ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 AR©‡bi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LwÛZ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wKQz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djvdj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wVK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cÖvwßi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 †h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Kg©KvÛ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cwiPvjbv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cwiPvwjZ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Objectives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these are the end towards which the activities of an organization are directed. Objectives can be set both by traditional (authoritarian) approach or MBO approach.</a:t>
            </a:r>
          </a:p>
          <a:p>
            <a:pPr algn="l"/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wgkb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:-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wgkb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j‡ÿ¨i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Av‡iKwU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iyc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wkí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DbœZ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cY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 I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evRviRvZ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Ki‡bi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cÖqvm‡K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wgkb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Lv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vqx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-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 fontScale="70000" lnSpcReduction="20000"/>
          </a:bodyPr>
          <a:lstStyle/>
          <a:p>
            <a:r>
              <a:rPr lang="en-US" sz="3000" b="1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vqx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- †h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GKevi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M„nxZ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nIqvi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ci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bZzb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bZzb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cwiw¯’wZ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bv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nIqv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ch©šÍ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evievi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e¨eüZ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¯’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vqx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| </a:t>
            </a:r>
          </a:p>
          <a:p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Policies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GBK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ai‡bi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mgm¨vi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M„nxZ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wm×v‡šÍ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MÖn‡bi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c~e©wba©vwiZ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Av`©k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mvaviY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wb‡`©kbv‡K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2800" b="1" dirty="0"/>
              <a:t>2. </a:t>
            </a:r>
            <a:r>
              <a:rPr lang="en-US" sz="2800" dirty="0"/>
              <a:t>Policies provide the framework within which the decision makers are expected to operate while making decisions related to an organization</a:t>
            </a:r>
          </a:p>
          <a:p>
            <a:endParaRPr lang="en-US" sz="30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cÖwµqv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-</a:t>
            </a:r>
            <a:r>
              <a:rPr lang="en-US" sz="3200" b="1" dirty="0"/>
              <a:t>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Procedures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jÿ¨vR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©‡bi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ci¯úi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wbf©ikxj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avivevwnK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Kvh©mgwó‡K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cÖwµqv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|</a:t>
            </a:r>
            <a:r>
              <a:rPr lang="en-US" sz="2800" dirty="0"/>
              <a:t>: These are the administrative specifications prescribing the time sequence for work to be done. They tell us how a particular activity is to be done. </a:t>
            </a:r>
            <a:endParaRPr lang="en-US" sz="30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-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Methods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cÖwµhvi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Aaw‡b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wba©vwiZ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cÖ‡ÎKwU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m¤úv`‡bi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M„nxZ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©µ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g‡K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3200" b="1" dirty="0"/>
              <a:t>: </a:t>
            </a:r>
            <a:r>
              <a:rPr lang="en-US" sz="3200" dirty="0"/>
              <a:t>It is a means by which each operation is performed. It also specifies how a particular step in the procedure is to be performed. </a:t>
            </a:r>
            <a:endParaRPr lang="en-US" sz="30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30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KŠkj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-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Strategy: 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KŠkj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n‡jv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GK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ai‡bi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cÖwZ‡hvwMZvgyjK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cÖwZ‡hvMx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dvg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© KZ…K…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M„nxZ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cwiKíbv‡K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wKfv‡e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gvKv‡ejv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n‡e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Zvi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cye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wba©vwiZ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bxwZ‡K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KŠkj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000" b="1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/>
              <a:t>It refers to the firm’s overall plan for dealing with and existing in the environment. </a:t>
            </a:r>
            <a:endParaRPr lang="en-US" sz="3000" b="1" dirty="0">
              <a:latin typeface="SutonnyMJ" pitchFamily="2" charset="0"/>
              <a:cs typeface="SutonnyMJ" pitchFamily="2" charset="0"/>
            </a:endParaRPr>
          </a:p>
          <a:p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GKv_©K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-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/>
          </a:bodyPr>
          <a:lstStyle/>
          <a:p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GKv_©K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†h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ïaygvÎ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GKevi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e¨envi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gvÎ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D‡Ï¨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mva‡bi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cÖbqb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GKv_©K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|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  <a:p>
            <a:endParaRPr lang="en-US" sz="9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Kg©m~wP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:- 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jÿ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AR©‡bi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¨ `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xN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© †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gqv‡`i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wfwË‡Z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†h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eo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ai‡bi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©µg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cwiPvjbv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Kg©m~wP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cÖKí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Kg©m~wPi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AvIZvq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we‡kl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we‡kl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Kvh©m¤úv`‡bi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cÖwZwU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cwiKíbv‡K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cÖKí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800" b="1" dirty="0"/>
              <a:t>|</a:t>
            </a:r>
          </a:p>
          <a:p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gqv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wfwË‡Z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kÖwY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wefvMÑ</a:t>
            </a:r>
            <a:br>
              <a:rPr lang="en-US" dirty="0"/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990600"/>
            <a:ext cx="8610600" cy="5867400"/>
          </a:xfrm>
        </p:spPr>
        <p:txBody>
          <a:bodyPr>
            <a:normAutofit fontScale="62500" lnSpcReduction="20000"/>
          </a:bodyPr>
          <a:lstStyle/>
          <a:p>
            <a:pPr marL="514350" indent="-514350" algn="just">
              <a:buFont typeface="Arial" charset="0"/>
              <a:buAutoNum type="arabicPeriod"/>
            </a:pP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K) ¯^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í‡gqvw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 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mvavibZ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GK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eQi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Zvi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Kg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mg‡qi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M„nxZ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cwiKíbv‡K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¯^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í‡ghvw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|</a:t>
            </a:r>
            <a:endParaRPr lang="en-US" sz="4000" dirty="0"/>
          </a:p>
          <a:p>
            <a:pPr marL="514350" indent="-514350" algn="just">
              <a:buFont typeface="Arial" charset="0"/>
              <a:buAutoNum type="arabicPeriod"/>
            </a:pPr>
            <a:r>
              <a:rPr lang="en-US" sz="4000" dirty="0"/>
              <a:t>Short range: </a:t>
            </a:r>
            <a:r>
              <a:rPr lang="en-US" sz="4000" dirty="0" err="1"/>
              <a:t>upto</a:t>
            </a:r>
            <a:r>
              <a:rPr lang="en-US" sz="4000" dirty="0"/>
              <a:t> one year. Made to achieve short term goals. Focused on the internal environment of the business. </a:t>
            </a:r>
          </a:p>
          <a:p>
            <a:endParaRPr lang="en-US" sz="40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L) 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ga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gqvw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 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GK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eQ‡ii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AwaK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m‡ev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©”P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cuvP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eQ‡ii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mg‡qi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¨ †h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ga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¨‡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gqvw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4000" dirty="0"/>
              <a:t>Medium range: for one to five years. Relate to development of new products and markets, product publicity etc. supportive to long range plans. </a:t>
            </a:r>
          </a:p>
          <a:p>
            <a:endParaRPr lang="en-US" sz="4000" dirty="0">
              <a:latin typeface="SutonnyMJ" pitchFamily="2" charset="0"/>
              <a:cs typeface="SutonnyMJ" pitchFamily="2" charset="0"/>
            </a:endParaRPr>
          </a:p>
          <a:p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M) `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xN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gqvw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 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cuuvP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eQ‡ii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AwaK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‡h †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mg‡qi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¨ G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ai‡bi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M„nxZ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4000" dirty="0"/>
              <a:t>Long range planning: for a period of five years at least. Involves capital budgeting, product planning, project planning etc. deals with a great uncertainty. 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r>
              <a:rPr lang="en-US" sz="44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KvVv‡gv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wfwËK</a:t>
            </a:r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÷ª¨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vwUwRK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KŠkjMZ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Zxe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ª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cÖwZ‡hvwMZvgyjK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evRv‡i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D‡Ïk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¨ AR©‡bi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¨ `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wN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©‡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ghv`x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MÖnY‡K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÷ª¨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vwUwRK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KŠkjMZ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|</a:t>
            </a:r>
            <a:endParaRPr lang="en-US" sz="3800" dirty="0">
              <a:latin typeface="SutonnyMJ" pitchFamily="2" charset="0"/>
              <a:cs typeface="SutonnyMJ" pitchFamily="2" charset="0"/>
            </a:endParaRPr>
          </a:p>
          <a:p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Kvh©wfwËK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÷ª¨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vwUwRK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KŠkjMZ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Av‡jv‡K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ga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¨ I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wb¤œ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ch©v‡q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Aí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mg‡qi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ev¯Zevqb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†h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Kvh©wfwËK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hgb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wefvMxq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AvÂwjK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gv÷vi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4000"/>
            <a:ext cx="7543800" cy="48768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cUfywg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wba©vi‡bi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mgm¨v</a:t>
            </a:r>
            <a:endParaRPr lang="en-US" sz="3600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mgq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mv‡cÿ</a:t>
            </a:r>
            <a:endParaRPr lang="en-US" sz="3600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e¨q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mv‡cÿ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l"/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gvbwmK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l"/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D‡`¨vM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MÖn‡b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evav`vb</a:t>
            </a:r>
            <a:endParaRPr lang="en-US" sz="3600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ms‡kvab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RwbZ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mgm¨v</a:t>
            </a:r>
            <a:endParaRPr lang="en-US" sz="3600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AwZkh¨vi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cÖwZ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SuvK</a:t>
            </a:r>
            <a:endParaRPr lang="en-US" sz="3600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8.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evwn¨K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mgvav‡bi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AÿgZv</a:t>
            </a:r>
            <a:endParaRPr lang="en-US" sz="3600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05000" y="685800"/>
            <a:ext cx="4953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mxgve×Zv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-</a:t>
            </a:r>
            <a:endParaRPr lang="en-US" sz="4000" b="1" i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8A69BC-F785-4925-AF57-BFB470CAD4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9E6EF3-D1EB-4D96-A033-A414543E6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0856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-</a:t>
            </a:r>
            <a:endParaRPr lang="en-US" sz="3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50DBC9-5C1F-489D-9123-60051C803CFD}"/>
              </a:ext>
            </a:extLst>
          </p:cNvPr>
          <p:cNvSpPr/>
          <p:nvPr/>
        </p:nvSpPr>
        <p:spPr>
          <a:xfrm>
            <a:off x="2057401" y="914608"/>
            <a:ext cx="70866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-‡h †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mgm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mgvavb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Kg©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cš’v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MÖn‡b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GKvwaK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Dcvq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weKí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†_‡K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m‡e©vËg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weKí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evQvB†KB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|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George R. Terry’ 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Gi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g‡Z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yB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Z‡ZvwaK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m¤¢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ve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weKí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n‡Z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weKí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AvPiY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wbe©vPb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Kiv‡K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(Selection of one behavior alternative from two or more possible alternative-George R. Terry) 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D42010-C8CE-45DE-AF5D-CAEA69703AC3}"/>
              </a:ext>
            </a:extLst>
          </p:cNvPr>
          <p:cNvSpPr/>
          <p:nvPr/>
        </p:nvSpPr>
        <p:spPr>
          <a:xfrm>
            <a:off x="5178286" y="6168865"/>
            <a:ext cx="396571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  <p:extLst>
      <p:ext uri="{BB962C8B-B14F-4D97-AF65-F5344CB8AC3E}">
        <p14:creationId xmlns:p14="http://schemas.microsoft.com/office/powerpoint/2010/main" val="1236768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81BB3AE-53AB-499E-BE06-47A5F3029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144001" cy="6854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"/>
            <a:ext cx="8229600" cy="1143000"/>
          </a:xfrm>
        </p:spPr>
        <p:txBody>
          <a:bodyPr/>
          <a:lstStyle/>
          <a:p>
            <a:r>
              <a:rPr lang="en-US" b="1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MÖn‡Yi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cÖwµqv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-</a:t>
            </a:r>
            <a:endParaRPr lang="en-US" b="1" i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6198705"/>
            <a:ext cx="22098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lvl="0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wPwýZKiY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msÁvwqZ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Kib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5562600"/>
            <a:ext cx="18288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kÖwYwefvM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09800" y="4953000"/>
            <a:ext cx="25146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AMÖvwaKvi wba©viY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95600" y="4343400"/>
            <a:ext cx="22098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Z_¨ 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msMÖn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wekølY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81400" y="3810000"/>
            <a:ext cx="2514600" cy="533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weKí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Kg©cš’v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D×veb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19600" y="3200400"/>
            <a:ext cx="25146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weKí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mg~n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g~j¨vqb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81600" y="2514600"/>
            <a:ext cx="27432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DËg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weKí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2400" b="1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248400" y="1981200"/>
            <a:ext cx="1981200" cy="533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2400" b="1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ev¯Íevqb</a:t>
            </a:r>
            <a:endParaRPr lang="en-US" sz="2400" b="1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8000" y="1371600"/>
            <a:ext cx="22860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400" b="1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g~j¨vqb</a:t>
            </a:r>
            <a:endParaRPr lang="en-US" sz="2400" b="1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endParaRPr lang="en-US" sz="2400" b="1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57200" y="1295400"/>
            <a:ext cx="6400800" cy="4876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5715000" y="6211669"/>
            <a:ext cx="342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34C3B7-5E85-4F6E-BD4F-2CED118B23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54620"/>
            <a:ext cx="1520687" cy="154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7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  <p:bldP spid="8" grpId="0" build="p" animBg="1"/>
      <p:bldP spid="10" grpId="0" build="p" animBg="1"/>
      <p:bldP spid="11" grpId="0" build="p" animBg="1"/>
      <p:bldP spid="12" grpId="0" build="p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8A69BC-F785-4925-AF57-BFB470CAD4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09618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9E6EF3-D1EB-4D96-A033-A414543E6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0856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cwiKíbv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237127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36486"/>
            <a:ext cx="7543800" cy="5464314"/>
          </a:xfrm>
        </p:spPr>
        <p:txBody>
          <a:bodyPr>
            <a:normAutofit fontScale="62500" lnSpcReduction="20000"/>
          </a:bodyPr>
          <a:lstStyle/>
          <a:p>
            <a:pPr marL="742950" indent="-742950" algn="l">
              <a:buAutoNum type="arabicPeriod"/>
            </a:pP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Z_¨ I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DcvË</a:t>
            </a:r>
            <a:endParaRPr lang="en-US" sz="4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742950" indent="-742950" algn="l">
              <a:buAutoNum type="arabicPeriod"/>
            </a:pP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cÖÁv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Ávb</a:t>
            </a:r>
            <a:endParaRPr lang="en-US" sz="4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742950" indent="-742950" algn="l">
              <a:buAutoNum type="arabicPeriod"/>
            </a:pP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MÖn‡bi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ÿZv</a:t>
            </a:r>
            <a:endParaRPr lang="en-US" sz="4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742950" indent="-742950" algn="l">
              <a:buAutoNum type="arabicPeriod"/>
            </a:pP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cÖvwZôvwbK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¯‹…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wZ</a:t>
            </a:r>
            <a:endParaRPr lang="en-US" sz="4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742950" indent="-742950" algn="l">
              <a:buAutoNum type="arabicPeriod"/>
            </a:pP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gvbwmK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`„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pZv</a:t>
            </a:r>
            <a:endParaRPr lang="en-US" sz="4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742950" indent="-742950" algn="l">
              <a:buAutoNum type="arabicPeriod"/>
            </a:pP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KZ…©Z¡</a:t>
            </a:r>
          </a:p>
          <a:p>
            <a:pPr marL="742950" indent="-742950" algn="l">
              <a:buAutoNum type="arabicPeriod"/>
            </a:pP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AfxÁZv</a:t>
            </a:r>
            <a:endParaRPr lang="en-US" sz="4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742950" indent="-742950" algn="l">
              <a:buAutoNum type="arabicPeriod"/>
            </a:pP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bgbxqZv</a:t>
            </a:r>
            <a:endParaRPr lang="en-US" sz="4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9.     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wZ</a:t>
            </a:r>
            <a:endParaRPr lang="en-US" sz="4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10.    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fwel¨r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Ae¯’v</a:t>
            </a:r>
            <a:endParaRPr lang="en-US" sz="4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11.    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jÿ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¨|</a:t>
            </a:r>
          </a:p>
          <a:p>
            <a:pPr algn="l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12.    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mn‡hvwMZvi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gvÎv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l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13.    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cÖvß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mgq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8" name="Rectangle 7"/>
          <p:cNvSpPr/>
          <p:nvPr/>
        </p:nvSpPr>
        <p:spPr>
          <a:xfrm>
            <a:off x="1295400" y="228600"/>
            <a:ext cx="6553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MÖnb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we‡eP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welq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811143"/>
            <a:ext cx="7543800" cy="5589657"/>
          </a:xfrm>
        </p:spPr>
        <p:txBody>
          <a:bodyPr>
            <a:normAutofit fontScale="92500" lnSpcReduction="20000"/>
          </a:bodyPr>
          <a:lstStyle/>
          <a:p>
            <a:pPr algn="l"/>
            <a:endParaRPr lang="en-US" sz="3600" b="1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lvl="0"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my‡hvM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wPwýZKi‡Yi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e¨_©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lvl="0"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¯’vcKxq `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ÿZvi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Afve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lvl="0"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ch©vß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Znwe‡ji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Afve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lvl="0"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MÖn‡Y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Abxnv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lvl="0"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mn‡hvwMZvi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Afve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lvl="0"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Amg‡hvwPZ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lvl="0"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KvwiMwi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cÖhyw³MZ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Áv‡bi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Afve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8.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cÿcvZgyjK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SvuK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9.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DcKi‡bi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AcÖZzjZv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10.mgm¨ I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weKímg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~‡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AmwVK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kbv³KiY</a:t>
            </a:r>
          </a:p>
          <a:p>
            <a:pPr algn="l"/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lvl="0" algn="l"/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76400" y="103257"/>
            <a:ext cx="6477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ev¯Íevq‡bi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-</a:t>
            </a:r>
            <a:endParaRPr lang="en-US" sz="4000" b="1" i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40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811143"/>
            <a:ext cx="7543800" cy="5589657"/>
          </a:xfrm>
        </p:spPr>
        <p:txBody>
          <a:bodyPr>
            <a:normAutofit lnSpcReduction="10000"/>
          </a:bodyPr>
          <a:lstStyle/>
          <a:p>
            <a:pPr algn="l"/>
            <a:endParaRPr lang="en-US" sz="3600" b="1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lvl="0"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mgm¨vq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P¨v‡jÄ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lvl="0"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ch©vß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weKí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AbymÜvb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lvl="0"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mvaviY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†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SuvK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mg~n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AbymÜvb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lvl="0"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MÖn‡Y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ÿwZKi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cÖcÂ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Gwo‡q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Pjv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lvl="0"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cÖ‡qvR‡b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mswkøô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civgk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MÖnY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lvl="0"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h_vmg‡q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AewnZ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KiY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lvl="0"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Kvh©Ki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ZË¡veavqb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wbqš¿b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lvl="0"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8.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ch©vq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µ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wgK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AbyµwgK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103257"/>
            <a:ext cx="7315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ev¯Íevq‡bi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mgm¨vi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mgvavb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-</a:t>
            </a:r>
            <a:endParaRPr lang="en-US" sz="4000" b="1" i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59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4000"/>
            <a:ext cx="7543800" cy="48768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S= STRENGTH (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kw³)-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Avw_„K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kw³,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kw³,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gw³i D”P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gvb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BZ¨vw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</a:t>
            </a:r>
            <a:endParaRPr lang="en-US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W= WEAKNESS   (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ye©jZv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gyja‡bi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A`ÿZv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mybv‡gi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BZ¨vw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</a:t>
            </a:r>
            <a:endParaRPr lang="en-US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O= OPPORTUNITY(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my‡hvM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evRvi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m¤¢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vebv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cÖwZ‡hvwMZvi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ye©j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Ae¯’v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</a:t>
            </a:r>
            <a:endParaRPr lang="en-US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T= THREAT(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fxwZ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685800"/>
            <a:ext cx="807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ev¯Íevq‡bi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mnvqK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-  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S W O T   ANALYSIS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4000"/>
            <a:ext cx="7543800" cy="48768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Am¤úyY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Z_¨</a:t>
            </a:r>
          </a:p>
          <a:p>
            <a:pPr algn="l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I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weKímg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~‡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AmwVK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kbv³KiY</a:t>
            </a:r>
          </a:p>
          <a:p>
            <a:pPr algn="l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3.cÿcvZgyjK †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SvuK</a:t>
            </a:r>
            <a:endParaRPr lang="en-US" sz="4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MÖn‡Y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Abxnv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l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Av‡e‡Mi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cÖfve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l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DcKi‡bi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AcÖZzjZv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l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mn‡hvwMZvi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685800"/>
            <a:ext cx="6553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MÖnb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ev¯Íevq‡bi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mgm¨v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36486"/>
            <a:ext cx="7543800" cy="5464314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Ávb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g~jK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cÖkœ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</a:p>
          <a:p>
            <a:pPr marL="514350" indent="-514350" algn="l">
              <a:buAutoNum type="arabicPeriod"/>
            </a:pP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2. 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_©K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</a:p>
          <a:p>
            <a:pPr algn="l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3.¯’vqx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4. `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xN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gqvw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5.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cÖKí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6.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7.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Kg©m~wP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</a:t>
            </a:r>
          </a:p>
          <a:p>
            <a:pPr algn="l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Abyaveb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g~jK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cÖkœ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Ab¨vb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Kv‡Ri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wfwË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 2.ciwKíbvi Av½xbv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 3.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bgZxqZv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 4.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wbiwew”Qbœ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cÖwµqv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 5.cwiKíbvi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mxgve×Zv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 6.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wfkb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MyiæZ¡c~Y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 7.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mnvqK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 </a:t>
            </a:r>
          </a:p>
        </p:txBody>
      </p:sp>
      <p:sp>
        <p:nvSpPr>
          <p:cNvPr id="8" name="Rectangle 7"/>
          <p:cNvSpPr/>
          <p:nvPr/>
        </p:nvSpPr>
        <p:spPr>
          <a:xfrm>
            <a:off x="952500" y="228600"/>
            <a:ext cx="6553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cvV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g~j¨vqb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61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36486"/>
            <a:ext cx="7543800" cy="5464314"/>
          </a:xfrm>
        </p:spPr>
        <p:txBody>
          <a:bodyPr>
            <a:normAutofit/>
          </a:bodyPr>
          <a:lstStyle/>
          <a:p>
            <a:pPr algn="l"/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DÏxcKwU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c‡o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wb‡Pi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cÖkœ¸wji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DËi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</a:p>
          <a:p>
            <a:pPr algn="just"/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miKvi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evsjv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‡`‡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RbM‡bi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¯^v‡_©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w`K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we‡ePbvq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wb‡q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XvKvq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g‡Uªv‡ij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¯’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vc‡bi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wb‡q‡Q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wbg©vb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ek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K‡qK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eQi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mgq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jvM‡e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†h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Ae¯’v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we‡ePbv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¯‘Z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nq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me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mgq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wgj‡Z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cv‡i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ZvB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fwel¨r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Ae¯’vi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cwieZ©b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n‡j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ms‡kvabxmn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KZ…©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cÿ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Kibxq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wVK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iv‡Lb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hv‡Z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g‡Uªv‡ij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wbg©v‡bi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D‡Ïk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AwR©Z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nq|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                                                                                     1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mnvqK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                                                              2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DÏxc‡K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g‡Uªv‡ij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¯’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cÖKzwZ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wfwË‡Z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ai‡bi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            3 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†h ˆ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ewkó¨wU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fwel¨Z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Ae¯’vi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cwieZ©b‡K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mnR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Zv‡j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DÏxc‡Ki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Av‡jv‡K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g~j¨vqb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                                                                               4</a:t>
            </a:r>
          </a:p>
        </p:txBody>
      </p:sp>
      <p:sp>
        <p:nvSpPr>
          <p:cNvPr id="8" name="Rectangle 7"/>
          <p:cNvSpPr/>
          <p:nvPr/>
        </p:nvSpPr>
        <p:spPr>
          <a:xfrm>
            <a:off x="952500" y="228600"/>
            <a:ext cx="6553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cvV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g~j¨vqb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m„Rbkxj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cÖ‡kœi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DËi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126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Planning</a:t>
            </a:r>
          </a:p>
        </p:txBody>
      </p:sp>
      <p:pic>
        <p:nvPicPr>
          <p:cNvPr id="2052" name="Picture 4" descr="C:\Users\User\Downloads\ngital-RdEFWm0N84o-unsplash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335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8A69BC-F785-4925-AF57-BFB470CAD4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09618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9E6EF3-D1EB-4D96-A033-A414543E6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vcbv</a:t>
            </a:r>
            <a:br>
              <a:rPr lang="en-US" sz="4000" b="1" dirty="0">
                <a:latin typeface="SutonnyMJ" pitchFamily="2" charset="0"/>
                <a:cs typeface="SutonnyMJ" pitchFamily="2" charset="0"/>
              </a:rPr>
            </a:b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Øv`k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kÖYx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- Z…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Zxq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Aa¨vq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- </a:t>
            </a:r>
            <a:endParaRPr lang="en-US" sz="32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328BBB-2B46-4E07-BFB4-5751E5FB7109}"/>
              </a:ext>
            </a:extLst>
          </p:cNvPr>
          <p:cNvSpPr/>
          <p:nvPr/>
        </p:nvSpPr>
        <p:spPr>
          <a:xfrm>
            <a:off x="3355032" y="1295400"/>
            <a:ext cx="2194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latin typeface="SutonnyMJ" pitchFamily="2" charset="0"/>
                <a:cs typeface="SutonnyMJ" pitchFamily="2" charset="0"/>
              </a:rPr>
              <a:t>Aa¨v‡qi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bvg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- Ò </a:t>
            </a:r>
            <a:r>
              <a:rPr lang="en-US" b="1">
                <a:latin typeface="SutonnyMJ" pitchFamily="2" charset="0"/>
                <a:cs typeface="SutonnyMJ" pitchFamily="2" charset="0"/>
              </a:rPr>
              <a:t>cwiKíbvÓ</a:t>
            </a:r>
            <a:endParaRPr lang="en-US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146B63-C751-4BB0-90CA-A3D27BAA2461}"/>
              </a:ext>
            </a:extLst>
          </p:cNvPr>
          <p:cNvSpPr/>
          <p:nvPr/>
        </p:nvSpPr>
        <p:spPr>
          <a:xfrm>
            <a:off x="0" y="1570038"/>
            <a:ext cx="4572000" cy="5526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 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Aa¨v‡qi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cvV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†kl 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wkÿv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_©xiv-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aviYv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Av`k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ˆ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ewkó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wPwýZ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iæZ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¡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cÖbq‡bi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we‡iP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welq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I c`‡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ÿc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endParaRPr lang="en-US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cÖKvi‡f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`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mxgve×Zv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MÖn‡Yi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aviYv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8.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MÖn‡Yi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aviYv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9.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MÖnY‡Yi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cM‡ÿc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aviYv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10.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MÖnY‡Yi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mgvavb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endParaRPr lang="en-US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1173E4-4696-476F-9FCB-D1653F1976C1}"/>
              </a:ext>
            </a:extLst>
          </p:cNvPr>
          <p:cNvSpPr/>
          <p:nvPr/>
        </p:nvSpPr>
        <p:spPr>
          <a:xfrm>
            <a:off x="5257800" y="1664732"/>
            <a:ext cx="3886200" cy="51932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Av‡jvP</a:t>
            </a:r>
            <a:r>
              <a:rPr lang="en-US" sz="20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0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welq</a:t>
            </a:r>
            <a:r>
              <a:rPr lang="en-US" sz="20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e¯‘-</a:t>
            </a:r>
          </a:p>
          <a:p>
            <a:pPr algn="just"/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aviYv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|</a:t>
            </a:r>
          </a:p>
          <a:p>
            <a:pPr algn="just"/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Av`k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ˆ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 |</a:t>
            </a:r>
          </a:p>
          <a:p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iæZ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¡|</a:t>
            </a:r>
          </a:p>
          <a:p>
            <a:pPr algn="just"/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cÖbq‡bi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we‡iP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welq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I c`‡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ÿc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</a:p>
          <a:p>
            <a:pPr algn="just"/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cÖKvi‡f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` |</a:t>
            </a:r>
          </a:p>
          <a:p>
            <a:pPr algn="just"/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mxgve×Zv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|</a:t>
            </a:r>
          </a:p>
          <a:p>
            <a:pPr algn="just"/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MÖn‡Yi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aviYv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8.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MÖnY‡Yi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c`‡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ÿc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|</a:t>
            </a:r>
          </a:p>
          <a:p>
            <a:pPr algn="just"/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9.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MÖnY‡Yi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mgvavb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93828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1066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SutonnySushreeMJ" pitchFamily="2" charset="0"/>
                <a:cs typeface="SutonnySushreeMJ" pitchFamily="2" charset="0"/>
              </a:rPr>
            </a:br>
            <a:br>
              <a:rPr lang="en-US" sz="8800" dirty="0">
                <a:latin typeface="SutonnySushreeMJ" pitchFamily="2" charset="0"/>
                <a:cs typeface="SutonnySushreeMJ" pitchFamily="2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143000"/>
            <a:ext cx="7543800" cy="48006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fwel‡Z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wKfv‡e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, †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Kv_vq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Øviv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KZUyKz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m¤ú~Y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n‡e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Zvi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AwMÖg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wPšÍv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fvebv‡K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>
              <a:defRPr/>
            </a:pPr>
            <a:r>
              <a:rPr lang="en-US" sz="4800" dirty="0">
                <a:solidFill>
                  <a:srgbClr val="FF0000"/>
                </a:solidFill>
              </a:rPr>
              <a:t>“Planning is deciding in advance what is to be done; is, a plan is a projected course of action.”--  Prof. W. H. Newman.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 </a:t>
            </a:r>
            <a:endParaRPr lang="en-US" sz="4800" dirty="0">
              <a:solidFill>
                <a:srgbClr val="FF0000"/>
              </a:solidFill>
            </a:endParaRPr>
          </a:p>
          <a:p>
            <a:pPr algn="just"/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38400" y="152400"/>
            <a:ext cx="4572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0" b="1" dirty="0" err="1">
                <a:latin typeface="SutonnySushreeMJ" pitchFamily="2" charset="0"/>
                <a:cs typeface="SutonnySushreeMJ" pitchFamily="2" charset="0"/>
              </a:rPr>
              <a:t>cwiKíbv</a:t>
            </a:r>
            <a:r>
              <a:rPr lang="en-US" sz="6000" b="1" dirty="0">
                <a:latin typeface="SutonnySushreeMJ" pitchFamily="2" charset="0"/>
                <a:cs typeface="SutonnySushreeMJ" pitchFamily="2" charset="0"/>
              </a:rPr>
              <a:t>-</a:t>
            </a:r>
            <a:br>
              <a:rPr lang="en-US" dirty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638800" y="6211669"/>
            <a:ext cx="350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1752600"/>
            <a:ext cx="21336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/>
          </a:p>
          <a:p>
            <a:pPr algn="ctr"/>
            <a:r>
              <a:rPr lang="en-US" sz="5400" b="1" dirty="0"/>
              <a:t>Why</a:t>
            </a:r>
            <a:endParaRPr lang="en-US" sz="5400" dirty="0"/>
          </a:p>
          <a:p>
            <a:pPr algn="ctr"/>
            <a:endParaRPr lang="en-US" sz="5400" dirty="0"/>
          </a:p>
        </p:txBody>
      </p:sp>
      <p:sp>
        <p:nvSpPr>
          <p:cNvPr id="6" name="Subtitle 1"/>
          <p:cNvSpPr txBox="1">
            <a:spLocks/>
          </p:cNvSpPr>
          <p:nvPr/>
        </p:nvSpPr>
        <p:spPr>
          <a:xfrm>
            <a:off x="685800" y="1143000"/>
            <a:ext cx="8153400" cy="5334000"/>
          </a:xfrm>
          <a:prstGeom prst="rect">
            <a:avLst/>
          </a:prstGeom>
        </p:spPr>
        <p:txBody>
          <a:bodyPr vert="horz" lIns="45720" rIns="45720">
            <a:normAutofit/>
          </a:bodyPr>
          <a:lstStyle/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29000" y="228600"/>
            <a:ext cx="21336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/>
          </a:p>
          <a:p>
            <a:pPr algn="ctr"/>
            <a:r>
              <a:rPr lang="en-US" sz="5400" b="1" dirty="0"/>
              <a:t>When</a:t>
            </a:r>
            <a:endParaRPr lang="en-US" sz="5400" dirty="0"/>
          </a:p>
          <a:p>
            <a:pPr algn="ctr"/>
            <a:endParaRPr lang="en-US" sz="5400" dirty="0"/>
          </a:p>
        </p:txBody>
      </p:sp>
      <p:sp>
        <p:nvSpPr>
          <p:cNvPr id="8" name="Rectangle 7"/>
          <p:cNvSpPr/>
          <p:nvPr/>
        </p:nvSpPr>
        <p:spPr>
          <a:xfrm>
            <a:off x="6477000" y="3733800"/>
            <a:ext cx="21336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/>
          </a:p>
          <a:p>
            <a:pPr algn="ctr"/>
            <a:r>
              <a:rPr lang="en-US" sz="5400" b="1" dirty="0"/>
              <a:t>How</a:t>
            </a:r>
            <a:endParaRPr lang="en-US" sz="5400" dirty="0"/>
          </a:p>
          <a:p>
            <a:pPr algn="ctr"/>
            <a:endParaRPr lang="en-US" sz="5400" dirty="0"/>
          </a:p>
        </p:txBody>
      </p:sp>
      <p:sp>
        <p:nvSpPr>
          <p:cNvPr id="9" name="Rectangle 8"/>
          <p:cNvSpPr/>
          <p:nvPr/>
        </p:nvSpPr>
        <p:spPr>
          <a:xfrm>
            <a:off x="3657600" y="4572000"/>
            <a:ext cx="21336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/>
          </a:p>
          <a:p>
            <a:pPr algn="ctr"/>
            <a:r>
              <a:rPr lang="en-US" sz="5400" b="1" dirty="0"/>
              <a:t>Who</a:t>
            </a:r>
            <a:endParaRPr lang="en-US" sz="5400" dirty="0"/>
          </a:p>
          <a:p>
            <a:pPr algn="ctr"/>
            <a:endParaRPr lang="en-US" sz="5400" dirty="0"/>
          </a:p>
        </p:txBody>
      </p:sp>
      <p:sp>
        <p:nvSpPr>
          <p:cNvPr id="10" name="Rectangle 9"/>
          <p:cNvSpPr/>
          <p:nvPr/>
        </p:nvSpPr>
        <p:spPr>
          <a:xfrm>
            <a:off x="762000" y="4038600"/>
            <a:ext cx="21336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/>
          </a:p>
          <a:p>
            <a:pPr algn="ctr"/>
            <a:r>
              <a:rPr lang="en-US" sz="5400" b="1" dirty="0"/>
              <a:t>What</a:t>
            </a:r>
            <a:endParaRPr lang="en-US" sz="5400" dirty="0"/>
          </a:p>
          <a:p>
            <a:pPr algn="ctr"/>
            <a:endParaRPr lang="en-US" sz="5400" dirty="0"/>
          </a:p>
        </p:txBody>
      </p:sp>
      <p:sp>
        <p:nvSpPr>
          <p:cNvPr id="11" name="Rectangle 10"/>
          <p:cNvSpPr/>
          <p:nvPr/>
        </p:nvSpPr>
        <p:spPr>
          <a:xfrm>
            <a:off x="6400800" y="1752600"/>
            <a:ext cx="21336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/>
          </a:p>
          <a:p>
            <a:pPr algn="ctr"/>
            <a:r>
              <a:rPr lang="en-US" sz="4800" b="1" dirty="0"/>
              <a:t>Where</a:t>
            </a:r>
            <a:endParaRPr lang="en-US" sz="4800" dirty="0"/>
          </a:p>
          <a:p>
            <a:pPr algn="ctr"/>
            <a:endParaRPr lang="en-US" sz="5400" dirty="0"/>
          </a:p>
        </p:txBody>
      </p:sp>
      <p:sp>
        <p:nvSpPr>
          <p:cNvPr id="13" name="Oval 12"/>
          <p:cNvSpPr/>
          <p:nvPr/>
        </p:nvSpPr>
        <p:spPr>
          <a:xfrm>
            <a:off x="3581400" y="2514600"/>
            <a:ext cx="23622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?</a:t>
            </a:r>
            <a:endParaRPr lang="en-US" sz="5400" dirty="0"/>
          </a:p>
          <a:p>
            <a:pPr algn="ctr"/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rot="5400000">
            <a:off x="4191794" y="2056606"/>
            <a:ext cx="7620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048000" y="2209800"/>
            <a:ext cx="685800" cy="533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0800000" flipV="1">
            <a:off x="5638800" y="2133600"/>
            <a:ext cx="685800" cy="533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8" idx="1"/>
          </p:cNvCxnSpPr>
          <p:nvPr/>
        </p:nvCxnSpPr>
        <p:spPr>
          <a:xfrm rot="10800000">
            <a:off x="5715000" y="3962400"/>
            <a:ext cx="762000" cy="457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 flipH="1" flipV="1">
            <a:off x="4496594" y="4342606"/>
            <a:ext cx="3048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971800" y="3886200"/>
            <a:ext cx="762000" cy="533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457200" y="6096000"/>
            <a:ext cx="8305800" cy="762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/>
          </a:p>
          <a:p>
            <a:pPr algn="ctr"/>
            <a:r>
              <a:rPr lang="en-US" sz="3600" b="1" dirty="0"/>
              <a:t>P              l              a             n</a:t>
            </a:r>
            <a:endParaRPr lang="en-US" sz="3600" dirty="0"/>
          </a:p>
          <a:p>
            <a:pPr algn="ctr"/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7" grpId="0" build="p" animBg="1"/>
      <p:bldP spid="8" grpId="0" build="p" animBg="1"/>
      <p:bldP spid="9" grpId="0" build="p" animBg="1"/>
      <p:bldP spid="10" grpId="0" build="p" animBg="1"/>
      <p:bldP spid="11" grpId="0" build="p" animBg="1"/>
      <p:bldP spid="13" grpId="0" build="p" animBg="1"/>
      <p:bldP spid="26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4000"/>
            <a:ext cx="7543800" cy="4876800"/>
          </a:xfrm>
        </p:spPr>
        <p:txBody>
          <a:bodyPr>
            <a:normAutofit fontScale="92500"/>
          </a:bodyPr>
          <a:lstStyle/>
          <a:p>
            <a:pPr algn="l"/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1|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cÖvwZôvwbK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D‡Ïk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AR©b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</a:p>
          <a:p>
            <a:pPr algn="l"/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2|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e¨emvq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m¤úªmviY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l"/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3|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e¨q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AcPq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n«vm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l"/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4|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DcKibvw`i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Kvh©Ki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e¨envi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l"/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5|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mwVK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Kvh©aviv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AbymiY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l"/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6|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Ab¨vb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ev¯Zevqb</a:t>
            </a:r>
            <a:r>
              <a:rPr lang="en-US" sz="4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l"/>
            <a:endParaRPr lang="en-US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05000" y="685800"/>
            <a:ext cx="4953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iyZ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¡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81000" y="228599"/>
            <a:ext cx="8001000" cy="762001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8153400" cy="5257800"/>
          </a:xfrm>
        </p:spPr>
        <p:txBody>
          <a:bodyPr>
            <a:noAutofit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cÖwZôvwbK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D‡Ï¨k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Aa¯Zb‡`i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gvb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Ae¯’v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c~‡e©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MÖnxZ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Kvh©KvwiZv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we`¨gvb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I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m¤fvebv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cÖwZ‡hvMx‡`i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we`¨gvb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m¤¢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ebv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cÖwZ‡hvMx‡`i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Ae¯’v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Avw_©K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ivR‰bwZK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Ae¯’v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8. †`‡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A_©‰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bwZK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ivR‰bwZK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Ae¯’v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381000"/>
            <a:ext cx="807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SutonnyMJ" pitchFamily="2" charset="0"/>
                <a:cs typeface="SutonnyMJ" pitchFamily="2" charset="0"/>
              </a:rPr>
              <a:t>         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cÖbq‡bi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we‡eP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welq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 </a:t>
            </a:r>
            <a:endParaRPr lang="en-US" sz="6000" b="1" dirty="0"/>
          </a:p>
        </p:txBody>
      </p:sp>
      <p:sp>
        <p:nvSpPr>
          <p:cNvPr id="6" name="Rectangle 5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latin typeface="SutonnyMJ" pitchFamily="2" charset="0"/>
                <a:cs typeface="SutonnyMJ" pitchFamily="2" charset="0"/>
              </a:rPr>
              <a:t>  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cÖbq‡bi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পদক্ষেপ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6172201"/>
            <a:ext cx="22098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/>
          <a:p>
            <a:pPr algn="ctr">
              <a:buNone/>
            </a:pPr>
            <a:r>
              <a:rPr lang="en-US" sz="24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Z_¨ </a:t>
            </a:r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msMÖn</a:t>
            </a:r>
            <a:r>
              <a:rPr lang="en-US" sz="24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we‡kølY</a:t>
            </a:r>
            <a:endParaRPr lang="en-US" sz="2400" b="1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5562600"/>
            <a:ext cx="18288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jÿ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wba©vib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09800" y="4953000"/>
            <a:ext cx="25146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Aw½bv ¯’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95600" y="4343400"/>
            <a:ext cx="22098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weKí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cš’v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wba©viY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81400" y="3810000"/>
            <a:ext cx="2514600" cy="533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m‡e©vËg</a:t>
            </a:r>
            <a:r>
              <a:rPr lang="en-US" sz="24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weKí</a:t>
            </a:r>
            <a:r>
              <a:rPr lang="en-US" sz="24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wbiæcb</a:t>
            </a:r>
            <a:endParaRPr lang="en-US" sz="3200" b="1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19600" y="3200400"/>
            <a:ext cx="25146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mnvqK</a:t>
            </a:r>
            <a:r>
              <a:rPr lang="en-US" sz="24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Kg©m~wP</a:t>
            </a:r>
            <a:r>
              <a:rPr lang="en-US" sz="24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wbiæcb</a:t>
            </a:r>
            <a:endParaRPr lang="en-US" sz="2400" b="1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81600" y="2514600"/>
            <a:ext cx="27432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mgq</a:t>
            </a:r>
            <a:r>
              <a:rPr lang="en-US" sz="24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Kvh©cÖwµqv</a:t>
            </a:r>
            <a:r>
              <a:rPr lang="en-US" sz="24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wbiæcb</a:t>
            </a:r>
            <a:endParaRPr lang="en-US" sz="2400" b="1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248400" y="1981200"/>
            <a:ext cx="1981200" cy="533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e‡RUKiY</a:t>
            </a:r>
            <a:endParaRPr lang="en-US" sz="2400" b="1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8000" y="1371600"/>
            <a:ext cx="22860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cixÿvg~jK</a:t>
            </a:r>
            <a:r>
              <a:rPr lang="en-US" sz="24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cÖ‡qvM</a:t>
            </a:r>
            <a:endParaRPr lang="en-US" sz="2400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endParaRPr lang="en-US" sz="2400" b="1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57200" y="1295400"/>
            <a:ext cx="6400800" cy="4876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 descr="C:\Users\User\Downloads\Planning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1800" y="0"/>
            <a:ext cx="2362200" cy="1272469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5715000" y="6211669"/>
            <a:ext cx="342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  <p:bldP spid="8" grpId="0" build="p" animBg="1"/>
      <p:bldP spid="10" grpId="0" build="p" animBg="1"/>
      <p:bldP spid="11" grpId="0" build="p" animBg="1"/>
      <p:bldP spid="12" grpId="0" build="p" animBg="1"/>
      <p:bldP spid="1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</TotalTime>
  <Words>3289</Words>
  <Application>Microsoft Office PowerPoint</Application>
  <PresentationFormat>On-screen Show (4:3)</PresentationFormat>
  <Paragraphs>272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SutonnyMJ</vt:lpstr>
      <vt:lpstr>SutonnySushreeMJ</vt:lpstr>
      <vt:lpstr>Wingdings 3</vt:lpstr>
      <vt:lpstr>Office Theme</vt:lpstr>
      <vt:lpstr>PowerPoint Presentation</vt:lpstr>
      <vt:lpstr>cwiKíbv</vt:lpstr>
      <vt:lpstr>Planning</vt:lpstr>
      <vt:lpstr>e¨e¯’vcbv Øv`k †kÖYx- Z…Zxq Aa¨vq- </vt:lpstr>
      <vt:lpstr>   </vt:lpstr>
      <vt:lpstr>PowerPoint Presentation</vt:lpstr>
      <vt:lpstr>PowerPoint Presentation</vt:lpstr>
      <vt:lpstr>        </vt:lpstr>
      <vt:lpstr>    cwiKíbv cÖbq‡bi পদক্ষেপ   </vt:lpstr>
      <vt:lpstr>            </vt:lpstr>
      <vt:lpstr>PowerPoint Presentation</vt:lpstr>
      <vt:lpstr>        </vt:lpstr>
      <vt:lpstr>¯’vqx cwiKíbv-</vt:lpstr>
      <vt:lpstr>GKv_©K cwiKíbv-</vt:lpstr>
      <vt:lpstr>‡gqv` wfwË‡Z cwiKíbvi †kÖwY wefvMÑ </vt:lpstr>
      <vt:lpstr>  msMVb KvVv‡gv wfwËK  </vt:lpstr>
      <vt:lpstr>PowerPoint Presentation</vt:lpstr>
      <vt:lpstr>wm×všÍ MÖnY-</vt:lpstr>
      <vt:lpstr>wm×všÍ MÖn‡Yi cÖwµqv-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e¨emvq wK?</dc:title>
  <dc:creator>User</dc:creator>
  <cp:lastModifiedBy>User</cp:lastModifiedBy>
  <cp:revision>275</cp:revision>
  <dcterms:created xsi:type="dcterms:W3CDTF">2006-08-16T00:00:00Z</dcterms:created>
  <dcterms:modified xsi:type="dcterms:W3CDTF">2026-07-22T05:02:36Z</dcterms:modified>
</cp:coreProperties>
</file>