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358" r:id="rId2"/>
    <p:sldId id="359" r:id="rId3"/>
    <p:sldId id="360" r:id="rId4"/>
    <p:sldId id="353" r:id="rId5"/>
    <p:sldId id="300" r:id="rId6"/>
    <p:sldId id="350" r:id="rId7"/>
    <p:sldId id="297" r:id="rId8"/>
    <p:sldId id="301" r:id="rId9"/>
    <p:sldId id="302" r:id="rId10"/>
    <p:sldId id="303" r:id="rId11"/>
    <p:sldId id="304" r:id="rId12"/>
    <p:sldId id="305" r:id="rId13"/>
    <p:sldId id="311" r:id="rId14"/>
    <p:sldId id="351" r:id="rId15"/>
    <p:sldId id="309" r:id="rId16"/>
    <p:sldId id="310" r:id="rId17"/>
    <p:sldId id="345" r:id="rId18"/>
    <p:sldId id="348" r:id="rId19"/>
    <p:sldId id="354" r:id="rId20"/>
    <p:sldId id="341" r:id="rId21"/>
    <p:sldId id="34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fWAEA8DlqDIiaGR4KMiQA==" hashData="bRiAXG0nA7492zheq0pQNRoT2Y6SSddu9/4fzoqOn+V5hL0sshJIDlsJQwz5sGCfnrOgVqY5f5BA8lcMC/ZL+w=="/>
  <p:extLst>
    <p:ext uri="{521415D9-36F7-43E2-AB2F-B90AF26B5E84}">
      <p14:sectionLst xmlns:p14="http://schemas.microsoft.com/office/powerpoint/2010/main">
        <p14:section name="Default Section" id="{5498F970-5E32-42F8-A730-13B5579FF6FD}">
          <p14:sldIdLst>
            <p14:sldId id="358"/>
            <p14:sldId id="359"/>
            <p14:sldId id="360"/>
            <p14:sldId id="353"/>
            <p14:sldId id="300"/>
            <p14:sldId id="350"/>
            <p14:sldId id="297"/>
            <p14:sldId id="301"/>
            <p14:sldId id="302"/>
            <p14:sldId id="303"/>
            <p14:sldId id="304"/>
            <p14:sldId id="305"/>
            <p14:sldId id="311"/>
            <p14:sldId id="351"/>
            <p14:sldId id="309"/>
            <p14:sldId id="310"/>
            <p14:sldId id="345"/>
            <p14:sldId id="348"/>
            <p14:sldId id="354"/>
            <p14:sldId id="341"/>
            <p14:sldId id="349"/>
          </p14:sldIdLst>
        </p14:section>
        <p14:section name="Untitled Section" id="{2C435251-5205-4078-AA64-7786F17471E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6C41E-3840-4FF8-A682-0CE94DC45FF7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A26A8-A915-4794-B135-19C4C5C35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6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mKj</a:t>
            </a:r>
            <a:r>
              <a:rPr lang="en-US" baseline="0" dirty="0"/>
              <a:t> †</a:t>
            </a:r>
            <a:r>
              <a:rPr lang="en-US" baseline="0" dirty="0" err="1"/>
              <a:t>ÿ‡Î</a:t>
            </a:r>
            <a:r>
              <a:rPr lang="en-US" baseline="0" dirty="0"/>
              <a:t> </a:t>
            </a:r>
            <a:r>
              <a:rPr lang="en-US" baseline="0" dirty="0" err="1"/>
              <a:t>e¨e</a:t>
            </a:r>
            <a:r>
              <a:rPr lang="en-US" baseline="0" dirty="0"/>
              <a:t>¯’</a:t>
            </a:r>
            <a:r>
              <a:rPr lang="en-US" baseline="0" dirty="0" err="1"/>
              <a:t>vcbvi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26A8-A915-4794-B135-19C4C5C3580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2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8E422DD-F211-4F36-8D06-6B19B2013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13"/>
            <a:ext cx="9108141" cy="7519008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86BA02-7C12-48A4-B33E-B86B2BB30FA3}"/>
              </a:ext>
            </a:extLst>
          </p:cNvPr>
          <p:cNvSpPr/>
          <p:nvPr/>
        </p:nvSpPr>
        <p:spPr>
          <a:xfrm>
            <a:off x="5298141" y="6889242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/>
              <a:t>Alhaj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38052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386071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N.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wkí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wec¬e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cieZx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hyM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:-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(1850- 1950)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Gd.Wwe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−D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UBji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nbwi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dIj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GBP.Gj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MÖv›U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wMj‡e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 `¤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úwË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Iwjevi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kjWb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GjUb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g‡qv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P÷vi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evb©vW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cÖg~L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UBji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Book-The Scientific Management,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wbix¶v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MwZ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wbix¶v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kÖvwš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—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mgx¶v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cÖ`bvg~jK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gRywi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¯’v, ˆ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wb‡qvM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`|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nbwi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dIj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Book-Industrial and General Administration, 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Ae`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vb-e¨e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14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wU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bxwZi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wefvRb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O.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AvaywbK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hyM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:-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(1950----)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cÖÖ‡qvM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e¨vcK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:-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WMjvm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g¨vK‡MªMi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nvR©evM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wcUvi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Gd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WªvKvi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DBwjqvg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IÕwP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cÖg~L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µ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gweKvk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7800" y="6096000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29199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DcKibvw`i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myô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Proper utilization of resources)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2. `¶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(Increase of efficiency)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3. k„•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Ljv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Establishment of discipline)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DËg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(Establishment of cordial relationship)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Kg©ms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(Creation of employment opportunity)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Rxeb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hvÎvi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(Developing Standard of Life)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7. cÖhyw³MZ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Technological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AwaK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Development Increase Production)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AcPq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Waste reduction 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10.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Solving problems)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11. A_©‰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bwZK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Economic Development)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12. ‡bZ…Z¡ 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Development Leadership 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13.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Research  Development 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14. 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mŠnv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`©¨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c~b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©    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 Developing cordial relationship)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iæZ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sz="31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100" b="0" dirty="0">
                <a:latin typeface="Arial" panose="020B0604020202020204" pitchFamily="34" charset="0"/>
                <a:cs typeface="Arial" panose="020B0604020202020204" pitchFamily="34" charset="0"/>
              </a:rPr>
              <a:t>Importance of Management</a:t>
            </a:r>
            <a:r>
              <a:rPr lang="en-US" sz="3100" dirty="0">
                <a:latin typeface="Arial Narrow" pitchFamily="34" charset="0"/>
                <a:cs typeface="SutonnyMJ" pitchFamily="2" charset="0"/>
              </a:rPr>
              <a:t>)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3852671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gvbyl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Man)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gvjvgvj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(Materials)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hš¿cvwZ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Machines)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4. A_©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(Money)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evRvi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(Market)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Method)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latin typeface="Arial Narrow" pitchFamily="34" charset="0"/>
                <a:cs typeface="SutonnyMJ" pitchFamily="2" charset="0"/>
              </a:rPr>
              <a:t>It’s called </a:t>
            </a:r>
            <a:r>
              <a:rPr lang="en-US" sz="4400" dirty="0">
                <a:solidFill>
                  <a:srgbClr val="FF0000"/>
                </a:solidFill>
                <a:latin typeface="Arial Narrow" pitchFamily="34" charset="0"/>
                <a:cs typeface="SutonnyMJ" pitchFamily="2" charset="0"/>
              </a:rPr>
              <a:t>6 </a:t>
            </a:r>
            <a:r>
              <a:rPr lang="en-US" sz="4400" dirty="0" err="1">
                <a:solidFill>
                  <a:srgbClr val="FF0000"/>
                </a:solidFill>
                <a:latin typeface="Arial Narrow" pitchFamily="34" charset="0"/>
                <a:cs typeface="SutonnyMJ" pitchFamily="2" charset="0"/>
              </a:rPr>
              <a:t>Ms</a:t>
            </a:r>
            <a:r>
              <a:rPr lang="en-US" sz="4400" dirty="0">
                <a:solidFill>
                  <a:srgbClr val="FF0000"/>
                </a:solidFill>
                <a:latin typeface="Arial Narrow" pitchFamily="34" charset="0"/>
                <a:cs typeface="SutonnyMJ" pitchFamily="2" charset="0"/>
              </a:rPr>
              <a:t> </a:t>
            </a:r>
            <a:r>
              <a:rPr lang="en-US" sz="2800" dirty="0">
                <a:latin typeface="Arial Narrow" pitchFamily="34" charset="0"/>
                <a:cs typeface="SutonnyMJ" pitchFamily="2" charset="0"/>
              </a:rPr>
              <a:t>of Management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DcKiY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Elements of Management)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86400" y="6019800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Kvh©ejx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cÖwµqv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73889"/>
              </p:ext>
            </p:extLst>
          </p:nvPr>
        </p:nvGraphicFramePr>
        <p:xfrm>
          <a:off x="381000" y="1066801"/>
          <a:ext cx="8458200" cy="5120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4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941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SutonnyMJ" pitchFamily="2" charset="0"/>
                          <a:cs typeface="SutonnyMJ" pitchFamily="2" charset="0"/>
                        </a:rPr>
                        <a:t>we‡kl‡Ái</a:t>
                      </a:r>
                      <a:r>
                        <a:rPr lang="en-US" sz="32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SutonnyMJ" pitchFamily="2" charset="0"/>
                          <a:cs typeface="SutonnyMJ" pitchFamily="2" charset="0"/>
                        </a:rPr>
                        <a:t>bvg</a:t>
                      </a:r>
                      <a:endParaRPr lang="en-US" sz="32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SutonnyMJ" pitchFamily="2" charset="0"/>
                          <a:cs typeface="SutonnyMJ" pitchFamily="2" charset="0"/>
                        </a:rPr>
                        <a:t>e¨e¯’vcbvi</a:t>
                      </a:r>
                      <a:r>
                        <a:rPr lang="en-US" sz="3200" dirty="0">
                          <a:latin typeface="SutonnyMJ" pitchFamily="2" charset="0"/>
                          <a:cs typeface="SutonnyMJ" pitchFamily="2" charset="0"/>
                        </a:rPr>
                        <a:t>  </a:t>
                      </a:r>
                      <a:r>
                        <a:rPr lang="en-US" sz="3200" dirty="0" err="1">
                          <a:latin typeface="SutonnyMJ" pitchFamily="2" charset="0"/>
                          <a:cs typeface="SutonnyMJ" pitchFamily="2" charset="0"/>
                        </a:rPr>
                        <a:t>Kvh©ejx</a:t>
                      </a:r>
                      <a:r>
                        <a:rPr lang="en-US" sz="32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49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1.‡nbwi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dIj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c~e©vbygvb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 I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cwiKíbv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msMVb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Av‡`k`vb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mgš^q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mvab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I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wbqš¿b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164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2.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AvBwiK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I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KzÄ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cwiKíbv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msMVb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Kg©x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ms¯’vb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bZ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…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Z¡`vb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, I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wbqš¿b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448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3.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Gj,¸wjK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cwiKíbv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msMVb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Kg©x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¯’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‡`©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kbv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,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mgš^q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mvab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wi‡cvU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©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cÖ`vb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I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ev‡RU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cÖbqb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(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ms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‡¶‡c- 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(</a:t>
                      </a:r>
                      <a:r>
                        <a:rPr lang="en-US" sz="2400" dirty="0">
                          <a:latin typeface="Arial Narrow" pitchFamily="34" charset="0"/>
                          <a:cs typeface="SutonnyMJ" pitchFamily="2" charset="0"/>
                        </a:rPr>
                        <a:t>P</a:t>
                      </a:r>
                      <a:r>
                        <a:rPr lang="en-US" sz="2400" baseline="0" dirty="0">
                          <a:latin typeface="Arial Narrow" pitchFamily="34" charset="0"/>
                          <a:cs typeface="SutonnyMJ" pitchFamily="2" charset="0"/>
                        </a:rPr>
                        <a:t>OSDCORB) P=</a:t>
                      </a:r>
                      <a:r>
                        <a:rPr lang="en-US" sz="2400" dirty="0">
                          <a:latin typeface="Arial Narrow" pitchFamily="34" charset="0"/>
                          <a:cs typeface="SutonnyMJ" pitchFamily="2" charset="0"/>
                        </a:rPr>
                        <a:t>Planning; O=Organizing;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dirty="0">
                          <a:latin typeface="Arial Narrow" pitchFamily="34" charset="0"/>
                          <a:cs typeface="SutonnyMJ" pitchFamily="2" charset="0"/>
                        </a:rPr>
                        <a:t>S= Staffing;</a:t>
                      </a:r>
                    </a:p>
                    <a:p>
                      <a:r>
                        <a:rPr lang="en-US" sz="2400" dirty="0">
                          <a:latin typeface="Arial Narrow" pitchFamily="34" charset="0"/>
                          <a:cs typeface="SutonnyMJ" pitchFamily="2" charset="0"/>
                        </a:rPr>
                        <a:t>D= Directing; Co=Coordinating  R=Reporting;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dirty="0">
                          <a:latin typeface="Arial Narrow" pitchFamily="34" charset="0"/>
                          <a:cs typeface="SutonnyMJ" pitchFamily="2" charset="0"/>
                        </a:rPr>
                        <a:t>B=Budgeting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49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4.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Av‡b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©÷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Wj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cwiKíbv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msMVb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Kg©x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ms¯’vb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wb‡`©kbv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D™¢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veb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I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Dc¯’vcb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5.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wnKm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&amp; I ¸‡j&amp;−U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m„wóKib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cwiKíbv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msMVb</a:t>
                      </a:r>
                      <a:r>
                        <a:rPr lang="en-US" sz="2400" dirty="0">
                          <a:latin typeface="SutonnyMJ" pitchFamily="2" charset="0"/>
                          <a:cs typeface="SutonnyMJ" pitchFamily="2" charset="0"/>
                        </a:rPr>
                        <a:t>, ‡</a:t>
                      </a:r>
                      <a:r>
                        <a:rPr lang="en-US" sz="2400" dirty="0" err="1">
                          <a:latin typeface="SutonnyMJ" pitchFamily="2" charset="0"/>
                          <a:cs typeface="SutonnyMJ" pitchFamily="2" charset="0"/>
                        </a:rPr>
                        <a:t>cÖlYv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, †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hvMv‡hvM</a:t>
                      </a:r>
                      <a:r>
                        <a:rPr lang="en-US" sz="2400" baseline="0" dirty="0">
                          <a:latin typeface="SutonnyMJ" pitchFamily="2" charset="0"/>
                          <a:cs typeface="SutonnyMJ" pitchFamily="2" charset="0"/>
                        </a:rPr>
                        <a:t> I </a:t>
                      </a:r>
                      <a:r>
                        <a:rPr lang="en-US" sz="2400" baseline="0" dirty="0" err="1">
                          <a:latin typeface="SutonnyMJ" pitchFamily="2" charset="0"/>
                          <a:cs typeface="SutonnyMJ" pitchFamily="2" charset="0"/>
                        </a:rPr>
                        <a:t>wbqš¿b</a:t>
                      </a:r>
                      <a:endParaRPr lang="en-US" sz="24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126480" y="6248400"/>
            <a:ext cx="304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/>
              <a:t>Dr. Md. </a:t>
            </a:r>
            <a:r>
              <a:rPr lang="en-US" sz="900" dirty="0" err="1"/>
              <a:t>Shajjad</a:t>
            </a:r>
            <a:r>
              <a:rPr lang="en-US" sz="900" dirty="0"/>
              <a:t>  Hossain, Assistant  Professor</a:t>
            </a:r>
          </a:p>
          <a:p>
            <a:pPr>
              <a:defRPr/>
            </a:pPr>
            <a:r>
              <a:rPr lang="en-US" sz="900" dirty="0"/>
              <a:t>Department of management</a:t>
            </a:r>
          </a:p>
          <a:p>
            <a:pPr>
              <a:defRPr/>
            </a:pPr>
            <a:r>
              <a:rPr lang="en-US" sz="900" dirty="0" err="1"/>
              <a:t>Alhaj</a:t>
            </a:r>
            <a:r>
              <a:rPr lang="en-US" sz="900" dirty="0"/>
              <a:t> </a:t>
            </a:r>
            <a:r>
              <a:rPr lang="en-US" sz="900" dirty="0" err="1"/>
              <a:t>Ahed</a:t>
            </a:r>
            <a:r>
              <a:rPr lang="en-US" sz="900" dirty="0"/>
              <a:t> Ali </a:t>
            </a:r>
            <a:r>
              <a:rPr lang="en-US" sz="900" dirty="0" err="1"/>
              <a:t>Bisawas</a:t>
            </a:r>
            <a:r>
              <a:rPr lang="en-US" sz="900" dirty="0"/>
              <a:t> Degree college, </a:t>
            </a:r>
            <a:r>
              <a:rPr lang="en-US" sz="900" dirty="0" err="1"/>
              <a:t>Pabna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8610" y="1109553"/>
            <a:ext cx="8458200" cy="54102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,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Planning)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(Organizing)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Kgx©ms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Staffing) 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(Direction)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5.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(Motivation)            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…Z¡`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(Leading) </a:t>
            </a:r>
            <a:endParaRPr lang="en-US" sz="2800" dirty="0">
              <a:latin typeface="Arial Narrow" pitchFamily="34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mgš^qmvab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Coordination)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3600" dirty="0">
                <a:latin typeface="Arial Narrow" pitchFamily="34" charset="0"/>
                <a:cs typeface="SutonnyMJ" pitchFamily="2" charset="0"/>
              </a:rPr>
              <a:t>Controlling)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Kvh©ejx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cÖwµqv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4537710" y="3186003"/>
            <a:ext cx="914400" cy="12573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38800" y="6211669"/>
            <a:ext cx="3505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/>
              <a:t>Dr. Md. </a:t>
            </a:r>
            <a:r>
              <a:rPr lang="en-US" sz="1100" dirty="0" err="1"/>
              <a:t>Shajjad</a:t>
            </a:r>
            <a:r>
              <a:rPr lang="en-US" sz="1100" dirty="0"/>
              <a:t>  Hossain, Assistant Professor</a:t>
            </a:r>
          </a:p>
          <a:p>
            <a:pPr>
              <a:defRPr/>
            </a:pPr>
            <a:r>
              <a:rPr lang="en-US" sz="1100" dirty="0"/>
              <a:t>Department of management</a:t>
            </a:r>
          </a:p>
          <a:p>
            <a:pPr>
              <a:defRPr/>
            </a:pPr>
            <a:r>
              <a:rPr lang="en-US" sz="1100" dirty="0" err="1"/>
              <a:t>Alhaj</a:t>
            </a:r>
            <a:r>
              <a:rPr lang="en-US" sz="1100" dirty="0"/>
              <a:t> </a:t>
            </a:r>
            <a:r>
              <a:rPr lang="en-US" sz="1100" dirty="0" err="1"/>
              <a:t>Ahed</a:t>
            </a:r>
            <a:r>
              <a:rPr lang="en-US" sz="1100" dirty="0"/>
              <a:t> Ali </a:t>
            </a:r>
            <a:r>
              <a:rPr lang="en-US" sz="1100" dirty="0" err="1"/>
              <a:t>Bisawas</a:t>
            </a:r>
            <a:r>
              <a:rPr lang="en-US" sz="1100" dirty="0"/>
              <a:t> Degree college, </a:t>
            </a:r>
            <a:r>
              <a:rPr lang="en-US" sz="1100" dirty="0" err="1"/>
              <a:t>Pabna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02045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1"/>
            <a:ext cx="77724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Pµ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990600"/>
            <a:ext cx="7924800" cy="5486400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lowchart: Connector 3"/>
          <p:cNvSpPr/>
          <p:nvPr/>
        </p:nvSpPr>
        <p:spPr>
          <a:xfrm>
            <a:off x="1371600" y="914400"/>
            <a:ext cx="6553200" cy="5715000"/>
          </a:xfrm>
          <a:prstGeom prst="flowChartConnector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cc</a:t>
            </a:r>
          </a:p>
        </p:txBody>
      </p:sp>
      <p:sp>
        <p:nvSpPr>
          <p:cNvPr id="5" name="Flowchart: Connector 4"/>
          <p:cNvSpPr/>
          <p:nvPr/>
        </p:nvSpPr>
        <p:spPr>
          <a:xfrm>
            <a:off x="3581400" y="2743200"/>
            <a:ext cx="2133600" cy="2438400"/>
          </a:xfrm>
          <a:prstGeom prst="flowChartConnector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Pµ</a:t>
            </a:r>
            <a:endParaRPr lang="en-US" sz="32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038600" y="1219200"/>
            <a:ext cx="1524000" cy="4762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cwiKíbv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3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96000" y="3962400"/>
            <a:ext cx="1514475" cy="5334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Arial" pitchFamily="34" charset="0"/>
              </a:rPr>
              <a:t>Kg©xms¯’vb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019800" y="2438400"/>
            <a:ext cx="1362075" cy="4762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Arial" pitchFamily="34" charset="0"/>
              </a:rPr>
              <a:t>msMVb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3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181600" y="5486400"/>
            <a:ext cx="1285875" cy="4762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Arial" pitchFamily="34" charset="0"/>
              </a:rPr>
              <a:t>wb‡`©kbv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600200" y="4038600"/>
            <a:ext cx="1752600" cy="6096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err="1">
                <a:solidFill>
                  <a:srgbClr val="FF0000"/>
                </a:solidFill>
                <a:latin typeface="SutonnyMJ" pitchFamily="2" charset="0"/>
                <a:cs typeface="Arial" pitchFamily="34" charset="0"/>
              </a:rPr>
              <a:t>m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gš^qmvab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3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905000" y="2362200"/>
            <a:ext cx="1371600" cy="476250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Arial" pitchFamily="34" charset="0"/>
              </a:rPr>
              <a:t>w</a:t>
            </a:r>
            <a:r>
              <a:rPr kumimoji="0" lang="en-US" sz="3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bqš¿b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3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181600" y="28956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5143500" y="1562100"/>
            <a:ext cx="1447800" cy="121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715000" y="3581400"/>
            <a:ext cx="2209800" cy="76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486400" y="4724400"/>
            <a:ext cx="1905000" cy="685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4"/>
            <a:endCxn id="4" idx="4"/>
          </p:cNvCxnSpPr>
          <p:nvPr/>
        </p:nvCxnSpPr>
        <p:spPr>
          <a:xfrm rot="5400000">
            <a:off x="3924300" y="5905500"/>
            <a:ext cx="1447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 flipV="1">
            <a:off x="2057400" y="4648200"/>
            <a:ext cx="1752600" cy="838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0800000">
            <a:off x="1447800" y="3352800"/>
            <a:ext cx="2133600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V="1">
            <a:off x="2667000" y="1600200"/>
            <a:ext cx="1600200" cy="1143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2"/>
          <p:cNvSpPr>
            <a:spLocks noChangeArrowheads="1"/>
          </p:cNvSpPr>
          <p:nvPr/>
        </p:nvSpPr>
        <p:spPr bwMode="auto">
          <a:xfrm>
            <a:off x="2819400" y="5486400"/>
            <a:ext cx="1219200" cy="4762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‡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cÖlbv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Arc 32"/>
          <p:cNvSpPr/>
          <p:nvPr/>
        </p:nvSpPr>
        <p:spPr>
          <a:xfrm>
            <a:off x="5867400" y="1447800"/>
            <a:ext cx="762000" cy="762000"/>
          </a:xfrm>
          <a:prstGeom prst="arc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urved Left Arrow 33"/>
          <p:cNvSpPr/>
          <p:nvPr/>
        </p:nvSpPr>
        <p:spPr>
          <a:xfrm>
            <a:off x="6096000" y="1371600"/>
            <a:ext cx="533400" cy="990600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Curved Left Arrow 37"/>
          <p:cNvSpPr/>
          <p:nvPr/>
        </p:nvSpPr>
        <p:spPr>
          <a:xfrm>
            <a:off x="7315200" y="3124200"/>
            <a:ext cx="533400" cy="990600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Curved Left Arrow 40"/>
          <p:cNvSpPr/>
          <p:nvPr/>
        </p:nvSpPr>
        <p:spPr>
          <a:xfrm>
            <a:off x="6629400" y="4724400"/>
            <a:ext cx="533400" cy="990600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Left Arrow 46"/>
          <p:cNvSpPr/>
          <p:nvPr/>
        </p:nvSpPr>
        <p:spPr>
          <a:xfrm>
            <a:off x="3886200" y="6019801"/>
            <a:ext cx="1371600" cy="30479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ircular Arrow 50"/>
          <p:cNvSpPr/>
          <p:nvPr/>
        </p:nvSpPr>
        <p:spPr>
          <a:xfrm>
            <a:off x="2743200" y="1600200"/>
            <a:ext cx="1219200" cy="914400"/>
          </a:xfrm>
          <a:prstGeom prst="circular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Up Arrow 53"/>
          <p:cNvSpPr/>
          <p:nvPr/>
        </p:nvSpPr>
        <p:spPr>
          <a:xfrm>
            <a:off x="2209800" y="4876800"/>
            <a:ext cx="381000" cy="6858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Up Arrow 54"/>
          <p:cNvSpPr/>
          <p:nvPr/>
        </p:nvSpPr>
        <p:spPr>
          <a:xfrm>
            <a:off x="1981200" y="3124200"/>
            <a:ext cx="381000" cy="6858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nimBg="1"/>
      <p:bldP spid="7" grpId="0" build="p" animBg="1"/>
      <p:bldP spid="8" grpId="0" build="p" animBg="1"/>
      <p:bldP spid="9" grpId="0" build="p" animBg="1"/>
      <p:bldP spid="11" grpId="0" animBg="1"/>
      <p:bldP spid="12" grpId="0" animBg="1"/>
      <p:bldP spid="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09600"/>
            <a:ext cx="8412480" cy="5900927"/>
          </a:xfr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r>
              <a:rPr lang="en-US" dirty="0">
                <a:latin typeface="SutonnyMJ" pitchFamily="2" charset="0"/>
                <a:cs typeface="SutonnyMJ" pitchFamily="2" charset="0"/>
              </a:rPr>
              <a:t> </a:t>
            </a:r>
          </a:p>
          <a:p>
            <a:pPr>
              <a:buNone/>
            </a:pPr>
            <a:r>
              <a:rPr lang="en-US" sz="7200" dirty="0">
                <a:latin typeface="SutonnyMJ" pitchFamily="2" charset="0"/>
                <a:cs typeface="SutonnyMJ" pitchFamily="2" charset="0"/>
              </a:rPr>
              <a:t>   ‡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Pqvig¨vb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cwiPvjbv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ch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©`,                                          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¨,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wba©viY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, `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xN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gqv`x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j¶¨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 </a:t>
            </a:r>
            <a:endParaRPr lang="en-US" sz="6400" dirty="0">
              <a:latin typeface="SutonnyMJ" pitchFamily="2" charset="0"/>
              <a:cs typeface="SutonnyMJ" pitchFamily="2" charset="0"/>
            </a:endParaRPr>
          </a:p>
          <a:p>
            <a:r>
              <a:rPr lang="en-US" sz="4400" dirty="0">
                <a:latin typeface="SutonnyMJ" pitchFamily="2" charset="0"/>
                <a:cs typeface="SutonnyMJ" pitchFamily="2" charset="0"/>
              </a:rPr>
              <a:t>    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cwiPvjK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,                                              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wba©vib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cÖbqb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|                                                                      </a:t>
            </a:r>
          </a:p>
          <a:p>
            <a:r>
              <a:rPr lang="en-US" sz="7200" dirty="0">
                <a:latin typeface="SutonnyMJ" pitchFamily="2" charset="0"/>
                <a:cs typeface="SutonnyMJ" pitchFamily="2" charset="0"/>
              </a:rPr>
              <a:t>     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gnve¨e¯’vcK</a:t>
            </a:r>
            <a:endParaRPr lang="en-US" sz="72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4400" dirty="0">
                <a:latin typeface="SutonnyMJ" pitchFamily="2" charset="0"/>
                <a:cs typeface="SutonnyMJ" pitchFamily="2" charset="0"/>
              </a:rPr>
              <a:t>                                                                       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           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D”P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ch©v‡qi</a:t>
            </a:r>
            <a:endParaRPr lang="en-US" sz="7200" dirty="0">
              <a:latin typeface="SutonnyMJ" pitchFamily="2" charset="0"/>
              <a:cs typeface="SutonnyMJ" pitchFamily="2" charset="0"/>
            </a:endParaRPr>
          </a:p>
          <a:p>
            <a:r>
              <a:rPr lang="en-US" sz="7200" b="1" dirty="0">
                <a:latin typeface="SutonnyMJ" pitchFamily="2" charset="0"/>
                <a:cs typeface="SutonnyMJ" pitchFamily="2" charset="0"/>
              </a:rPr>
              <a:t>                                               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vcbv</a:t>
            </a:r>
            <a:endParaRPr lang="en-US" sz="7200" b="1" dirty="0">
              <a:latin typeface="SutonnyMJ" pitchFamily="2" charset="0"/>
              <a:cs typeface="SutonnyMJ" pitchFamily="2" charset="0"/>
            </a:endParaRPr>
          </a:p>
          <a:p>
            <a:endParaRPr lang="en-US" sz="5100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 </a:t>
            </a:r>
          </a:p>
          <a:p>
            <a:r>
              <a:rPr lang="en-US" sz="51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wefvMxq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vcK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 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mnKvix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vcK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                    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                         D”P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                         </a:t>
            </a:r>
          </a:p>
          <a:p>
            <a:r>
              <a:rPr lang="en-US" sz="40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                                           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cwiKíbv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36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                                                                               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ev¯Íevq‡bi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, </a:t>
            </a:r>
            <a:endParaRPr lang="en-US" sz="96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40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                                                              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 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DcKiYbvw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msMÖnKib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, 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56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                        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6400" dirty="0" err="1">
                <a:latin typeface="SutonnyMJ" pitchFamily="2" charset="0"/>
                <a:cs typeface="SutonnyMJ" pitchFamily="2" charset="0"/>
              </a:rPr>
              <a:t>bZzZ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¡, </a:t>
            </a:r>
            <a:r>
              <a:rPr lang="en-US" sz="6400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400" dirty="0" err="1">
                <a:latin typeface="SutonnyMJ" pitchFamily="2" charset="0"/>
                <a:cs typeface="SutonnyMJ" pitchFamily="2" charset="0"/>
              </a:rPr>
              <a:t>mgš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^‡</a:t>
            </a:r>
            <a:r>
              <a:rPr lang="en-US" sz="6400" dirty="0" err="1">
                <a:latin typeface="SutonnyMJ" pitchFamily="2" charset="0"/>
                <a:cs typeface="SutonnyMJ" pitchFamily="2" charset="0"/>
              </a:rPr>
              <a:t>qi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4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400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>
              <a:buNone/>
            </a:pPr>
            <a:endParaRPr lang="en-US" sz="64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dirty="0">
                <a:latin typeface="SutonnyMJ" pitchFamily="2" charset="0"/>
                <a:cs typeface="SutonnyMJ" pitchFamily="2" charset="0"/>
              </a:rPr>
              <a:t>                                                    </a:t>
            </a:r>
          </a:p>
          <a:p>
            <a:pPr>
              <a:buNone/>
            </a:pP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sz="56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mycvifvBRvi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,                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wb¤œ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                    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D”P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ch©v‡qi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M„nxZ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                         </a:t>
            </a:r>
            <a:r>
              <a:rPr lang="en-US" sz="72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7200" b="1" dirty="0" err="1">
                <a:latin typeface="SutonnyMJ" pitchFamily="2" charset="0"/>
                <a:cs typeface="SutonnyMJ" pitchFamily="2" charset="0"/>
              </a:rPr>
              <a:t>dvig¨vb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4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 I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marL="109728" indent="0" algn="r">
              <a:buNone/>
            </a:pPr>
            <a:r>
              <a:rPr lang="en-US" sz="8000" dirty="0" err="1">
                <a:latin typeface="SutonnyMJ" pitchFamily="2" charset="0"/>
                <a:cs typeface="SutonnyMJ" pitchFamily="2" charset="0"/>
              </a:rPr>
              <a:t>ev¯Íevq‡b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r>
              <a:rPr lang="en-US" sz="8000" dirty="0"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mivmwi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   </a:t>
            </a:r>
          </a:p>
          <a:p>
            <a:pPr algn="r"/>
            <a:r>
              <a:rPr lang="en-US" sz="8000" dirty="0" err="1">
                <a:latin typeface="SutonnyMJ" pitchFamily="2" charset="0"/>
                <a:cs typeface="SutonnyMJ" pitchFamily="2" charset="0"/>
              </a:rPr>
              <a:t>Z`viwKi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|</a:t>
            </a:r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3700" b="1" dirty="0">
                <a:latin typeface="SutonnyMJ" pitchFamily="2" charset="0"/>
                <a:cs typeface="SutonnyMJ" pitchFamily="2" charset="0"/>
              </a:rPr>
              <a:t>    </a:t>
            </a:r>
            <a:endParaRPr lang="en-US" sz="3700" dirty="0">
              <a:latin typeface="SutonnyMJ" pitchFamily="2" charset="0"/>
              <a:cs typeface="SutonnyMJ" pitchFamily="2" charset="0"/>
            </a:endParaRPr>
          </a:p>
          <a:p>
            <a:r>
              <a:rPr lang="en-US" sz="3700" b="1" dirty="0">
                <a:latin typeface="SutonnyMJ" pitchFamily="2" charset="0"/>
                <a:cs typeface="SutonnyMJ" pitchFamily="2" charset="0"/>
              </a:rPr>
              <a:t> </a:t>
            </a:r>
            <a:endParaRPr lang="en-US" sz="37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ch©vq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38100" y="2171700"/>
            <a:ext cx="5791200" cy="2667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H="1">
            <a:off x="2476500" y="2324100"/>
            <a:ext cx="5943600" cy="2514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24000" y="6400800"/>
            <a:ext cx="51816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7200" y="2362200"/>
            <a:ext cx="83820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" y="4419600"/>
            <a:ext cx="83820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-152400" y="2209800"/>
            <a:ext cx="5867400" cy="2667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2552700" y="2324100"/>
            <a:ext cx="5943600" cy="2514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24000" y="6477000"/>
            <a:ext cx="5486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276600" y="1219200"/>
            <a:ext cx="19050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590800" y="2667000"/>
            <a:ext cx="31242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676400" y="4648200"/>
            <a:ext cx="50292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e„wË‡K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ckv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‡¤œv³ ˆ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vK‡Z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 err="1">
                <a:latin typeface="SutonnyMJ" pitchFamily="2" charset="0"/>
                <a:cs typeface="SutonnyMJ" pitchFamily="2" charset="0"/>
              </a:rPr>
              <a:t>Aa¨vcK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Farland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g‡Z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¨- 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we‡klÁ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Ávb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2.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cÖwk¶Y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AfxÁZv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AR©‡bi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cÖ_vMZ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3. †ckv`vi†`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Øviv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MwVZ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cÖwZwbwaZ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msN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4.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cvwikÖwgK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avh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5.‡ckv`vix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m`m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 c`,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ckvMZ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e„wËi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AbygwZ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cÎ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cÖ`v‡bi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¯’v _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6. GKB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K.R. Andrews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g‡Z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5wU ˆ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¨-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we‡kl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Ávb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L.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Giyc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Áv‡bi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h_vh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_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 M.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ckv`vixi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¡ N.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¥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¿‡bi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AwaKvi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O.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vKv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evÂbxq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ckv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 Management  as a Profession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943600" y="60198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Asst.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63295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1"/>
          </a:xfrm>
        </p:spPr>
        <p:txBody>
          <a:bodyPr>
            <a:normAutofit fontScale="62500" lnSpcReduction="20000"/>
          </a:bodyPr>
          <a:lstStyle/>
          <a:p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†¶‡Î-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KZ¸‡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jv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ixwZ-bxwZ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i‡q‡Q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mve©Ryxb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hvM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2. GB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cÖwk¶Y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AfxÁZv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AR©‡bi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cÖ_vMZ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i‡q‡Q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c©Y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mywbw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`©ó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AvPib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wewa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i‡q‡Q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4.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ckv`vi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Dc‡`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ôvi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Avwe©fve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j¶¨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|-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hgb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Av‡gwiKvb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g¨v‡bR‡g›U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G¨‡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mvwm‡qkb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¯¿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c‡q‡Q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wk¶v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M‡o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D‡V‡Q| ‡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hgb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3800" dirty="0" err="1">
                <a:latin typeface="SutonnyMJ" pitchFamily="2" charset="0"/>
                <a:cs typeface="SutonnyMJ" pitchFamily="2" charset="0"/>
              </a:rPr>
              <a:t>evsjv</a:t>
            </a:r>
            <a:r>
              <a:rPr lang="en-US" sz="3800" dirty="0">
                <a:latin typeface="SutonnyMJ" pitchFamily="2" charset="0"/>
                <a:cs typeface="SutonnyMJ" pitchFamily="2" charset="0"/>
              </a:rPr>
              <a:t>‡`‡k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IBA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BIM, BPATC, IPM,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Av‡gwiKvb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AMA, NOMA, BIAM</a:t>
            </a:r>
            <a:endParaRPr lang="en-US" sz="2900" dirty="0">
              <a:latin typeface="SutonnyMJ" pitchFamily="2" charset="0"/>
              <a:cs typeface="SutonnyMJ" pitchFamily="2" charset="0"/>
            </a:endParaRP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7.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weÁv‡bi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NUvq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Kvh©m¤úv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`‡b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Av`k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wba©vi‡bi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kÖvwš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—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wbix¶v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we‡klvwqZ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Áv‡bi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K‡í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mwVZ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,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¿‡b ˆ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D™¢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veb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n‡”Q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GB A‡_©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DbœZ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k¸wj‡Z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jvf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K‡i‡Q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wK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ckv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 Management  as a Profession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867400" y="6019800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/>
              <a:t>Dr. Md. </a:t>
            </a:r>
            <a:r>
              <a:rPr lang="en-US" sz="1100" dirty="0" err="1"/>
              <a:t>Shajjad</a:t>
            </a:r>
            <a:r>
              <a:rPr lang="en-US" sz="1100" dirty="0"/>
              <a:t>  Hossain, Assistant Professor</a:t>
            </a:r>
          </a:p>
          <a:p>
            <a:pPr>
              <a:defRPr/>
            </a:pPr>
            <a:r>
              <a:rPr lang="en-US" sz="1100" dirty="0"/>
              <a:t>Department of management</a:t>
            </a:r>
          </a:p>
          <a:p>
            <a:pPr>
              <a:defRPr/>
            </a:pPr>
            <a:r>
              <a:rPr lang="en-US" sz="1100" dirty="0" err="1"/>
              <a:t>Alhaj</a:t>
            </a:r>
            <a:r>
              <a:rPr lang="en-US" sz="1100" dirty="0"/>
              <a:t> </a:t>
            </a:r>
            <a:r>
              <a:rPr lang="en-US" sz="1100" dirty="0" err="1"/>
              <a:t>Ahed</a:t>
            </a:r>
            <a:r>
              <a:rPr lang="en-US" sz="1100" dirty="0"/>
              <a:t> Ali </a:t>
            </a:r>
            <a:r>
              <a:rPr lang="en-US" sz="1100" dirty="0" err="1"/>
              <a:t>Bisawas</a:t>
            </a:r>
            <a:r>
              <a:rPr lang="en-US" sz="1100" dirty="0"/>
              <a:t> Degree college, </a:t>
            </a:r>
            <a:r>
              <a:rPr lang="en-US" sz="1100" dirty="0" err="1"/>
              <a:t>Pabna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33133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399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me©RbxbZv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†¶‡Î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Avek¨KZv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Áv‡bi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hvM¨Zv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Dcw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wZ‡K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eySv‡bv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e„n`vqZb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cwiPvjbvq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hgb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Avek¨KZv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`„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k¨gvb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ZgbB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QvU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†¶‡ÎI e¨¯’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Acwinvh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©|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msÁv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we‡k−lY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Ki‡j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Lv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hv‡e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¯—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evq‡bi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QvU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eo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me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cÖwZôvb‡KB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Dcvq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DcKibvw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msnZ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KiY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Kg©xms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‡`©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m¤úv`b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Avgiv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hw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wek¦þ‡Ûi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w`‡K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j¶¨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Kwi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Z‡e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†`L‡Z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cvwi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wKQzB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A`„k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Aax‡b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cwiPvwjZ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n‡”Q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hgb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mKv‡j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m~l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Dw`Z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mÜvq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A¯—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hvq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wZi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FZz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cwieZ©b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kxZ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el©vi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AvMgb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`|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Ljv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Uxg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ag©xq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cÖwZôvb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nvU-evRvi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cwievi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wKQzB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Aax‡b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cwiPvwjZ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| G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Kvi‡YB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†h,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Õe¨e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me©RbxbÕ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1800" dirty="0">
                <a:latin typeface="SutonnyMJ" pitchFamily="2" charset="0"/>
                <a:cs typeface="SutonnyMJ" pitchFamily="2" charset="0"/>
              </a:rPr>
              <a:t>G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wel‡q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MÖxK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vk©wbK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m‡µ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wUm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cÖvq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AvovB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nvRvi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eQi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c~‡e©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MÖxK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mf¨Zv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Kv‡j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Õe¨e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me©RxbbÕ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G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welhwU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Zz‡j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a‡iwQ‡jb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pPr algn="just"/>
            <a:r>
              <a:rPr lang="en-US" sz="2000" dirty="0">
                <a:latin typeface="SutonnyMJ" pitchFamily="2" charset="0"/>
                <a:cs typeface="SutonnyMJ" pitchFamily="2" charset="0"/>
              </a:rPr>
              <a:t>G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Kvi‡bB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Weihrich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Koontz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e‡j‡Qb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Effective managing is concern of the corporation president, the hospital administration, the government first line supervisor, the Boy-Scout leader, the bishop in the church, the baseball manager and the university president,” 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A_©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vr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myôz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eo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K‡c©v‡ik‡bi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cÖwm‡W›U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nvmcvZv‡ji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cwiPvjK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miKvix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kÖwbi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ZËveavqK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eq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¯‹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vDU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wjWvi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MxR©vi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cv`ªx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emej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`‡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ji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g¨v‡bRvi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wek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¦ we`¨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vj‡qi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cÖwm‡W›U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mevi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m‡½ m¤úK©hy³|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me©RbxbZv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 Universality of Management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867400" y="6019800"/>
            <a:ext cx="3276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dirty="0"/>
              <a:t>Dr. Md. </a:t>
            </a:r>
            <a:r>
              <a:rPr lang="en-US" sz="1100" dirty="0" err="1"/>
              <a:t>Shajjad</a:t>
            </a:r>
            <a:r>
              <a:rPr lang="en-US" sz="1100" dirty="0"/>
              <a:t>  Hossain, Assistant Professor</a:t>
            </a:r>
          </a:p>
          <a:p>
            <a:pPr>
              <a:defRPr/>
            </a:pPr>
            <a:r>
              <a:rPr lang="en-US" sz="1100" dirty="0"/>
              <a:t>Department of management</a:t>
            </a:r>
          </a:p>
          <a:p>
            <a:pPr>
              <a:defRPr/>
            </a:pPr>
            <a:r>
              <a:rPr lang="en-US" sz="1100" dirty="0" err="1"/>
              <a:t>Alhaj</a:t>
            </a:r>
            <a:r>
              <a:rPr lang="en-US" sz="1100" dirty="0"/>
              <a:t> </a:t>
            </a:r>
            <a:r>
              <a:rPr lang="en-US" sz="1100" dirty="0" err="1"/>
              <a:t>Ahed</a:t>
            </a:r>
            <a:r>
              <a:rPr lang="en-US" sz="1100" dirty="0"/>
              <a:t> Ali </a:t>
            </a:r>
            <a:r>
              <a:rPr lang="en-US" sz="1100" dirty="0" err="1"/>
              <a:t>Bisawas</a:t>
            </a:r>
            <a:r>
              <a:rPr lang="en-US" sz="1100" dirty="0"/>
              <a:t> Degree college, </a:t>
            </a:r>
            <a:r>
              <a:rPr lang="en-US" sz="1100" dirty="0" err="1"/>
              <a:t>Pabna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6117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8AF03C1-E6AE-4C64-B36D-BE580EC73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1689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63A9E5-1557-4B18-8BBB-B2970D1C3C76}"/>
              </a:ext>
            </a:extLst>
          </p:cNvPr>
          <p:cNvSpPr/>
          <p:nvPr/>
        </p:nvSpPr>
        <p:spPr>
          <a:xfrm>
            <a:off x="5410200" y="60960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/>
              <a:t>Alhaj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Pabna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ABC56B-2DEB-4C5D-9AFF-9FC9664EE119}"/>
              </a:ext>
            </a:extLst>
          </p:cNvPr>
          <p:cNvSpPr/>
          <p:nvPr/>
        </p:nvSpPr>
        <p:spPr>
          <a:xfrm>
            <a:off x="2667000" y="11566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400" dirty="0">
                <a:latin typeface="SutonnyMJ" pitchFamily="2" charset="0"/>
                <a:cs typeface="SutonnyMJ" pitchFamily="2" charset="0"/>
              </a:rPr>
            </a:br>
            <a:r>
              <a:rPr lang="en-US" sz="2800" dirty="0" err="1"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-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907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1.e¨e¯’vcbv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2.e¨e¯’vcK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Kv‡K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3.e¨e¯’vcbv Pµ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4.cwiKíbv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5.Kg©x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ms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6.wb‡`©kbv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7.cÖlYv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mgš^qmvab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8.wbqš¿b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9.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¯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Íi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</a:t>
            </a:r>
          </a:p>
          <a:p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Abyaveb</a:t>
            </a: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g~jK</a:t>
            </a: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cÖkœ</a:t>
            </a:r>
            <a:endParaRPr lang="en-US" sz="3600" b="1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  <a:p>
            <a:pPr>
              <a:buNone/>
            </a:pPr>
            <a:r>
              <a:rPr lang="en-US" sz="3600" dirty="0">
                <a:latin typeface="SutonnyMJ" pitchFamily="2" charset="0"/>
                <a:cs typeface="SutonnyMJ" pitchFamily="2" charset="0"/>
              </a:rPr>
              <a:t>1.e¨e¯’vcbv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mve©Rbxb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Ki| 2.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we‡ePbv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KviY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 3.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Pµ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eySvq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 5.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ckv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?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 6.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mycvifvBRiv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¯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Í‡i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  7.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Aa¨vqb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†Kb `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iKvi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?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Ki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g~j¨vqb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599"/>
          </a:xfrm>
        </p:spPr>
        <p:txBody>
          <a:bodyPr>
            <a:normAutofit lnSpcReduction="10000"/>
          </a:bodyPr>
          <a:lstStyle/>
          <a:p>
            <a:r>
              <a:rPr lang="en-US" sz="2000" dirty="0" err="1">
                <a:latin typeface="SutonnyMJ" pitchFamily="2" charset="0"/>
                <a:cs typeface="SutonnyMJ" pitchFamily="2" charset="0"/>
              </a:rPr>
              <a:t>wPÎwU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j¶¨ Ki I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cÖkœ¸wji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DËi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sz="2000" dirty="0" err="1">
                <a:latin typeface="SutonnyMJ" pitchFamily="2" charset="0"/>
                <a:cs typeface="SutonnyMJ" pitchFamily="2" charset="0"/>
              </a:rPr>
              <a:t>vI</a:t>
            </a:r>
            <a:r>
              <a:rPr lang="en-US" sz="2000" dirty="0">
                <a:latin typeface="SutonnyMJ" pitchFamily="2" charset="0"/>
                <a:cs typeface="SutonnyMJ" pitchFamily="2" charset="0"/>
              </a:rPr>
              <a:t>-</a:t>
            </a: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endParaRPr lang="en-US" sz="2000" b="1" dirty="0">
              <a:latin typeface="SutonnyMJ" pitchFamily="2" charset="0"/>
              <a:cs typeface="SutonnyMJ" pitchFamily="2" charset="0"/>
            </a:endParaRPr>
          </a:p>
          <a:p>
            <a:r>
              <a:rPr lang="en-US" sz="1800" dirty="0">
                <a:latin typeface="SutonnyMJ" pitchFamily="2" charset="0"/>
                <a:cs typeface="SutonnyMJ" pitchFamily="2" charset="0"/>
              </a:rPr>
              <a:t>K. ‡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?                                                                                                         1</a:t>
            </a:r>
          </a:p>
          <a:p>
            <a:r>
              <a:rPr lang="en-US" sz="1800" dirty="0">
                <a:latin typeface="SutonnyMJ" pitchFamily="2" charset="0"/>
                <a:cs typeface="SutonnyMJ" pitchFamily="2" charset="0"/>
              </a:rPr>
              <a:t>L.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¯_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eySv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?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Ki|                                                                        2</a:t>
            </a:r>
          </a:p>
          <a:p>
            <a:r>
              <a:rPr lang="en-US" sz="1800" dirty="0">
                <a:latin typeface="SutonnyMJ" pitchFamily="2" charset="0"/>
                <a:cs typeface="SutonnyMJ" pitchFamily="2" charset="0"/>
              </a:rPr>
              <a:t>M.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Ó ? Ó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wPwýZ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KvbwU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?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Ki|                                                    3</a:t>
            </a:r>
          </a:p>
          <a:p>
            <a:r>
              <a:rPr lang="en-US" sz="1800" dirty="0">
                <a:latin typeface="SutonnyMJ" pitchFamily="2" charset="0"/>
                <a:cs typeface="SutonnyMJ" pitchFamily="2" charset="0"/>
              </a:rPr>
              <a:t>N.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DÏxc‡Ki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wPÎwUB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†h †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mvd‡j¨i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PvweKvwV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1800" dirty="0" err="1"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1800" dirty="0">
                <a:latin typeface="SutonnyMJ" pitchFamily="2" charset="0"/>
                <a:cs typeface="SutonnyMJ" pitchFamily="2" charset="0"/>
              </a:rPr>
              <a:t> Ki|                     4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g~j¨vqb</a:t>
            </a:r>
            <a:br>
              <a:rPr lang="en-US" sz="4000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3100" dirty="0" err="1">
                <a:latin typeface="SutonnyMJ" pitchFamily="2" charset="0"/>
                <a:cs typeface="SutonnyMJ" pitchFamily="2" charset="0"/>
              </a:rPr>
              <a:t>m„Rvbkxj</a:t>
            </a:r>
            <a:r>
              <a:rPr lang="en-US" sz="31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  <a:cs typeface="SutonnyMJ" pitchFamily="2" charset="0"/>
              </a:rPr>
              <a:t>DË‡ii</a:t>
            </a:r>
            <a:r>
              <a:rPr lang="en-US" sz="31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3100" dirty="0">
                <a:latin typeface="SutonnyMJ" pitchFamily="2" charset="0"/>
                <a:cs typeface="SutonnyMJ" pitchFamily="2" charset="0"/>
              </a:rPr>
              <a:t>)</a:t>
            </a:r>
            <a:endParaRPr lang="en-US" sz="3600" dirty="0"/>
          </a:p>
        </p:txBody>
      </p:sp>
      <p:sp>
        <p:nvSpPr>
          <p:cNvPr id="4" name="Donut 3"/>
          <p:cNvSpPr/>
          <p:nvPr/>
        </p:nvSpPr>
        <p:spPr>
          <a:xfrm>
            <a:off x="2317779" y="1716402"/>
            <a:ext cx="3840480" cy="3383280"/>
          </a:xfrm>
          <a:prstGeom prst="donu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26541" y="1763890"/>
            <a:ext cx="954405" cy="47625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>
                <a:ln>
                  <a:noFill/>
                </a:ln>
                <a:effectLst/>
                <a:latin typeface="SutonnyMJ" pitchFamily="2" charset="0"/>
                <a:cs typeface="Arial" pitchFamily="34" charset="0"/>
              </a:rPr>
              <a:t>cwiKíbv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3400" b="0" i="0" u="none" strike="noStrike" cap="none" normalizeH="0" baseline="0" dirty="0">
              <a:ln>
                <a:noFill/>
              </a:ln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261781" y="2441428"/>
            <a:ext cx="661340" cy="53849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600" b="1" dirty="0" err="1">
                <a:latin typeface="SutonnyMJ" pitchFamily="2" charset="0"/>
                <a:cs typeface="Arial" pitchFamily="34" charset="0"/>
              </a:rPr>
              <a:t>msMVb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effectLst/>
                <a:latin typeface="SutonnyMJ" pitchFamily="2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</a:t>
            </a:r>
            <a:endParaRPr kumimoji="0" lang="en-US" sz="3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241635" y="3498932"/>
            <a:ext cx="876427" cy="424558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400" b="1" dirty="0" err="1">
                <a:latin typeface="SutonnyMJ" pitchFamily="2" charset="0"/>
                <a:cs typeface="Arial" pitchFamily="34" charset="0"/>
              </a:rPr>
              <a:t>Kg©xms</a:t>
            </a:r>
            <a:r>
              <a:rPr lang="en-US" sz="1400" b="1" dirty="0">
                <a:latin typeface="SutonnyMJ" pitchFamily="2" charset="0"/>
                <a:cs typeface="Arial" pitchFamily="34" charset="0"/>
              </a:rPr>
              <a:t>¯’</a:t>
            </a:r>
            <a:r>
              <a:rPr lang="en-US" sz="1400" b="1" dirty="0" err="1">
                <a:latin typeface="SutonnyMJ" pitchFamily="2" charset="0"/>
                <a:cs typeface="Arial" pitchFamily="34" charset="0"/>
              </a:rPr>
              <a:t>vb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1600" b="0" i="0" u="none" strike="noStrike" cap="none" normalizeH="0" baseline="0" dirty="0">
              <a:ln>
                <a:noFill/>
              </a:ln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479213" y="4202758"/>
            <a:ext cx="762422" cy="519684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400" b="1" dirty="0" err="1">
                <a:latin typeface="SutonnyMJ" pitchFamily="2" charset="0"/>
                <a:cs typeface="Arial" pitchFamily="34" charset="0"/>
              </a:rPr>
              <a:t>wb</a:t>
            </a:r>
            <a:r>
              <a:rPr lang="en-US" sz="1400" b="1" dirty="0">
                <a:latin typeface="SutonnyMJ" pitchFamily="2" charset="0"/>
                <a:cs typeface="Arial" pitchFamily="34" charset="0"/>
              </a:rPr>
              <a:t>‡`©</a:t>
            </a:r>
            <a:r>
              <a:rPr lang="en-US" sz="1400" b="1" dirty="0" err="1">
                <a:latin typeface="SutonnyMJ" pitchFamily="2" charset="0"/>
                <a:cs typeface="Arial" pitchFamily="34" charset="0"/>
              </a:rPr>
              <a:t>kbv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sz="1600" b="0" i="0" u="none" strike="noStrike" cap="none" normalizeH="0" baseline="0" dirty="0">
              <a:ln>
                <a:noFill/>
              </a:ln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354738" y="4385745"/>
            <a:ext cx="849938" cy="404935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latin typeface="SutonnyMJ" pitchFamily="2" charset="0"/>
                <a:cs typeface="Arial" pitchFamily="34" charset="0"/>
              </a:rPr>
              <a:t>‡</a:t>
            </a:r>
            <a:r>
              <a:rPr lang="en-US" sz="1600" b="1" dirty="0" err="1">
                <a:latin typeface="SutonnyMJ" pitchFamily="2" charset="0"/>
                <a:cs typeface="Arial" pitchFamily="34" charset="0"/>
              </a:rPr>
              <a:t>cÖlYv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effectLst/>
                <a:latin typeface="SutonnyMJ" pitchFamily="2" charset="0"/>
                <a:cs typeface="Arial" pitchFamily="34" charset="0"/>
              </a:rPr>
              <a:t>  </a:t>
            </a:r>
            <a:endParaRPr kumimoji="0" lang="en-US" b="0" i="0" u="none" strike="noStrike" cap="none" normalizeH="0" baseline="0" dirty="0">
              <a:ln>
                <a:noFill/>
              </a:ln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373383" y="3527154"/>
            <a:ext cx="981355" cy="6858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1400" b="1" dirty="0" err="1">
                <a:latin typeface="SutonnyMJ" pitchFamily="2" charset="0"/>
                <a:cs typeface="Arial" pitchFamily="34" charset="0"/>
              </a:rPr>
              <a:t>mgš^qmvab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4724400" y="1866510"/>
            <a:ext cx="443386" cy="84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3634263" y="1867145"/>
            <a:ext cx="260503" cy="804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2438400" y="2875639"/>
            <a:ext cx="748138" cy="209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4" idx="3"/>
          </p:cNvCxnSpPr>
          <p:nvPr/>
        </p:nvCxnSpPr>
        <p:spPr>
          <a:xfrm flipH="1">
            <a:off x="2880204" y="4142963"/>
            <a:ext cx="612667" cy="461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994495" y="3943681"/>
            <a:ext cx="776763" cy="466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5261781" y="3104318"/>
            <a:ext cx="896478" cy="155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334281" y="4230544"/>
            <a:ext cx="191042" cy="870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2"/>
          <p:cNvSpPr>
            <a:spLocks noChangeArrowheads="1"/>
          </p:cNvSpPr>
          <p:nvPr/>
        </p:nvSpPr>
        <p:spPr bwMode="auto">
          <a:xfrm>
            <a:off x="2817008" y="2201215"/>
            <a:ext cx="632821" cy="5600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prstDash val="dash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Arial" pitchFamily="34" charset="0"/>
              </a:rPr>
              <a:t>?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utonnyMJ" pitchFamily="2" charset="0"/>
                <a:cs typeface="Arial" pitchFamily="34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SutonnyMJ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4724400" y="2121615"/>
            <a:ext cx="537381" cy="319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5605923" y="2867242"/>
            <a:ext cx="165335" cy="591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7" idx="2"/>
          </p:cNvCxnSpPr>
          <p:nvPr/>
        </p:nvCxnSpPr>
        <p:spPr>
          <a:xfrm flipH="1">
            <a:off x="5353450" y="3923490"/>
            <a:ext cx="326399" cy="483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3999692" y="4639059"/>
            <a:ext cx="581698" cy="48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9" idx="1"/>
          </p:cNvCxnSpPr>
          <p:nvPr/>
        </p:nvCxnSpPr>
        <p:spPr>
          <a:xfrm flipH="1" flipV="1">
            <a:off x="3002886" y="4114730"/>
            <a:ext cx="351852" cy="473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2649156" y="2814509"/>
            <a:ext cx="231048" cy="807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3265201" y="2121615"/>
            <a:ext cx="661340" cy="258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0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BC6D95-8A96-4888-8DDC-5F0471E3F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bvg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Òe¨e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aviYvÓ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Aa¨v‡qi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2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wkÿv</a:t>
            </a:r>
            <a:r>
              <a:rPr lang="en-US" sz="2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_©xiv- 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aviYv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DrcwË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µ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gweKvk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Kvh©vejx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mbv³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Pµ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Íi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†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ckv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Ae¯’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vcbvi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me©RbxbZv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we‡kølY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cvi‡e</a:t>
            </a:r>
            <a:r>
              <a:rPr lang="en-US" sz="2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1AFF9D-9139-4A5F-A7C7-5A8178A5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003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vcbv</a:t>
            </a:r>
            <a:br>
              <a:rPr lang="en-US" sz="4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Øv`k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kÖYx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27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0213E6-953B-404E-B13D-EED4D0EF53B5}"/>
              </a:ext>
            </a:extLst>
          </p:cNvPr>
          <p:cNvSpPr/>
          <p:nvPr/>
        </p:nvSpPr>
        <p:spPr>
          <a:xfrm>
            <a:off x="6096000" y="6200001"/>
            <a:ext cx="3048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/>
              <a:t>Dr. Md. </a:t>
            </a:r>
            <a:r>
              <a:rPr lang="en-US" sz="1000" dirty="0" err="1"/>
              <a:t>Shajjad</a:t>
            </a:r>
            <a:r>
              <a:rPr lang="en-US" sz="1000" dirty="0"/>
              <a:t>  Hossain, Assistant Professor</a:t>
            </a:r>
          </a:p>
          <a:p>
            <a:pPr>
              <a:defRPr/>
            </a:pPr>
            <a:r>
              <a:rPr lang="en-US" sz="1000" dirty="0"/>
              <a:t>Department of management</a:t>
            </a:r>
          </a:p>
          <a:p>
            <a:pPr>
              <a:defRPr/>
            </a:pPr>
            <a:r>
              <a:rPr lang="en-US" sz="1000" dirty="0"/>
              <a:t>Alhaj </a:t>
            </a:r>
            <a:r>
              <a:rPr lang="en-US" sz="1000" dirty="0" err="1"/>
              <a:t>Ahed</a:t>
            </a:r>
            <a:r>
              <a:rPr lang="en-US" sz="1000" dirty="0"/>
              <a:t> Ali </a:t>
            </a:r>
            <a:r>
              <a:rPr lang="en-US" sz="1000" dirty="0" err="1"/>
              <a:t>Bisawas</a:t>
            </a:r>
            <a:r>
              <a:rPr lang="en-US" sz="1000" dirty="0"/>
              <a:t>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38160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88993" y="6211669"/>
            <a:ext cx="2743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/>
              <a:t>Dr. Md. </a:t>
            </a:r>
            <a:r>
              <a:rPr lang="en-US" sz="900" dirty="0" err="1"/>
              <a:t>Shajjad</a:t>
            </a:r>
            <a:r>
              <a:rPr lang="en-US" sz="900" dirty="0"/>
              <a:t>  Hossain, Assistant Professor</a:t>
            </a:r>
          </a:p>
          <a:p>
            <a:pPr>
              <a:defRPr/>
            </a:pPr>
            <a:r>
              <a:rPr lang="en-US" sz="900" dirty="0"/>
              <a:t>Department of management</a:t>
            </a:r>
          </a:p>
          <a:p>
            <a:pPr>
              <a:defRPr/>
            </a:pPr>
            <a:r>
              <a:rPr lang="en-US" sz="900" dirty="0" err="1"/>
              <a:t>Alhaj</a:t>
            </a:r>
            <a:r>
              <a:rPr lang="en-US" sz="900" dirty="0"/>
              <a:t> </a:t>
            </a:r>
            <a:r>
              <a:rPr lang="en-US" sz="900" dirty="0" err="1"/>
              <a:t>Ahed</a:t>
            </a:r>
            <a:r>
              <a:rPr lang="en-US" sz="900" dirty="0"/>
              <a:t> Ali </a:t>
            </a:r>
            <a:r>
              <a:rPr lang="en-US" sz="900" dirty="0" err="1"/>
              <a:t>Bisawas</a:t>
            </a:r>
            <a:r>
              <a:rPr lang="en-US" sz="900" dirty="0"/>
              <a:t> Degree college, </a:t>
            </a:r>
            <a:r>
              <a:rPr lang="en-US" sz="900" dirty="0" err="1"/>
              <a:t>Pabna</a:t>
            </a:r>
            <a:endParaRPr lang="en-US" sz="9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295400"/>
            <a:ext cx="1752600" cy="1338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j¶¨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061210" y="1122680"/>
            <a:ext cx="2133600" cy="1828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cuŠQv‡bvi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307205" y="1122680"/>
            <a:ext cx="2133600" cy="19762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DcKiYvw</a:t>
            </a:r>
            <a:r>
              <a:rPr lang="en-US" sz="4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</a:t>
            </a:r>
          </a:p>
        </p:txBody>
      </p:sp>
      <p:sp>
        <p:nvSpPr>
          <p:cNvPr id="9" name="Curved Left Arrow 8"/>
          <p:cNvSpPr/>
          <p:nvPr/>
        </p:nvSpPr>
        <p:spPr>
          <a:xfrm>
            <a:off x="6526530" y="1676400"/>
            <a:ext cx="2743200" cy="2353700"/>
          </a:xfrm>
          <a:prstGeom prst="curved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40805" y="1952409"/>
            <a:ext cx="2491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11" name="Curved Right Arrow 10"/>
          <p:cNvSpPr/>
          <p:nvPr/>
        </p:nvSpPr>
        <p:spPr>
          <a:xfrm>
            <a:off x="0" y="3200400"/>
            <a:ext cx="1028700" cy="2133600"/>
          </a:xfrm>
          <a:prstGeom prst="curv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4425" y="3632993"/>
            <a:ext cx="2895600" cy="25398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KZ¸wj</a:t>
            </a:r>
            <a:r>
              <a:rPr lang="en-US" sz="6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avivevwnK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Kg©xms¯’vb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mvab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24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1100" b="1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002405" y="3844362"/>
            <a:ext cx="2743200" cy="2209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G¸wji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h_v_©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Dci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wbf©i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 </a:t>
            </a:r>
            <a:r>
              <a:rPr lang="en-US" sz="28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45605" y="4187262"/>
            <a:ext cx="24384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j¶¨ AR©Y</a:t>
            </a:r>
          </a:p>
        </p:txBody>
      </p:sp>
    </p:spTree>
    <p:extLst>
      <p:ext uri="{BB962C8B-B14F-4D97-AF65-F5344CB8AC3E}">
        <p14:creationId xmlns:p14="http://schemas.microsoft.com/office/powerpoint/2010/main" val="32573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9" grpId="0" animBg="1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547872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D‡Ïk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AR‡Y©i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mvab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¿‡bi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3200" dirty="0">
                <a:latin typeface="Arial" pitchFamily="34" charset="0"/>
                <a:cs typeface="Arial" pitchFamily="34" charset="0"/>
              </a:rPr>
              <a:t>Management can be defined as process of getting the work done by others with the aim achieving goals effective and efficiency.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4400" dirty="0">
                <a:latin typeface="Arial" pitchFamily="34" charset="0"/>
                <a:cs typeface="Arial" pitchFamily="34" charset="0"/>
              </a:rPr>
              <a:t>Management is to be forecast  and plan, to organize, to command, to co-ordinate and to control- ‘Henry Fayal’ </a:t>
            </a:r>
          </a:p>
          <a:p>
            <a:pPr algn="just"/>
            <a:r>
              <a:rPr lang="en-US" sz="4400" b="1" dirty="0">
                <a:latin typeface="SutonnyMJ" pitchFamily="2" charset="0"/>
                <a:cs typeface="SutonnyMJ" pitchFamily="2" charset="0"/>
              </a:rPr>
              <a:t>A_©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vr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n‡”Q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c~e©vb~gvb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msMVb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mgš^q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mvab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wbqš¿b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| 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dirty="0">
                <a:latin typeface="Arial" pitchFamily="34" charset="0"/>
                <a:cs typeface="Arial" pitchFamily="34" charset="0"/>
              </a:rPr>
              <a:t>S.P Robbins  Coulter- “ Management is the process of getting activities completed efficient and effectively with and through other people”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</a:p>
          <a:p>
            <a:pPr algn="just"/>
            <a:r>
              <a:rPr lang="en-US" sz="4400" b="1" dirty="0">
                <a:latin typeface="SutonnyMJ" pitchFamily="2" charset="0"/>
                <a:cs typeface="SutonnyMJ" pitchFamily="2" charset="0"/>
              </a:rPr>
              <a:t>A_©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vr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Ac‡ii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Øviv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Acivci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jv‡Ki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¨‡g `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ÿZv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djcÖm~Zvi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mv‡_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m¤úbœ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Kivi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cÖwµqv‡K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4400" b="1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13813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38472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cÖvPxb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hyM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:-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wLªóc~e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5000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Aã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ª‡÷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¥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c~e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—)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wgkixq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e¨wejbxq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wneªy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ˆ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fviZxq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mf¨Zv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wgkixq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mf¨Zvq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e¨¯’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vcKxq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msMVwbK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KZ…©Z¡ 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e¨wejbxq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mf¨Zvq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-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wbqg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cÖbqb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ev¯Zevqb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wneªyy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mf¨Zvq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nhiZ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gymv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AvBb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cÖbqb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miKvi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cwiPvjbv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Ae`vb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iv‡Lb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mf¨Zvq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jvI-Ry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Ae`vb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b¨vq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civqbZv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gvbeZv‡eva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civgk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MÖxK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mf¨Zvq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MYZvwš¿K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we‡klvqb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kÖg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†c−‡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m‡µ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wUm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mve©Rbxb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)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µ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gweKvk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85267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L.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ga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hyM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:-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(00-1750)  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Avj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dvivwe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-(900)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ª÷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v‡ã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wjwLZ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m¤^‡Ü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Av‡jvKcvZ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cÖ‡qvRbxq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vl¸b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Bgvg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Mv¾vjx (1100) Õ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bvwmnvZ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gyjKÕ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kvm‡Ki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bvejx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jyKv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c¨vwmIwj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(1494)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ª÷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v‡ã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`y-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Zidv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vwLjv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(1500)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ª÷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v‡ã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BD‡Uvwcqv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MÖ‡š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’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Drcv`bkxjZv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we‡klvqb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gvbekw³i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©”P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µ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gweKvk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7800" y="6211669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462272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latin typeface="SutonnyMJ" pitchFamily="2" charset="0"/>
                <a:cs typeface="SutonnyMJ" pitchFamily="2" charset="0"/>
              </a:rPr>
              <a:t>M.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wkí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wecje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Kvj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:-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(1750- 1850)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me©cÖ_g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e„‡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BD‡ivc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Av‡gwiKvq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N‡U|</a:t>
            </a:r>
          </a:p>
          <a:p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Rgm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w÷DqvU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- 1767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ivR‰bwZK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A_©‰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bwZK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wel‡q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GKwyU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’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wj‡Lb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¶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wk‡ívrcv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`‡b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¿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e¨env‡ii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K_v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G¨vWvg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w¯§_Ñ 1772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ÕI‡qj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bkbÕ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MÖ‡š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’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e„w×i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kÖg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eûwea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Zz‡j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g¨v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evëb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Rgm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IqvU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- 1800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wL÷v‡ã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BwÄwbqvwis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†¶‡Î 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eÁvwbK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wPb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—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vfvebv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cÖ‡qv‡Mi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welqwU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ievU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I‡qb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1800-1828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¯‹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Uj¨v‡Ûi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e¯¿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wk‡íi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cvjb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¯_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vbcbvi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AwfwnZ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Pvj©m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MwY‡Zi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Aa¨vcK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†¶‡Î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Mwb‡Zi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cÖ‡qvM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µ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gweKvk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86400" y="6211669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/>
              <a:t>Dr. Md. </a:t>
            </a:r>
            <a:r>
              <a:rPr lang="en-US" sz="1200" dirty="0" err="1"/>
              <a:t>Shajjad</a:t>
            </a:r>
            <a:r>
              <a:rPr lang="en-US" sz="1200" dirty="0"/>
              <a:t>  Hossain, Assistant Professor</a:t>
            </a:r>
          </a:p>
          <a:p>
            <a:pPr>
              <a:defRPr/>
            </a:pPr>
            <a:r>
              <a:rPr lang="en-US" sz="1200" dirty="0"/>
              <a:t>Department of management</a:t>
            </a:r>
          </a:p>
          <a:p>
            <a:pPr>
              <a:defRPr/>
            </a:pPr>
            <a:r>
              <a:rPr lang="en-US" sz="1200" dirty="0" err="1"/>
              <a:t>Alhaj</a:t>
            </a:r>
            <a:r>
              <a:rPr lang="en-US" sz="1200" dirty="0"/>
              <a:t> </a:t>
            </a:r>
            <a:r>
              <a:rPr lang="en-US" sz="1200" dirty="0" err="1"/>
              <a:t>Ahed</a:t>
            </a:r>
            <a:r>
              <a:rPr lang="en-US" sz="1200" dirty="0"/>
              <a:t> Ali </a:t>
            </a:r>
            <a:r>
              <a:rPr lang="en-US" sz="1200" dirty="0" err="1"/>
              <a:t>Bisawas</a:t>
            </a:r>
            <a:r>
              <a:rPr lang="en-US" sz="1200" dirty="0"/>
              <a:t> Degree college, </a:t>
            </a:r>
            <a:r>
              <a:rPr lang="en-US" sz="1200" dirty="0" err="1"/>
              <a:t>Pabna</a:t>
            </a:r>
            <a:endParaRPr lang="en-US" sz="1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6162656</TotalTime>
  <Words>3858</Words>
  <Application>Microsoft Office PowerPoint</Application>
  <PresentationFormat>On-screen Show (4:3)</PresentationFormat>
  <Paragraphs>245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Narrow</vt:lpstr>
      <vt:lpstr>Calibri</vt:lpstr>
      <vt:lpstr>Lucida Sans Unicode</vt:lpstr>
      <vt:lpstr>SutonnyMJ</vt:lpstr>
      <vt:lpstr>Verdana</vt:lpstr>
      <vt:lpstr>Wingdings 2</vt:lpstr>
      <vt:lpstr>Wingdings 3</vt:lpstr>
      <vt:lpstr>Concourse</vt:lpstr>
      <vt:lpstr>PowerPoint Presentation</vt:lpstr>
      <vt:lpstr>PowerPoint Presentation</vt:lpstr>
      <vt:lpstr>e¨e¯’vcbv Øv`k †kÖYx- cÖ_g Aa¨vq-  </vt:lpstr>
      <vt:lpstr>e¨e¯’vcbv</vt:lpstr>
      <vt:lpstr>e¨e¯’vcbv</vt:lpstr>
      <vt:lpstr>e¨e¯’vcbv</vt:lpstr>
      <vt:lpstr>e¨e¯’vcbvi µgweKvk</vt:lpstr>
      <vt:lpstr>e¨e¯’vcbvi µgweKvk</vt:lpstr>
      <vt:lpstr>e¨e¯’vcbvi µgweKvk</vt:lpstr>
      <vt:lpstr>e¨e¯’vcbvi µgweKvk</vt:lpstr>
      <vt:lpstr>e¨e¯’vcbvi ¸iæZ¡ (Importance of Management)</vt:lpstr>
      <vt:lpstr>e¨e¯’vcbvi  DcKiY (Elements of Management)</vt:lpstr>
      <vt:lpstr>e¨e¯’vcbvi  Kvh©ejx ev cÖwµqv</vt:lpstr>
      <vt:lpstr>e¨e¯’vcbvi  Kvh©ejx ev cÖwµqv</vt:lpstr>
      <vt:lpstr> e¨e¯’vcbv Pµ</vt:lpstr>
      <vt:lpstr>  e¨e¯’vcbvi ch©vq</vt:lpstr>
      <vt:lpstr>e¨e¯’vcbvi  wK GKwU †ckv Management  as a Profession</vt:lpstr>
      <vt:lpstr>e¨e¯’vcbvi  wK GKwU †ckv Management  as a Profession</vt:lpstr>
      <vt:lpstr>e¨e¯’vcbvi  me©RbxbZv Universality of Management</vt:lpstr>
      <vt:lpstr>cvV g~j¨vqb</vt:lpstr>
      <vt:lpstr>cvV g~j¨vqb (m„Rvbkxj DË‡ii cÖkœ)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465</cp:revision>
  <dcterms:created xsi:type="dcterms:W3CDTF">2006-08-16T00:00:00Z</dcterms:created>
  <dcterms:modified xsi:type="dcterms:W3CDTF">2026-07-23T05:23:12Z</dcterms:modified>
</cp:coreProperties>
</file>