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2" r:id="rId1"/>
  </p:sldMasterIdLst>
  <p:notesMasterIdLst>
    <p:notesMasterId r:id="rId20"/>
  </p:notesMasterIdLst>
  <p:handoutMasterIdLst>
    <p:handoutMasterId r:id="rId21"/>
  </p:handoutMasterIdLst>
  <p:sldIdLst>
    <p:sldId id="256" r:id="rId2"/>
    <p:sldId id="270" r:id="rId3"/>
    <p:sldId id="284" r:id="rId4"/>
    <p:sldId id="288" r:id="rId5"/>
    <p:sldId id="262" r:id="rId6"/>
    <p:sldId id="263" r:id="rId7"/>
    <p:sldId id="272" r:id="rId8"/>
    <p:sldId id="289" r:id="rId9"/>
    <p:sldId id="290" r:id="rId10"/>
    <p:sldId id="291" r:id="rId11"/>
    <p:sldId id="292" r:id="rId12"/>
    <p:sldId id="293" r:id="rId13"/>
    <p:sldId id="294" r:id="rId14"/>
    <p:sldId id="285" r:id="rId15"/>
    <p:sldId id="275" r:id="rId16"/>
    <p:sldId id="283" r:id="rId17"/>
    <p:sldId id="266" r:id="rId18"/>
    <p:sldId id="26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562" autoAdjust="0"/>
  </p:normalViewPr>
  <p:slideViewPr>
    <p:cSldViewPr snapToGrid="0">
      <p:cViewPr varScale="1">
        <p:scale>
          <a:sx n="98" d="100"/>
          <a:sy n="98" d="100"/>
        </p:scale>
        <p:origin x="276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19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2708" y="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D37002A-1626-61B6-F8CC-587FFEFD077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AD1F71-8A9E-6738-AB29-F135A5BA542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E90F24-0468-4501-9480-DDE81620027A}" type="datetimeFigureOut">
              <a:rPr lang="en-GB" smtClean="0"/>
              <a:pPr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2D6A52-BBBE-2E0D-3512-6D2D7DC59D4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7A8AB4-EEAA-CDA8-2DA4-DD34264509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7288A-8987-4ED3-B512-4597AB591B1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55047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BF76A6-10FC-4F98-976A-325BA8F0CCFE}" type="datetimeFigureOut">
              <a:rPr lang="en-GB" smtClean="0"/>
              <a:pPr/>
              <a:t>23/07/2026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1E074D-357D-4272-9526-F78E58BC1D7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563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29485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0770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3300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65544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3240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7593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6652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386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358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036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9636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9143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82048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17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554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8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224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56436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749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9827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060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359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1323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8" y="5867133"/>
            <a:ext cx="5511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867E03F-E966-6FD9-44C3-CF11F628B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107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7321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261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1941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23/07/2026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729D4ED-C3CC-4174-8BC7-466EA69FC7A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5907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23/07/2026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447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23/07/2026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962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562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857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9BCA1-22C7-4571-99E0-3E83552A2B59}" type="datetimeFigureOut">
              <a:rPr lang="en-GB" smtClean="0"/>
              <a:pPr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3303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  <p:sldLayoutId id="2147483904" r:id="rId12"/>
    <p:sldLayoutId id="2147483905" r:id="rId13"/>
    <p:sldLayoutId id="2147483906" r:id="rId14"/>
    <p:sldLayoutId id="2147483907" r:id="rId15"/>
    <p:sldLayoutId id="2147483908" r:id="rId16"/>
    <p:sldLayoutId id="214748368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hyperlink" Target="mailto:sobujstate@gmail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FE0833-6F53-48FE-AF5D-0030FF0A37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58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227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07"/>
    </mc:Choice>
    <mc:Fallback xmlns="">
      <p:transition spd="slow" advTm="67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E3B15-744E-873D-5665-456CADE5A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20F61CA0-099E-45E6-B426-1C2095053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DB91B19-0820-463C-8789-B0AAD9376B42}"/>
              </a:ext>
            </a:extLst>
          </p:cNvPr>
          <p:cNvSpPr/>
          <p:nvPr/>
        </p:nvSpPr>
        <p:spPr>
          <a:xfrm>
            <a:off x="2622214" y="1352145"/>
            <a:ext cx="7728015" cy="38618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5400" b="1" u="sng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অপারেটিং সিস্টেম</a:t>
            </a:r>
          </a:p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অপারেটিং সিস্টেম হলো এমন একটি সিস্টেম সফটওয়্যার, যা ব্যবহারকারী ও কম্পিউটারের মধ্যে যোগাযোগ স্থাপন করে।</a:t>
            </a:r>
          </a:p>
          <a:p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উদাহরণ:</a:t>
            </a:r>
            <a:b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Windows, Linux, Android, macOS</a:t>
            </a:r>
          </a:p>
          <a:p>
            <a:pPr algn="ctr"/>
            <a:endParaRPr lang="en-US" sz="11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85E0B5-D30D-4963-B98E-98B1B0993EB8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292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60"/>
    </mc:Choice>
    <mc:Fallback xmlns="">
      <p:transition spd="slow" advTm="9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E3B15-744E-873D-5665-456CADE5A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20F61CA0-099E-45E6-B426-1C2095053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DB91B19-0820-463C-8789-B0AAD9376B42}"/>
              </a:ext>
            </a:extLst>
          </p:cNvPr>
          <p:cNvSpPr/>
          <p:nvPr/>
        </p:nvSpPr>
        <p:spPr>
          <a:xfrm>
            <a:off x="2602759" y="1342418"/>
            <a:ext cx="8068484" cy="38618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800" b="1" u="sng" dirty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অ্যাপ্লিকেশন সফটওয়্যার</a:t>
            </a:r>
          </a:p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ব্যবহারকারীর নির্দিষ্ট কাজ সম্পাদনের জন্য তৈরি সফটওয়্যারকে </a:t>
            </a: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অ্যাপ্লিকেশন সফটওয়্যার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বলে।</a:t>
            </a:r>
          </a:p>
          <a:p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উদাহরণ:</a:t>
            </a:r>
            <a:b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MS Word, Calculator, Web Browser</a:t>
            </a:r>
          </a:p>
          <a:p>
            <a:pPr algn="ctr"/>
            <a:endParaRPr lang="en-US" sz="7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1F2960-1AEA-4E1A-A76D-E05161C6109B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866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60"/>
    </mc:Choice>
    <mc:Fallback xmlns="">
      <p:transition spd="slow" advTm="9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E3B15-744E-873D-5665-456CADE5A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20F61CA0-099E-45E6-B426-1C2095053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DB91B19-0820-463C-8789-B0AAD9376B42}"/>
              </a:ext>
            </a:extLst>
          </p:cNvPr>
          <p:cNvSpPr/>
          <p:nvPr/>
        </p:nvSpPr>
        <p:spPr>
          <a:xfrm>
            <a:off x="2602759" y="1342418"/>
            <a:ext cx="8068484" cy="38618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800" b="1" u="sng" dirty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সফটওয়্যারের ব্যবহার</a:t>
            </a:r>
          </a:p>
          <a:p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সফটওয়্যারের সাহায্যে আমরা—</a:t>
            </a:r>
          </a:p>
          <a:p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• লেখা ও সম্পাদনা করতে পারি</a:t>
            </a:r>
            <a:b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• হিসাব-নিকাশ করতে পারি</a:t>
            </a:r>
            <a:b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• ছবি ও ভিডিও সম্পাদনা করতে পারি</a:t>
            </a:r>
            <a:b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• ইন্টারনেট ব্যবহার করতে পারি</a:t>
            </a:r>
            <a:b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• শিক্ষা ও বিনোদনের কাজ করতে পারি</a:t>
            </a:r>
          </a:p>
          <a:p>
            <a:pPr algn="ctr"/>
            <a:endParaRPr lang="en-US" sz="2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0DC032-E590-4FC4-8136-30048B04AE93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764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60"/>
    </mc:Choice>
    <mc:Fallback xmlns="">
      <p:transition spd="slow" advTm="9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E3B15-744E-873D-5665-456CADE5A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20F61CA0-099E-45E6-B426-1C2095053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DB91B19-0820-463C-8789-B0AAD9376B42}"/>
              </a:ext>
            </a:extLst>
          </p:cNvPr>
          <p:cNvSpPr/>
          <p:nvPr/>
        </p:nvSpPr>
        <p:spPr>
          <a:xfrm>
            <a:off x="2602759" y="1342418"/>
            <a:ext cx="8068484" cy="38618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800" b="1" u="sng" dirty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 ব্যবহারে সতর্কতা</a:t>
            </a:r>
          </a:p>
          <a:p>
            <a:pPr algn="ctr"/>
            <a:endParaRPr lang="bn-IN" b="1" dirty="0">
              <a:solidFill>
                <a:srgbClr val="66FF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• বৈধ সফটওয়্যার ব্যবহার করতে হবে।</a:t>
            </a:r>
            <a:b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• অজানা উৎস থেকে সফটওয়্যার ডাউনলোড করা যাবে না।</a:t>
            </a:r>
            <a:b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• সফটওয়্যার নিয়মিত আপডেট করতে হবে।</a:t>
            </a:r>
            <a:b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• নিরাপত্তার জন্য অ্যান্টিভাইরাস ব্যবহার করা উচিত।</a:t>
            </a:r>
          </a:p>
          <a:p>
            <a:pPr algn="ctr"/>
            <a:endParaRPr lang="en-US" sz="1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30A1AD-969A-490B-8F56-63B561983C6C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7353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60"/>
    </mc:Choice>
    <mc:Fallback xmlns="">
      <p:transition spd="slow" advTm="9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2249" y="444063"/>
            <a:ext cx="4114800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54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6194" y="1704374"/>
            <a:ext cx="3352800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44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৫ </a:t>
            </a:r>
            <a:r>
              <a:rPr lang="en-US" sz="44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endParaRPr lang="en-US" sz="44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D4EFE4-96F7-420F-BAEA-0937D6A29013}"/>
              </a:ext>
            </a:extLst>
          </p:cNvPr>
          <p:cNvSpPr txBox="1"/>
          <p:nvPr/>
        </p:nvSpPr>
        <p:spPr>
          <a:xfrm>
            <a:off x="2160362" y="3066851"/>
            <a:ext cx="9467386" cy="18466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bn-IN" sz="4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০১</a:t>
            </a:r>
            <a:r>
              <a:rPr lang="en-US" sz="4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4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সফটওয়্যার কী</a:t>
            </a:r>
            <a:r>
              <a:rPr lang="en-US" sz="4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4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02.</a:t>
            </a:r>
            <a:r>
              <a:rPr lang="bn-IN" sz="48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 প্রধানত কত প্রকার ও কী কী? </a:t>
            </a:r>
            <a:endParaRPr lang="en-US" sz="4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1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27E91490-163B-4774-AADE-885A71EB7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17BC422-B6C5-4AFD-A01B-A7A9F63E2056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1D2371D-5C7E-3C42-D997-82B4BC9FAF20}"/>
              </a:ext>
            </a:extLst>
          </p:cNvPr>
          <p:cNvSpPr txBox="1">
            <a:spLocks/>
          </p:cNvSpPr>
          <p:nvPr/>
        </p:nvSpPr>
        <p:spPr>
          <a:xfrm>
            <a:off x="2024089" y="1311978"/>
            <a:ext cx="9039407" cy="9498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দলগত</a:t>
            </a:r>
            <a:r>
              <a:rPr lang="en-US" sz="5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5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(১০ </a:t>
            </a:r>
            <a:r>
              <a:rPr lang="en-US" sz="54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r>
              <a:rPr lang="en-US" sz="5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GB" sz="54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6F5C666-EC6E-4141-B055-7317B5349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76959"/>
            <a:ext cx="80150" cy="353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9DAF2AF6-BAF9-4CB2-91CA-A30314DD9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AFEB35C-5A1E-4789-8A25-90546A287877}"/>
              </a:ext>
            </a:extLst>
          </p:cNvPr>
          <p:cNvSpPr txBox="1"/>
          <p:nvPr/>
        </p:nvSpPr>
        <p:spPr>
          <a:xfrm>
            <a:off x="1897714" y="3257154"/>
            <a:ext cx="9467386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bn-IN" sz="4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অপারেটিং সিস্টেম সফটওয়্যারের দুইটি উদাহরণ লেখ।</a:t>
            </a:r>
            <a:endParaRPr lang="en-US" sz="1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6768D2-D5CF-4B27-BBA1-B72A29C5A537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096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30"/>
    </mc:Choice>
    <mc:Fallback xmlns="">
      <p:transition spd="slow" advTm="95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00902" y="846491"/>
            <a:ext cx="33528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72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E836AD-354C-429C-BEF9-6BE30FF3D2E4}"/>
              </a:ext>
            </a:extLst>
          </p:cNvPr>
          <p:cNvSpPr txBox="1"/>
          <p:nvPr/>
        </p:nvSpPr>
        <p:spPr>
          <a:xfrm>
            <a:off x="2191741" y="3010644"/>
            <a:ext cx="8712757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১. সিস্টেম সফটওয়্যার ও অ্যাপ্লিকেশন সফটওয়্যারের মধ্যে পার্থক্য লেখ।</a:t>
            </a:r>
            <a:b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২. সফটওয়্যারের পাঁচটি ব্যবহার লেখ।</a:t>
            </a:r>
            <a:endParaRPr lang="en-US" alt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E25C2B-9FD0-400D-B043-464349B5ABC5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6B43A25E-0B92-4C17-896D-02934C2660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464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33"/>
    </mc:Choice>
    <mc:Fallback xmlns="">
      <p:transition spd="slow" advTm="101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2D47762-8E9E-C56A-4D5E-15FBECC4B949}"/>
              </a:ext>
            </a:extLst>
          </p:cNvPr>
          <p:cNvSpPr txBox="1"/>
          <p:nvPr/>
        </p:nvSpPr>
        <p:spPr>
          <a:xfrm>
            <a:off x="1817527" y="3075057"/>
            <a:ext cx="952698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হার্ডওয়্যার ও সফটওয়্যারের সম্পর্ক  কি লিখে নিয়ে আসবে ।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69827" y="1200809"/>
            <a:ext cx="46482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72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72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F538C8C9-022B-4D8F-B285-6F1BDF8E2B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44507" y="-33454"/>
            <a:ext cx="847493" cy="84749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A3BC198-2555-460A-AC71-7CD4B1BE0310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181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63"/>
    </mc:Choice>
    <mc:Fallback xmlns="">
      <p:transition spd="slow" advTm="7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" descr="preencoded.png">
            <a:extLst>
              <a:ext uri="{FF2B5EF4-FFF2-40B4-BE49-F238E27FC236}">
                <a16:creationId xmlns:a16="http://schemas.microsoft.com/office/drawing/2014/main" id="{D4EDC435-2561-4B33-B253-F057408949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44824" y="22620"/>
            <a:ext cx="847175" cy="8471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ABB71F-3288-40B1-A9B8-65D3D1621A2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"/>
          <a:stretch/>
        </p:blipFill>
        <p:spPr>
          <a:xfrm>
            <a:off x="0" y="0"/>
            <a:ext cx="12192000" cy="6856206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840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43"/>
    </mc:Choice>
    <mc:Fallback xmlns="">
      <p:transition spd="slow" advTm="80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621357" y="2265762"/>
            <a:ext cx="5366314" cy="36715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u="sng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000" b="1" u="sng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u="sng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000" b="1" u="sng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৬ষ্ঠ </a:t>
            </a:r>
            <a:endParaRPr lang="bn-IN" sz="28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তথ্য ও যোগাযোগ প্রযুক্তি </a:t>
            </a:r>
          </a:p>
          <a:p>
            <a:pPr algn="ctr"/>
            <a:r>
              <a:rPr lang="bn-IN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800" dirty="0" err="1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দ্বিতীয়</a:t>
            </a:r>
            <a:r>
              <a:rPr lang="bn-BD" sz="2800" dirty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(</a:t>
            </a:r>
            <a:r>
              <a:rPr lang="bn-IN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bn-BD" sz="2800" dirty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)</a:t>
            </a:r>
            <a:endParaRPr lang="en-US" sz="28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৪5 </a:t>
            </a:r>
            <a:r>
              <a:rPr lang="bn-IN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 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52193" y="538655"/>
            <a:ext cx="3886200" cy="1530548"/>
          </a:xfrm>
          <a:prstGeom prst="flowChartPunchedTap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155718" y="2237270"/>
            <a:ext cx="5192949" cy="3728545"/>
            <a:chOff x="381000" y="2590800"/>
            <a:chExt cx="4114800" cy="3508653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1" name="TextBox 10"/>
            <p:cNvSpPr txBox="1"/>
            <p:nvPr/>
          </p:nvSpPr>
          <p:spPr>
            <a:xfrm>
              <a:off x="381000" y="2590800"/>
              <a:ext cx="4114800" cy="3508653"/>
            </a:xfrm>
            <a:prstGeom prst="rect">
              <a:avLst/>
            </a:prstGeom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  <a:ln w="3810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u="sng" dirty="0" err="1">
                  <a:latin typeface="NikoshBAN" pitchFamily="2" charset="0"/>
                  <a:cs typeface="NikoshBAN" pitchFamily="2" charset="0"/>
                </a:rPr>
                <a:t>শিক্ষক</a:t>
              </a:r>
              <a:r>
                <a:rPr lang="en-US" sz="5400" b="1" u="sng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5400" b="1" u="sng" dirty="0" err="1">
                  <a:latin typeface="NikoshBAN" pitchFamily="2" charset="0"/>
                  <a:cs typeface="NikoshBAN" pitchFamily="2" charset="0"/>
                </a:rPr>
                <a:t>পরিচিতি</a:t>
              </a:r>
              <a:endParaRPr lang="en-US" sz="5400" b="1" u="sng" dirty="0">
                <a:latin typeface="NikoshBAN" pitchFamily="2" charset="0"/>
                <a:cs typeface="NikoshBAN" pitchFamily="2" charset="0"/>
              </a:endParaRPr>
            </a:p>
            <a:p>
              <a:endParaRPr lang="en-US" sz="2400" b="1" dirty="0">
                <a:latin typeface="NikoshBAN" pitchFamily="2" charset="0"/>
                <a:cs typeface="NikoshBAN" pitchFamily="2" charset="0"/>
              </a:endParaRPr>
            </a:p>
            <a:p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মোঃ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সোহেল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রানা</a:t>
              </a:r>
              <a:endParaRPr lang="en-US" sz="2400" b="1" dirty="0">
                <a:latin typeface="NikoshBAN" pitchFamily="2" charset="0"/>
                <a:cs typeface="NikoshBAN" pitchFamily="2" charset="0"/>
              </a:endParaRPr>
            </a:p>
            <a:p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সিনিয়র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শিক্ষক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(</a:t>
              </a:r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আইসিটি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)</a:t>
              </a:r>
            </a:p>
            <a:p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রাজশাহী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স্যাটেলাইট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টাউন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হাই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স্কুল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</a:p>
            <a:p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মোবাইলঃ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০১৭১৯ ৪০২৬৭০</a:t>
              </a:r>
            </a:p>
            <a:p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ইমেইলঃ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000" b="1" dirty="0">
                  <a:latin typeface="NikoshBAN" pitchFamily="2" charset="0"/>
                  <a:cs typeface="NikoshBAN" pitchFamily="2" charset="0"/>
                  <a:hlinkClick r:id="rId4"/>
                </a:rPr>
                <a:t>sobujstate@gmail.com</a:t>
              </a:r>
              <a:endParaRPr lang="en-US" sz="2000" b="1" dirty="0">
                <a:latin typeface="NikoshBAN" pitchFamily="2" charset="0"/>
                <a:cs typeface="NikoshBAN" pitchFamily="2" charset="0"/>
              </a:endParaRPr>
            </a:p>
            <a:p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  <a:endParaRPr lang="en-US" sz="4400" b="1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14" name="Picture 1" descr="C:\Users\16\Desktop\IMG-20251215-WA0005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492303" y="3296855"/>
              <a:ext cx="971550" cy="1048271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</p:grpSp>
      <p:pic>
        <p:nvPicPr>
          <p:cNvPr id="17" name="Image 1" descr="preencoded.png">
            <a:extLst>
              <a:ext uri="{FF2B5EF4-FFF2-40B4-BE49-F238E27FC236}">
                <a16:creationId xmlns:a16="http://schemas.microsoft.com/office/drawing/2014/main" id="{0AC9CE3C-E306-4461-9706-60FA44021F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E9423D2-F20F-4ACA-9219-CAECE59B4DA6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428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69"/>
    </mc:Choice>
    <mc:Fallback xmlns="">
      <p:transition spd="slow" advTm="96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 1">
            <a:extLst>
              <a:ext uri="{FF2B5EF4-FFF2-40B4-BE49-F238E27FC236}">
                <a16:creationId xmlns:a16="http://schemas.microsoft.com/office/drawing/2014/main" id="{D01B5478-0100-4F75-A5B8-7A5CCDEE0AD9}"/>
              </a:ext>
            </a:extLst>
          </p:cNvPr>
          <p:cNvSpPr/>
          <p:nvPr/>
        </p:nvSpPr>
        <p:spPr>
          <a:xfrm>
            <a:off x="3014770" y="470262"/>
            <a:ext cx="5260652" cy="627017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 ছবিগুলো লক্ষ্য করি </a:t>
            </a:r>
            <a:endParaRPr lang="en-US" sz="4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Image 1" descr="preencoded.png">
            <a:extLst>
              <a:ext uri="{FF2B5EF4-FFF2-40B4-BE49-F238E27FC236}">
                <a16:creationId xmlns:a16="http://schemas.microsoft.com/office/drawing/2014/main" id="{C271A5F8-FD14-4896-B5DF-6C5424296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15E5E2-6CBB-4BBE-99DC-2631C2432E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860" y="1960328"/>
            <a:ext cx="3267531" cy="32294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62C99A-7835-492A-8DDA-DC4D983C42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087" y="1950600"/>
            <a:ext cx="3315163" cy="33151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D8ACBC8-620D-4F9D-AD65-246B977D3A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228" y="1856418"/>
            <a:ext cx="3338094" cy="343724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1776CCD-29B1-4B38-87D1-7343EEEB4FD7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 1">
            <a:extLst>
              <a:ext uri="{FF2B5EF4-FFF2-40B4-BE49-F238E27FC236}">
                <a16:creationId xmlns:a16="http://schemas.microsoft.com/office/drawing/2014/main" id="{D01B5478-0100-4F75-A5B8-7A5CCDEE0AD9}"/>
              </a:ext>
            </a:extLst>
          </p:cNvPr>
          <p:cNvSpPr/>
          <p:nvPr/>
        </p:nvSpPr>
        <p:spPr>
          <a:xfrm>
            <a:off x="3014770" y="470262"/>
            <a:ext cx="5260652" cy="627017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 ছবিগুলো লক্ষ্য করি </a:t>
            </a:r>
            <a:endParaRPr lang="en-US" sz="4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Image 1" descr="preencoded.png">
            <a:extLst>
              <a:ext uri="{FF2B5EF4-FFF2-40B4-BE49-F238E27FC236}">
                <a16:creationId xmlns:a16="http://schemas.microsoft.com/office/drawing/2014/main" id="{C271A5F8-FD14-4896-B5DF-6C5424296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9F653F-887E-4BD3-A6E8-6BCF8CF6BC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116" y="1308807"/>
            <a:ext cx="4671960" cy="424038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542B15F-2FA4-4959-A159-8DE80A2AF356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  <p:extLst>
      <p:ext uri="{BB962C8B-B14F-4D97-AF65-F5344CB8AC3E}">
        <p14:creationId xmlns:p14="http://schemas.microsoft.com/office/powerpoint/2010/main" val="3489979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A480BBF-00F3-438B-80BD-898985C6A1BC}"/>
              </a:ext>
            </a:extLst>
          </p:cNvPr>
          <p:cNvSpPr/>
          <p:nvPr/>
        </p:nvSpPr>
        <p:spPr>
          <a:xfrm>
            <a:off x="991716" y="2316021"/>
            <a:ext cx="10208568" cy="1880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13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endParaRPr lang="en-US" sz="199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Image 1" descr="preencoded.png">
            <a:extLst>
              <a:ext uri="{FF2B5EF4-FFF2-40B4-BE49-F238E27FC236}">
                <a16:creationId xmlns:a16="http://schemas.microsoft.com/office/drawing/2014/main" id="{00D1EE4D-0EF8-420C-BAED-E243035C95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DF40CD-3403-41BE-B4E4-4F687888B1B6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402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03"/>
    </mc:Choice>
    <mc:Fallback xmlns="">
      <p:transition spd="slow" advTm="47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AA899-C227-9243-B98C-C7A5269BA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1260" y="737064"/>
            <a:ext cx="8169311" cy="828120"/>
          </a:xfrm>
          <a:solidFill>
            <a:srgbClr val="7030A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ctr"/>
            <a:r>
              <a:rPr lang="en-US" sz="60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bn-IN" sz="60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পাঠ শেষে শিক্ষার্থীরা---  </a:t>
            </a:r>
            <a:endParaRPr lang="en-US" sz="6000" dirty="0">
              <a:solidFill>
                <a:srgbClr val="FFC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9FA1AF-D99D-4702-AD5E-288082F4F3C3}"/>
              </a:ext>
            </a:extLst>
          </p:cNvPr>
          <p:cNvSpPr txBox="1"/>
          <p:nvPr/>
        </p:nvSpPr>
        <p:spPr>
          <a:xfrm>
            <a:off x="2361260" y="2413883"/>
            <a:ext cx="9251876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 সফটওয়্যার কী তা ব্যাখ্যা করতে পারবে।</a:t>
            </a:r>
            <a:b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 সফটওয়্যারের প্রধান শ্রেণিবিভাগ বলতে পারবে।</a:t>
            </a:r>
            <a:b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 সিস্টেম সফটওয়্যার ও অ্যাপ্লিকেশন সফটওয়্যারের </a:t>
            </a:r>
            <a:endParaRPr lang="en-US" sz="32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পার্থক্য ব্যাখ্যা করতে পারবে।</a:t>
            </a:r>
            <a:b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৪. অপারেটিং সিস্টেমের ধারণা ব্যাখ্যা করতে পারবে।</a:t>
            </a:r>
            <a:endParaRPr lang="en-US" sz="3200" b="1" kern="1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452AF01A-82C3-4574-AE03-CF89DBD088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A7F1418-D646-4167-AEDF-66EEDB90B0CF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059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08"/>
    </mc:Choice>
    <mc:Fallback xmlns="">
      <p:transition spd="slow" advTm="98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E3B15-744E-873D-5665-456CADE5A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20F61CA0-099E-45E6-B426-1C2095053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DB91B19-0820-463C-8789-B0AAD9376B42}"/>
              </a:ext>
            </a:extLst>
          </p:cNvPr>
          <p:cNvSpPr/>
          <p:nvPr/>
        </p:nvSpPr>
        <p:spPr>
          <a:xfrm>
            <a:off x="1270069" y="2081719"/>
            <a:ext cx="10587947" cy="24745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 কী?</a:t>
            </a:r>
          </a:p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কম্পিউটারের যন্ত্রাংশকে কাজ করার নির্দেশ দেয় যে প্রোগ্রাম বা প্রোগ্রামসমষ্টি, তাকে সফটওয়্যার বলে।</a:t>
            </a:r>
          </a:p>
          <a:p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উদাহরণ: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Windows, Android, MS Word</a:t>
            </a:r>
          </a:p>
          <a:p>
            <a:pPr algn="ctr"/>
            <a:endParaRPr lang="en-US" sz="24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E092D2-0D23-44B7-91A3-C62D55997BFA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78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60"/>
    </mc:Choice>
    <mc:Fallback xmlns="">
      <p:transition spd="slow" advTm="9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E3B15-744E-873D-5665-456CADE5A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20F61CA0-099E-45E6-B426-1C2095053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DB91B19-0820-463C-8789-B0AAD9376B42}"/>
              </a:ext>
            </a:extLst>
          </p:cNvPr>
          <p:cNvSpPr/>
          <p:nvPr/>
        </p:nvSpPr>
        <p:spPr>
          <a:xfrm>
            <a:off x="2855679" y="1439694"/>
            <a:ext cx="7338910" cy="31749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0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সফটওয়্যারের শ্রেণিবিভাগ</a:t>
            </a:r>
          </a:p>
          <a:p>
            <a:pPr algn="ctr"/>
            <a:r>
              <a:rPr lang="bn-IN" sz="4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 প্রধানত দুই ধরনের—</a:t>
            </a:r>
          </a:p>
          <a:p>
            <a:r>
              <a:rPr lang="bn-IN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bn-IN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সিস্টেম সফটওয়্যার</a:t>
            </a:r>
            <a:br>
              <a:rPr lang="bn-IN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bn-IN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অ্যাপ্লিকেশন সফটওয়্যার</a:t>
            </a:r>
            <a:endParaRPr lang="bn-IN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20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0395B3-D060-450B-845E-8BACAFC669CB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300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60"/>
    </mc:Choice>
    <mc:Fallback xmlns="">
      <p:transition spd="slow" advTm="9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E3B15-744E-873D-5665-456CADE5A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20F61CA0-099E-45E6-B426-1C2095053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DB91B19-0820-463C-8789-B0AAD9376B42}"/>
              </a:ext>
            </a:extLst>
          </p:cNvPr>
          <p:cNvSpPr/>
          <p:nvPr/>
        </p:nvSpPr>
        <p:spPr>
          <a:xfrm>
            <a:off x="2855678" y="1439694"/>
            <a:ext cx="7728015" cy="38618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000" b="1" u="sng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সিস্টেম সফটওয়্যার</a:t>
            </a:r>
          </a:p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যে সফটওয়্যার কম্পিউটারের হার্ডওয়্যার পরিচালনা করে এবং অন্যান্য সফটওয়্যার চালাতে সাহায্য করে, তাকে </a:t>
            </a:r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সিস্টেম সফটওয়্যার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বলে।</a:t>
            </a:r>
          </a:p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উদাহরণ:</a:t>
            </a:r>
            <a:b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2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• </a:t>
            </a:r>
            <a:r>
              <a:rPr lang="en-US" sz="2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Operating System</a:t>
            </a:r>
            <a:br>
              <a:rPr lang="en-US" sz="2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2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• Device Driver</a:t>
            </a:r>
          </a:p>
          <a:p>
            <a:pPr algn="ctr"/>
            <a:endParaRPr lang="en-US" sz="14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997BE8-3A63-4453-ABB5-DCC78F7D5659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667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60"/>
    </mc:Choice>
    <mc:Fallback xmlns="">
      <p:transition spd="slow" advTm="9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2|2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2|2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2.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5|1.5|1.8|1.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3.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1|2.9|1.1|1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6|2.3|2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2|2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2|2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2|2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2|2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2|2.5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1495</TotalTime>
  <Words>654</Words>
  <Application>Microsoft Office PowerPoint</Application>
  <PresentationFormat>Widescreen</PresentationFormat>
  <Paragraphs>82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Century Gothic</vt:lpstr>
      <vt:lpstr>Nikosh</vt:lpstr>
      <vt:lpstr>NikoshBAN</vt:lpstr>
      <vt:lpstr>Wingdings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এই পাঠ শেষে শিক্ষার্থীরা---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Md. Latfur Rahman Rubel</dc:creator>
  <cp:lastModifiedBy>User</cp:lastModifiedBy>
  <cp:revision>240</cp:revision>
  <dcterms:created xsi:type="dcterms:W3CDTF">2025-11-16T12:57:25Z</dcterms:created>
  <dcterms:modified xsi:type="dcterms:W3CDTF">2026-07-23T05:25:34Z</dcterms:modified>
</cp:coreProperties>
</file>