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68" r:id="rId2"/>
    <p:sldId id="256" r:id="rId3"/>
    <p:sldId id="267" r:id="rId4"/>
    <p:sldId id="257" r:id="rId5"/>
    <p:sldId id="266" r:id="rId6"/>
    <p:sldId id="258" r:id="rId7"/>
    <p:sldId id="259" r:id="rId8"/>
    <p:sldId id="260" r:id="rId9"/>
    <p:sldId id="262" r:id="rId10"/>
    <p:sldId id="265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B1F668-93E7-47B0-9485-578921A8EB8C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258A1-42FE-4791-B6A8-9CE6B830CC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092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AA0044-8495-4A14-9777-B2C431E2A9F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712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7ECC1E-1777-4B25-98CB-2F9FC654E7FB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802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08A591-428D-476C-9A28-713FA2D308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5376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258A1-42FE-4791-B6A8-9CE6B830CCA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037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5B5CD4-2D80-4139-82AA-FF75416B25E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71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168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892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2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208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35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97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0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69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223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370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61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9A505-1639-4691-B54F-F378AA240BDE}" type="datetimeFigureOut">
              <a:rPr lang="en-US" smtClean="0"/>
              <a:t>8/2/2022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93C13-5256-46C5-A5A1-DAFBDD8228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619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94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3234" y="568036"/>
            <a:ext cx="11637819" cy="5721928"/>
          </a:xfrm>
          <a:prstGeom prst="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2800" dirty="0" smtClean="0"/>
              <a:t>আবুল হাসান নামক একজন বৈজ্ঞানিক এ সময় দূরবীক্ষণ যন্ত্র ও নৌ-কম্পাস আবিষ্কার করেন। মুহাম্মদ বিন মুসা আল খাত্তয়</a:t>
            </a:r>
            <a:r>
              <a:rPr lang="en-US" sz="2800" dirty="0"/>
              <a:t>া</a:t>
            </a:r>
            <a:r>
              <a:rPr lang="bn-IN" sz="2800" dirty="0" smtClean="0"/>
              <a:t>র</a:t>
            </a:r>
            <a:r>
              <a:rPr lang="en-US" sz="2800" dirty="0" smtClean="0"/>
              <a:t>ি</a:t>
            </a:r>
            <a:r>
              <a:rPr lang="bn-IN" sz="2800" dirty="0" smtClean="0"/>
              <a:t>জমী একজন গণিতজ্ঞ ও ভূগোলবিদ ছিলেন। তাঁর লিখিত হিসাবুল জবর ত্তয়াল মুকাবালাহ অঙ্ক ও বীজগণিতের উপর প্রাচীনতম গ্রন্থ এবং এটা ষোড়শ শতাব্দীর পূর্ব পর্যন্ত ইউরোপীয় বিশ্ববিদ্যালয়সমূহে পঠিত হতো। সে যুগে উহান্না বিন মোসাত্তয়াহ একজন বিখ্যাত চিকিৎসাশাস্ত্র প্রণেতা ছিলেন। রসায়নশাস্ত্রে জারির ভস্মীকরণ ও লঘুকরণ সূএ দুটি আবিষ্কার করেন।</a:t>
            </a:r>
          </a:p>
          <a:p>
            <a:r>
              <a:rPr lang="bn-IN" sz="2800" dirty="0" smtClean="0"/>
              <a:t>মামুন প্রতি মঙ্গলবার সাহিত্য, দর্শন  ও বিজ্ঞান বিষয়ে আলোচনা সভা আহ্বান করতেন। আধুনিক ফারসি কবিতার জনক মার্ভের কবি আব্বাস তাঁর সভা অলঙ্কৃত করেছিলেন। প্রসিদ্ধ হাহিস সংগ্রাহক ইমাম বুখারী,ইমাম শাফেয়ী ,ইমাম আহমদ বিন হাম্বল,ঐতিহাসিক ওয়াকিদী ও ইবন সাদ এবং দার্শনিক আল কিন্দী তাঁর রাজত্বকালকে গৌরবান্বিত করেন।	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9463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97527" y="817418"/>
            <a:ext cx="10501746" cy="5278581"/>
          </a:xfrm>
          <a:prstGeom prst="roundRect">
            <a:avLst/>
          </a:prstGeom>
          <a:solidFill>
            <a:srgbClr val="00B050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4000" dirty="0" smtClean="0"/>
              <a:t>এ সকল কারণে মামুনের রাজত্বকালকে মুসলিম সভ্যতার স্বর্ণযুগ বলা হয়। সম্রাট অগস্টাসের সময় রোমান সাম্রাজ্য যেমন জ্ঞান-বিজ্ঞানের ক্ষেএে শ্রেষ্ঠত্ব অর্জন করেছিল,ঠিক তেমনি মামুনের সময় আরব সভ্যতা শ্রেষ্ঠত্ব অর্জন করেছিল বলে ইসলামের ইতিহাসে একে অগাস্টান যুগ বলা হয়েছে।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992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191491" y="443344"/>
            <a:ext cx="10058399" cy="5694220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8000" dirty="0" smtClean="0"/>
              <a:t>বাড়ীর কাজ</a:t>
            </a:r>
          </a:p>
          <a:p>
            <a:pPr algn="ctr"/>
            <a:r>
              <a:rPr lang="bn-IN" sz="4400" dirty="0" smtClean="0"/>
              <a:t>জ্ঞান-বিজ্ঞানের উন্নতির ক্ষেএে খলিফা আল মামুনের অবদান মূল্যায়ণ করো।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3365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assroo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35370" y="171450"/>
            <a:ext cx="14627370" cy="6858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perspectiveContrastingLeftFacing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46348" y="0"/>
            <a:ext cx="4739965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স্বাগতম</a:t>
            </a:r>
            <a:endParaRPr kumimoji="0" lang="en-US" sz="9600" b="1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50154" y="0"/>
            <a:ext cx="3352799" cy="23831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chemeClr val="tx1"/>
                </a:solidFill>
                <a:latin typeface="SutonnyMJ" pitchFamily="2" charset="0"/>
              </a:rPr>
              <a:t>একাদশ -দ্বাদশ শ্রেণি</a:t>
            </a:r>
            <a:r>
              <a:rPr lang="en-US" sz="2800" dirty="0" smtClean="0">
                <a:solidFill>
                  <a:schemeClr val="tx1"/>
                </a:solidFill>
                <a:latin typeface="SutonnyMJ" pitchFamily="2" charset="0"/>
              </a:rPr>
              <a:t> </a:t>
            </a:r>
            <a:endParaRPr lang="bn-IN" sz="2800" dirty="0" smtClean="0">
              <a:solidFill>
                <a:schemeClr val="tx1"/>
              </a:solidFill>
              <a:latin typeface="SutonnyMJ" pitchFamily="2" charset="0"/>
            </a:endParaRPr>
          </a:p>
          <a:p>
            <a:pPr algn="ctr"/>
            <a:r>
              <a:rPr lang="bn-IN" sz="2800" dirty="0" smtClean="0">
                <a:solidFill>
                  <a:schemeClr val="tx1"/>
                </a:solidFill>
                <a:latin typeface="SutonnyMJ" pitchFamily="2" charset="0"/>
              </a:rPr>
              <a:t>ইসলামের ইতিহাস ও সংস্কৃতি</a:t>
            </a:r>
          </a:p>
          <a:p>
            <a:pPr algn="ctr"/>
            <a:r>
              <a:rPr lang="bn-IN" sz="2400" dirty="0" smtClean="0">
                <a:solidFill>
                  <a:schemeClr val="tx1"/>
                </a:solidFill>
                <a:latin typeface="SutonnyMJ" pitchFamily="2" charset="0"/>
              </a:rPr>
              <a:t>বিক্রমপুর আদর্শ কলেজ</a:t>
            </a:r>
            <a:endParaRPr lang="en-US" sz="2400" dirty="0">
              <a:solidFill>
                <a:schemeClr val="tx1"/>
              </a:solidFill>
              <a:latin typeface="SutonnyMJ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11" y="3813919"/>
            <a:ext cx="1666875" cy="20764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9805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071562" y="771525"/>
            <a:ext cx="9458325" cy="54578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/>
              <a:t>আজকের</a:t>
            </a:r>
            <a:r>
              <a:rPr lang="en-US" sz="9600" dirty="0" smtClean="0"/>
              <a:t> </a:t>
            </a:r>
            <a:r>
              <a:rPr lang="en-US" sz="9600" dirty="0" err="1" smtClean="0"/>
              <a:t>পাঠের</a:t>
            </a:r>
            <a:r>
              <a:rPr lang="en-US" sz="9600" dirty="0" smtClean="0"/>
              <a:t> </a:t>
            </a:r>
            <a:r>
              <a:rPr lang="en-US" sz="9600" dirty="0" err="1" smtClean="0"/>
              <a:t>বিষয়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78052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1222664" y="1400607"/>
            <a:ext cx="10016837" cy="3962400"/>
          </a:xfrm>
          <a:prstGeom prst="ellipse">
            <a:avLst/>
          </a:prstGeom>
          <a:solidFill>
            <a:srgbClr val="FFCCCC"/>
          </a:solidFill>
          <a:ln w="76200">
            <a:prstDash val="solid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6600" dirty="0" smtClean="0">
              <a:solidFill>
                <a:schemeClr val="tx1"/>
              </a:solidFill>
            </a:endParaRPr>
          </a:p>
          <a:p>
            <a:pPr algn="ctr"/>
            <a:endParaRPr lang="bn-IN" dirty="0" smtClean="0">
              <a:solidFill>
                <a:schemeClr val="tx1"/>
              </a:solidFill>
            </a:endParaRPr>
          </a:p>
          <a:p>
            <a:pPr algn="ctr"/>
            <a:r>
              <a:rPr lang="bn-IN" sz="4800" dirty="0" smtClean="0">
                <a:solidFill>
                  <a:schemeClr val="tx1"/>
                </a:solidFill>
              </a:rPr>
              <a:t>আল মামুনের আমলে জ্ঞান –বিজ্ঞানের </a:t>
            </a:r>
            <a:r>
              <a:rPr lang="en-US" sz="4800" dirty="0" smtClean="0">
                <a:solidFill>
                  <a:schemeClr val="tx1"/>
                </a:solidFill>
              </a:rPr>
              <a:t>   </a:t>
            </a:r>
            <a:r>
              <a:rPr lang="en-US" sz="4800" dirty="0" err="1" smtClean="0">
                <a:solidFill>
                  <a:schemeClr val="tx1"/>
                </a:solidFill>
              </a:rPr>
              <a:t>অগ্র</a:t>
            </a:r>
            <a:r>
              <a:rPr lang="bn-IN" sz="4800" dirty="0" smtClean="0">
                <a:solidFill>
                  <a:schemeClr val="tx1"/>
                </a:solidFill>
              </a:rPr>
              <a:t>গতি(৮১৩-৮৩৩ খৃঃ)</a:t>
            </a:r>
          </a:p>
          <a:p>
            <a:pPr algn="ctr"/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82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3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2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3455" y="623453"/>
            <a:ext cx="11042074" cy="573578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chemeClr val="tx1"/>
                </a:solidFill>
              </a:rPr>
              <a:t>উজ্জল ও গৌরবময় যুগঃ </a:t>
            </a:r>
            <a:r>
              <a:rPr lang="bn-IN" sz="3200" dirty="0" smtClean="0">
                <a:solidFill>
                  <a:schemeClr val="tx1"/>
                </a:solidFill>
              </a:rPr>
              <a:t>খলিফা আল মামুনের খিলাফত সারাসীনীয় ইতিহাসে সর্বাপেক্ষা গৌরবময় আধ্যায়। তাঁর বিশ বছরের শাসনকালে উদার পৃষ্টপোষকতায় জাতি-ধর্ম নির্বিশেষে বহু দার্শনিক,বিজ্ঞানি,চিকিৎসক,সাহিত্যিক,আইনবিদ,হাদিস সংগ্রাহক প্রভৃতি মনীষিগণ তাঁর দরবারে স্থান লাভ করে জ্ঞান-বিজ্ঞানের সর্ব বিভাগে অপূর্ব উন্নতি সাধন করতে সক্ষম হয়েছিলেন।  </a:t>
            </a:r>
          </a:p>
          <a:p>
            <a:r>
              <a:rPr lang="bn-IN" sz="3200" dirty="0" smtClean="0">
                <a:solidFill>
                  <a:schemeClr val="tx1"/>
                </a:solidFill>
              </a:rPr>
              <a:t>জ্ঞান-বিজ্ঞানের প্রসারের জন্য খলিফা মামুন সাম্রাজ্যের সর্বএ বহু স্কুল-কলেজ প্রতিষ্ঠা করে প্রচুর অর্থ ও লাখেরাজ সম্পত্তি দান করেছেন।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3564" y="346364"/>
            <a:ext cx="10806546" cy="59851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bg1"/>
                </a:solidFill>
              </a:rPr>
              <a:t> </a:t>
            </a:r>
            <a:endParaRPr lang="bn-IN" sz="3600" dirty="0" smtClean="0">
              <a:solidFill>
                <a:schemeClr val="bg1"/>
              </a:solidFill>
            </a:endParaRPr>
          </a:p>
          <a:p>
            <a:endParaRPr lang="bn-IN" sz="3600" dirty="0">
              <a:solidFill>
                <a:schemeClr val="bg1"/>
              </a:solidFill>
            </a:endParaRPr>
          </a:p>
          <a:p>
            <a:r>
              <a:rPr lang="bn-IN" sz="3600" dirty="0" smtClean="0">
                <a:solidFill>
                  <a:schemeClr val="tx1"/>
                </a:solidFill>
              </a:rPr>
              <a:t>খলিফা মামুন এথেন্স,আলেকজান্দ্রিয়া,সিরিয়া,এশিয়া মাইনর প্রভৃতি স্থান হতে বহু মূল্যবান প্রাচীন গ্রন্থ সংগ্রহ করে বিভিন্ন পন্ডিতগণের উপর সেগুলোর অনুবাদের</a:t>
            </a:r>
            <a:r>
              <a:rPr lang="bn-IN" sz="3600" dirty="0">
                <a:solidFill>
                  <a:schemeClr val="tx1"/>
                </a:solidFill>
              </a:rPr>
              <a:t> </a:t>
            </a:r>
            <a:r>
              <a:rPr lang="bn-IN" sz="3600" dirty="0" smtClean="0">
                <a:solidFill>
                  <a:schemeClr val="tx1"/>
                </a:solidFill>
              </a:rPr>
              <a:t>ভার অর্পণ করেছিলেন।		</a:t>
            </a:r>
          </a:p>
          <a:p>
            <a:r>
              <a:rPr lang="bn-IN" sz="3600" dirty="0" smtClean="0">
                <a:solidFill>
                  <a:schemeClr val="tx1"/>
                </a:solidFill>
              </a:rPr>
              <a:t>তাঁর পৃষ্টপোষকতায় গ্যালেন,ইউক্লিড,টলেমী,পল প্রমুখমনীষীদের বৈজ্ঞানিক গ্রন্থাবলি এবং বিশ্ববিখ্যাত দার্শনিক এরিস্টটল ও প্লেটোর বইগুলো আরবি ভাষায় অনূদিত হয়ে সাধারণ্যে প্রকাশিত হয়েছিল।</a:t>
            </a:r>
          </a:p>
          <a:p>
            <a:endParaRPr lang="bn-IN" sz="4000" dirty="0">
              <a:solidFill>
                <a:schemeClr val="bg1"/>
              </a:solidFill>
            </a:endParaRPr>
          </a:p>
          <a:p>
            <a:pPr algn="ctr"/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53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8036" y="581892"/>
            <a:ext cx="10986655" cy="5389418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3600" dirty="0" smtClean="0">
                <a:solidFill>
                  <a:srgbClr val="00B050"/>
                </a:solidFill>
              </a:rPr>
              <a:t>লিউকের পুত্র </a:t>
            </a:r>
            <a:r>
              <a:rPr lang="bn-IN" sz="3600" dirty="0">
                <a:solidFill>
                  <a:srgbClr val="00B050"/>
                </a:solidFill>
              </a:rPr>
              <a:t>কোস্টার উপর গ্রিক ,সিরিয় ও ক্যালদীয় ভাষার গ্রন্থাবলি,মানকাহ ও দুবান নামক ব্রাহ্মন পন্ডিতের উপর সংস্কৃত ভাষায় লিখিত ভারতীয় গণিত ও জ্যোতির্বিদ্যার পুস্তকাবলি এবং ঈশা বিন এহিয়া,মুসা বিন খালিদ প্রমুখ মনীষীর উপর পারসি ভাষায় লিখিত গ্রন্থাবলি আরবিতে অনুবাদের ভার ন্যস্ত করেছিলেন।</a:t>
            </a:r>
            <a:r>
              <a:rPr lang="en-US" sz="3600" dirty="0">
                <a:solidFill>
                  <a:srgbClr val="00B050"/>
                </a:solidFill>
              </a:rPr>
              <a:t> </a:t>
            </a:r>
            <a:endParaRPr lang="bn-IN" sz="3600" dirty="0">
              <a:solidFill>
                <a:srgbClr val="00B050"/>
              </a:solidFill>
            </a:endParaRPr>
          </a:p>
          <a:p>
            <a:r>
              <a:rPr lang="bn-IN" sz="3600" dirty="0">
                <a:solidFill>
                  <a:srgbClr val="00B050"/>
                </a:solidFill>
              </a:rPr>
              <a:t>তিনি অনুবাদকারীদেরকে গ্রন্থের ওজনে স্বর্নমুদ্রায়</a:t>
            </a:r>
            <a:r>
              <a:rPr lang="bn-IN" sz="4000" dirty="0">
                <a:solidFill>
                  <a:srgbClr val="00B050"/>
                </a:solidFill>
              </a:rPr>
              <a:t> </a:t>
            </a:r>
            <a:r>
              <a:rPr lang="bn-IN" sz="3600" dirty="0">
                <a:solidFill>
                  <a:srgbClr val="00B050"/>
                </a:solidFill>
              </a:rPr>
              <a:t>পারিশ্রমিক দিতেন</a:t>
            </a:r>
            <a:r>
              <a:rPr lang="bn-IN" sz="3600" dirty="0" smtClean="0">
                <a:solidFill>
                  <a:srgbClr val="00B050"/>
                </a:solidFill>
              </a:rPr>
              <a:t>।</a:t>
            </a:r>
            <a:endParaRPr lang="bn-IN" sz="3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860" y="449358"/>
            <a:ext cx="11663048" cy="5854461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n-IN" sz="3200" dirty="0" smtClean="0">
              <a:solidFill>
                <a:schemeClr val="bg1"/>
              </a:solidFill>
            </a:endParaRPr>
          </a:p>
          <a:p>
            <a:r>
              <a:rPr lang="bn-IN" sz="3200" dirty="0" smtClean="0">
                <a:solidFill>
                  <a:schemeClr val="tx1"/>
                </a:solidFill>
              </a:rPr>
              <a:t>বায়তুল হিকমাহ স্থাপনঃঅনুবাদ কার্যকে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সুষ্ঠু</a:t>
            </a:r>
            <a:r>
              <a:rPr lang="bn-IN" sz="3200" dirty="0" smtClean="0">
                <a:solidFill>
                  <a:schemeClr val="tx1"/>
                </a:solidFill>
              </a:rPr>
              <a:t>ভাবে পরিচালনার জন্য মামুন ৮৩০ খৃস্টাব্দে বাগদাদে বায়তুল হিকমাহ বা জ্ঞানগৃহ প্রতিষ্ঠা করেন।এখানে তিনটি বিভাগ ছিল ১)গ্রন্থাগার ২)শিক্ষায়তন ও ৩)অনুবাদ কার্যালয়।সুপন্ডিত হুনায়ন বিন ইসহাককে এর তত্ত্বাবধায়ক নিযুক্ত করা হয়েছিল।মুসলমান মনীষীবর্গ শুধু অনুবাদকার্য করেই ক্ষান্ত হন নি।তাঁরা তাঁদের স্বকীয় ভাবধারার সাথে তাদের সমন্বয় সাধন করতে সমর্থ হয়েছিলেন।ঐতিহাসিক আব্বাস-মাহমুদ আক্কাদের মতে এই জ্ঞানরাজিই সিরিয়া,সিসিলি মারাকেসের(মরক্কো) পথে আনদালুস (স্পেন) হয়ে ইউরোপে যায় ও নবজাগরণের সৃষ্টি করে। তা পুনরায় সহস্র শাখায় আত্নপ্রকাশ করে বিভিন্ন পথে মুসলিম রাষ্ট্রসমূহে আবির্ভূত হচ্ছে।</a:t>
            </a:r>
          </a:p>
          <a:p>
            <a:pPr algn="ctr"/>
            <a:r>
              <a:rPr lang="bn-IN" sz="3200" dirty="0" smtClean="0">
                <a:solidFill>
                  <a:schemeClr val="bg1"/>
                </a:solidFill>
              </a:rPr>
              <a:t>	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9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54181" y="244569"/>
            <a:ext cx="11291455" cy="62478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IN" sz="4000" dirty="0"/>
              <a:t>এ যুগে অনুবাদ ক</a:t>
            </a:r>
            <a:r>
              <a:rPr lang="en-US" sz="4000" dirty="0"/>
              <a:t>া</a:t>
            </a:r>
            <a:r>
              <a:rPr lang="bn-IN" sz="4000" dirty="0"/>
              <a:t>র্যাদির সঙ্গে সঙ্গে বিভিন্ন বিষয়ে প্রভূত উন্নতি সাধিত হয়েছিল। জ্যোতির্বিদ্যার গবেষণার জন্য মামুনই সর্বপ্রথম তাদমির প্রান্তরে শামাসিয়া নামক জায়গায় মান-মন্দির প্রতিষ্ঠা করেন। সে সময় ইউরোপ অজ্ঞানতার অন্ধকারে আচ্ছন্ন ছিল ,সে সময় ইয়াহিয়া বিন আল মনসুর,সিন্ধ বিন আলী,খালিদ বিন আব্দুল মালিক প্রমুখ গণিতজ্ঞ ও জ্যোতির্বিদ পৃথিবীর আকৃতি,গ্রহ,বিষুবরেখা,ধূমকেতু প্রভৃতি সম্ভন্ধীয় বহু মূল্যবান তথ্য আবিষ্কার করেছিলেন।</a:t>
            </a:r>
          </a:p>
        </p:txBody>
      </p:sp>
    </p:spTree>
    <p:extLst>
      <p:ext uri="{BB962C8B-B14F-4D97-AF65-F5344CB8AC3E}">
        <p14:creationId xmlns:p14="http://schemas.microsoft.com/office/powerpoint/2010/main" val="426186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497</Words>
  <Application>Microsoft Office PowerPoint</Application>
  <PresentationFormat>Widescreen</PresentationFormat>
  <Paragraphs>30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NikoshBAN</vt:lpstr>
      <vt:lpstr>SutonnyMJ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5Y35N72</dc:creator>
  <cp:lastModifiedBy>Admin</cp:lastModifiedBy>
  <cp:revision>26</cp:revision>
  <dcterms:created xsi:type="dcterms:W3CDTF">2020-07-12T23:42:36Z</dcterms:created>
  <dcterms:modified xsi:type="dcterms:W3CDTF">2022-08-02T17:10:06Z</dcterms:modified>
</cp:coreProperties>
</file>