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95" r:id="rId2"/>
    <p:sldId id="296" r:id="rId3"/>
    <p:sldId id="297" r:id="rId4"/>
    <p:sldId id="298" r:id="rId5"/>
    <p:sldId id="299" r:id="rId6"/>
    <p:sldId id="278" r:id="rId7"/>
    <p:sldId id="280" r:id="rId8"/>
    <p:sldId id="282" r:id="rId9"/>
    <p:sldId id="302" r:id="rId10"/>
    <p:sldId id="300" r:id="rId11"/>
    <p:sldId id="303" r:id="rId12"/>
    <p:sldId id="301" r:id="rId13"/>
    <p:sldId id="294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 autoAdjust="0"/>
    <p:restoredTop sz="94624" autoAdjust="0"/>
  </p:normalViewPr>
  <p:slideViewPr>
    <p:cSldViewPr>
      <p:cViewPr varScale="1">
        <p:scale>
          <a:sx n="70" d="100"/>
          <a:sy n="70" d="100"/>
        </p:scale>
        <p:origin x="-115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F21716-94F7-4F97-A9B9-693E39A0C06A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BC40B1-2DBE-4A0E-AB3B-7B7F286612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254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A17E68-A869-40CC-86B0-503529E7699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952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CC82A7-2EB6-45D6-B7C2-B3F4B2D8BB7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3448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BC40B1-2DBE-4A0E-AB3B-7B7F2866123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1689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E3049-A443-42AC-A4A3-720C96694E4D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DA2EE-4CE6-4E11-8A05-0F5D7A5A61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E3049-A443-42AC-A4A3-720C96694E4D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DA2EE-4CE6-4E11-8A05-0F5D7A5A61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E3049-A443-42AC-A4A3-720C96694E4D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DA2EE-4CE6-4E11-8A05-0F5D7A5A61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E3049-A443-42AC-A4A3-720C96694E4D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DA2EE-4CE6-4E11-8A05-0F5D7A5A61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E3049-A443-42AC-A4A3-720C96694E4D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DA2EE-4CE6-4E11-8A05-0F5D7A5A61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E3049-A443-42AC-A4A3-720C96694E4D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DA2EE-4CE6-4E11-8A05-0F5D7A5A61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E3049-A443-42AC-A4A3-720C96694E4D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DA2EE-4CE6-4E11-8A05-0F5D7A5A61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E3049-A443-42AC-A4A3-720C96694E4D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DA2EE-4CE6-4E11-8A05-0F5D7A5A61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E3049-A443-42AC-A4A3-720C96694E4D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DA2EE-4CE6-4E11-8A05-0F5D7A5A61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E3049-A443-42AC-A4A3-720C96694E4D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DA2EE-4CE6-4E11-8A05-0F5D7A5A61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E3049-A443-42AC-A4A3-720C96694E4D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DA2EE-4CE6-4E11-8A05-0F5D7A5A61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E3049-A443-42AC-A4A3-720C96694E4D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DA2EE-4CE6-4E11-8A05-0F5D7A5A61C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520700"/>
            <a:ext cx="7315200" cy="114300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n-US" sz="6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রসায়ন</a:t>
            </a:r>
            <a:r>
              <a:rPr lang="en-US" sz="6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ক্লাসে</a:t>
            </a:r>
            <a:r>
              <a:rPr lang="en-US" sz="6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6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676400" y="609600"/>
            <a:ext cx="5181600" cy="2133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612348"/>
            <a:ext cx="7315200" cy="4483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054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746" y="0"/>
            <a:ext cx="9101920" cy="68580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2971801" y="0"/>
            <a:ext cx="6152865" cy="1323439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8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8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066318"/>
            <a:ext cx="9121254" cy="452431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n-US" sz="48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4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marL="742950" indent="-742950">
              <a:buFont typeface="+mj-lt"/>
              <a:buAutoNum type="arabicParenR"/>
            </a:pPr>
            <a:r>
              <a:rPr lang="en-US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Na</a:t>
            </a:r>
            <a:r>
              <a:rPr lang="en-US" sz="48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</a:t>
            </a:r>
            <a:r>
              <a:rPr lang="en-US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SO</a:t>
            </a:r>
            <a:r>
              <a:rPr lang="en-US" sz="48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r>
              <a:rPr lang="en-US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অম্লীয়</a:t>
            </a:r>
            <a:r>
              <a:rPr lang="en-US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ক্ষারকীয়</a:t>
            </a:r>
            <a:r>
              <a:rPr lang="en-US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মূলকের</a:t>
            </a:r>
            <a:r>
              <a:rPr lang="en-US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সংকেত</a:t>
            </a:r>
            <a:r>
              <a:rPr lang="en-US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  </a:t>
            </a:r>
          </a:p>
          <a:p>
            <a:r>
              <a:rPr lang="en-US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2)NH</a:t>
            </a:r>
            <a:r>
              <a:rPr lang="en-US" sz="48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r>
              <a:rPr lang="en-US" sz="48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+</a:t>
            </a:r>
            <a:r>
              <a:rPr lang="en-US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ইলেক্ট্রন</a:t>
            </a:r>
            <a:r>
              <a:rPr lang="en-US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en-US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 </a:t>
            </a:r>
          </a:p>
          <a:p>
            <a:endParaRPr lang="en-US" sz="48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2" descr="taking test clipart - Clip Art Library">
            <a:extLst>
              <a:ext uri="{FF2B5EF4-FFF2-40B4-BE49-F238E27FC236}">
                <a16:creationId xmlns="" xmlns:a16="http://schemas.microsoft.com/office/drawing/2014/main" id="{80F97CDA-9FA6-48AC-A07F-7A4DEC6FFA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62109" y1="57296" x2="48242" y2="67597"/>
                        <a14:foregroundMark x1="49609" y1="72103" x2="57422" y2="77039"/>
                        <a14:foregroundMark x1="75000" y1="66524" x2="80078" y2="68026"/>
                        <a14:foregroundMark x1="37109" y1="80258" x2="60742" y2="85193"/>
                        <a14:foregroundMark x1="22070" y1="80258" x2="27539" y2="85193"/>
                        <a14:foregroundMark x1="21094" y1="91416" x2="84766" y2="89914"/>
                        <a14:foregroundMark x1="94336" y1="82618" x2="82422" y2="98498"/>
                        <a14:foregroundMark x1="84180" y1="76609" x2="84180" y2="76609"/>
                        <a14:foregroundMark x1="92969" y1="92918" x2="92969" y2="92918"/>
                        <a14:foregroundMark x1="74023" y1="85837" x2="97656" y2="80258"/>
                        <a14:foregroundMark x1="67578" y1="69957" x2="77734" y2="68455"/>
                        <a14:foregroundMark x1="95313" y1="85193" x2="94336" y2="97425"/>
                        <a14:foregroundMark x1="58789" y1="95279" x2="81055" y2="96996"/>
                        <a14:foregroundMark x1="39453" y1="11159" x2="24219" y2="14807"/>
                        <a14:foregroundMark x1="43164" y1="7296" x2="35742" y2="32618"/>
                        <a14:foregroundMark x1="28516" y1="7296" x2="53320" y2="15880"/>
                        <a14:foregroundMark x1="32617" y1="3219" x2="47266" y2="9227"/>
                        <a14:foregroundMark x1="27539" y1="17382" x2="23828" y2="34549"/>
                        <a14:foregroundMark x1="71289" y1="82618" x2="89258" y2="74034"/>
                        <a14:foregroundMark x1="48242" y1="94850" x2="25195" y2="97854"/>
                        <a14:foregroundMark x1="7617" y1="56867" x2="2148" y2="62446"/>
                        <a14:foregroundMark x1="20508" y1="96996" x2="14063" y2="90773"/>
                        <a14:foregroundMark x1="5469" y1="91845" x2="11914" y2="86695"/>
                        <a14:foregroundMark x1="42773" y1="62017" x2="54297" y2="62446"/>
                        <a14:foregroundMark x1="89258" y1="64378" x2="93945" y2="64378"/>
                        <a14:foregroundMark x1="90625" y1="77682" x2="97266" y2="776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6" y="0"/>
            <a:ext cx="2949055" cy="203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6960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226D5EB-4BF1-4269-B676-A85A2ED327B2}"/>
              </a:ext>
            </a:extLst>
          </p:cNvPr>
          <p:cNvSpPr txBox="1">
            <a:spLocks/>
          </p:cNvSpPr>
          <p:nvPr/>
        </p:nvSpPr>
        <p:spPr>
          <a:xfrm>
            <a:off x="4174435" y="129908"/>
            <a:ext cx="4969565" cy="187566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 dirty="0" err="1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দলীয়</a:t>
            </a:r>
            <a:r>
              <a:rPr lang="en-US" sz="7200" b="1" dirty="0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 </a:t>
            </a:r>
            <a:r>
              <a:rPr lang="en-US" sz="7200" b="1" dirty="0" err="1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কাজ</a:t>
            </a:r>
            <a:r>
              <a:rPr lang="en-US" sz="7200" b="1" dirty="0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 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513510"/>
            <a:ext cx="9144000" cy="107721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en-US" sz="3200" dirty="0" err="1" smtClean="0">
                <a:solidFill>
                  <a:schemeClr val="tx1"/>
                </a:solidFill>
              </a:rPr>
              <a:t>লবনের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অম্লীয়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মূলক</a:t>
            </a:r>
            <a:r>
              <a:rPr lang="en-US" sz="3200" dirty="0" smtClean="0">
                <a:solidFill>
                  <a:schemeClr val="tx1"/>
                </a:solidFill>
              </a:rPr>
              <a:t> ও </a:t>
            </a:r>
            <a:r>
              <a:rPr lang="en-US" sz="3200" dirty="0" err="1" smtClean="0">
                <a:solidFill>
                  <a:schemeClr val="tx1"/>
                </a:solidFill>
              </a:rPr>
              <a:t>ক্ষারকীয়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মূলকগুলো</a:t>
            </a:r>
            <a:r>
              <a:rPr lang="en-US" sz="3200" dirty="0" err="1" smtClean="0">
                <a:solidFill>
                  <a:schemeClr val="tx1"/>
                </a:solidFill>
              </a:rPr>
              <a:t>র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সংকেত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লিখে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কারন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চিহ্নিত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কর</a:t>
            </a:r>
            <a:r>
              <a:rPr lang="en-US" sz="3200" dirty="0" smtClean="0">
                <a:solidFill>
                  <a:schemeClr val="tx1"/>
                </a:solidFill>
              </a:rPr>
              <a:t>। 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908"/>
            <a:ext cx="4174435" cy="1875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880842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746" y="0"/>
            <a:ext cx="9101920" cy="68580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537283" y="-57061"/>
            <a:ext cx="5587383" cy="1323439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8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বাড়ীর</a:t>
            </a:r>
            <a:r>
              <a:rPr lang="en-US" sz="8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8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3998" y="3206088"/>
            <a:ext cx="8610600" cy="2534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arenR"/>
            </a:pPr>
            <a:r>
              <a:rPr lang="en-US" sz="44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NaCl</a:t>
            </a:r>
            <a:r>
              <a:rPr lang="en-US" sz="4400" baseline="300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4400" dirty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অম্লীয়</a:t>
            </a:r>
            <a:r>
              <a:rPr lang="en-US" sz="44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4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ক্ষারকীয়</a:t>
            </a:r>
            <a:r>
              <a:rPr lang="en-US" sz="44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মুলকের</a:t>
            </a:r>
            <a:r>
              <a:rPr lang="en-US" sz="44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44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এবংঅম্লীয়</a:t>
            </a:r>
            <a:r>
              <a:rPr lang="en-US" sz="44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মূলকের</a:t>
            </a:r>
            <a:r>
              <a:rPr lang="en-US" sz="44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4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শনাক্তকরন</a:t>
            </a:r>
            <a:r>
              <a:rPr lang="en-US" sz="44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বর্ননা</a:t>
            </a:r>
            <a:r>
              <a:rPr lang="en-US" sz="44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4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।  </a:t>
            </a:r>
            <a:endParaRPr lang="en-US" sz="4400" dirty="0">
              <a:solidFill>
                <a:schemeClr val="bg2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4000" baseline="-25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aseline="-25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000" baseline="-250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3d-home-icon-png-mfvjcc8wj.png"/>
          <p:cNvPicPr>
            <a:picLocks noChangeAspect="1"/>
          </p:cNvPicPr>
          <p:nvPr/>
        </p:nvPicPr>
        <p:blipFill>
          <a:blip r:embed="rId2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5754" y="228600"/>
            <a:ext cx="3573037" cy="192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8402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-21081" y="0"/>
            <a:ext cx="922564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408465" y="228601"/>
            <a:ext cx="2760365" cy="86177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lIns="76197" tIns="38098" rIns="76197" bIns="38098">
            <a:spAutoFit/>
          </a:bodyPr>
          <a:lstStyle/>
          <a:p>
            <a:r>
              <a:rPr lang="bn-BD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</a:t>
            </a:r>
            <a:r>
              <a:rPr lang="bn-IN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চিতি</a:t>
            </a:r>
            <a:endParaRPr lang="en-US" sz="5100" dirty="0"/>
          </a:p>
        </p:txBody>
      </p:sp>
      <p:sp>
        <p:nvSpPr>
          <p:cNvPr id="10" name="Rounded Rectangle 9"/>
          <p:cNvSpPr/>
          <p:nvPr/>
        </p:nvSpPr>
        <p:spPr>
          <a:xfrm>
            <a:off x="361596" y="1494693"/>
            <a:ext cx="7639404" cy="4044462"/>
          </a:xfrm>
          <a:prstGeom prst="round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76197" tIns="38098" rIns="76197" bIns="38098" rtlCol="0" anchor="ctr"/>
          <a:lstStyle/>
          <a:p>
            <a:pPr>
              <a:buNone/>
            </a:pP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মোঃ</a:t>
            </a:r>
            <a:r>
              <a:rPr lang="as-IN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জ</a:t>
            </a:r>
            <a:r>
              <a:rPr lang="as-IN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ই</a:t>
            </a: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সলাম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মোল্লা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                                    </a:t>
            </a:r>
            <a:r>
              <a:rPr lang="bn-BD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প্রভাষক,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বিভাগীয়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bn-BD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রসায়ন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28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বদিউল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আল</a:t>
            </a:r>
            <a:r>
              <a:rPr lang="as-IN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ডি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as-IN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as-IN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bn-BD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কলেজ        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                  </a:t>
            </a:r>
            <a:r>
              <a:rPr lang="as-IN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as-IN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</a:t>
            </a: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নগ</a:t>
            </a:r>
            <a:r>
              <a:rPr lang="bn-BD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র,</a:t>
            </a: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কু</a:t>
            </a:r>
            <a:r>
              <a:rPr lang="as-IN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as-IN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as-IN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bn-BD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28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মোবাইলঃ 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০</a:t>
            </a:r>
            <a:r>
              <a:rPr lang="as-IN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as-IN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as-IN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২</a:t>
            </a:r>
            <a:endParaRPr lang="bn-BD" sz="28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ই-মেইলঃ</a:t>
            </a:r>
            <a:r>
              <a:rPr lang="bn-BD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nazrulcvc@gmail.com</a:t>
            </a:r>
          </a:p>
        </p:txBody>
      </p:sp>
    </p:spTree>
    <p:extLst>
      <p:ext uri="{BB962C8B-B14F-4D97-AF65-F5344CB8AC3E}">
        <p14:creationId xmlns:p14="http://schemas.microsoft.com/office/powerpoint/2010/main" val="1752628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u="sng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আয়ন</a:t>
            </a:r>
            <a:r>
              <a:rPr lang="en-US" u="sng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u="sng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শনাক্তকরন</a:t>
            </a:r>
            <a:r>
              <a:rPr lang="en-US" u="sng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u="sng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পদ্ধতি</a:t>
            </a:r>
            <a:r>
              <a:rPr lang="en-US" u="sng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u="sng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9144000" cy="579120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buNone/>
            </a:pPr>
            <a:r>
              <a:rPr lang="bn-BD" dirty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76600" y="1524000"/>
            <a:ext cx="2743200" cy="381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আয়ন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শনাক্তকরন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71800" y="2286000"/>
            <a:ext cx="388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971800" y="2362200"/>
            <a:ext cx="45719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85800" y="4038600"/>
            <a:ext cx="45719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440681" y="4000500"/>
            <a:ext cx="45719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063240" y="4000500"/>
            <a:ext cx="45719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572000" y="5067300"/>
            <a:ext cx="1371600" cy="10287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কোবাল্ট</a:t>
            </a:r>
            <a:r>
              <a:rPr lang="en-US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নাইট্রেট</a:t>
            </a:r>
            <a:r>
              <a:rPr lang="en-US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পরীক্ষা</a:t>
            </a:r>
            <a:r>
              <a:rPr lang="en-US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781800" y="2286000"/>
            <a:ext cx="45719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4419600" y="1905000"/>
            <a:ext cx="45719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6172200" y="2667000"/>
            <a:ext cx="2362200" cy="5334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সিক্ত</a:t>
            </a:r>
            <a:r>
              <a:rPr lang="en-US" sz="2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পরীক্ষা</a:t>
            </a:r>
            <a:r>
              <a:rPr lang="en-US" sz="2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524000" y="2743200"/>
            <a:ext cx="2667000" cy="5334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শুষ্ক</a:t>
            </a:r>
            <a:r>
              <a:rPr lang="en-US" sz="2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পরীক্ষা</a:t>
            </a:r>
            <a:r>
              <a:rPr lang="en-US" sz="2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31519" y="4019550"/>
            <a:ext cx="48006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198119" y="5189277"/>
            <a:ext cx="1066800" cy="12192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861A48"/>
                </a:solidFill>
                <a:latin typeface="NikoshBAN" pitchFamily="2" charset="0"/>
                <a:cs typeface="NikoshBAN" pitchFamily="2" charset="0"/>
              </a:rPr>
              <a:t>শিখা</a:t>
            </a:r>
            <a:r>
              <a:rPr lang="en-US" dirty="0" smtClean="0">
                <a:solidFill>
                  <a:srgbClr val="861A48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861A48"/>
                </a:solidFill>
                <a:latin typeface="NikoshBAN" pitchFamily="2" charset="0"/>
                <a:cs typeface="NikoshBAN" pitchFamily="2" charset="0"/>
              </a:rPr>
              <a:t>পরীক্ষা</a:t>
            </a:r>
            <a:r>
              <a:rPr lang="en-US" dirty="0" smtClean="0">
                <a:solidFill>
                  <a:srgbClr val="861A48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solidFill>
                <a:srgbClr val="861A48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491740" y="5105400"/>
            <a:ext cx="1143000" cy="1143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কাঠ</a:t>
            </a:r>
            <a:r>
              <a:rPr lang="en-US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কয়লা</a:t>
            </a:r>
            <a:r>
              <a:rPr lang="en-US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পরীক্ষা</a:t>
            </a:r>
            <a:r>
              <a:rPr lang="en-US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en-US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051980" y="3271198"/>
            <a:ext cx="45719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94597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সিক্ত</a:t>
            </a:r>
            <a:r>
              <a:rPr lang="en-US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পরীক্ষা</a:t>
            </a:r>
            <a:r>
              <a:rPr lang="en-US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8000" baseline="30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9144000" cy="5486400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43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প্রস্তুতিঃ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টেস্টটিউবে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সামান্য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পরিমান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নমুনা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লবন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নিয়ে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পানি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যোগ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ঝাকিয়ে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মুল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প্রস্তুত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।  </a:t>
            </a:r>
            <a:endParaRPr lang="en-US" sz="43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>
              <a:buNone/>
            </a:pPr>
            <a:r>
              <a:rPr lang="en-US" sz="43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3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43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88262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u="sng" dirty="0" err="1" smtClean="0">
                <a:latin typeface="NikoshBAN" pitchFamily="2" charset="0"/>
                <a:cs typeface="NikoshBAN" pitchFamily="2" charset="0"/>
              </a:rPr>
              <a:t>লবনের</a:t>
            </a:r>
            <a:r>
              <a:rPr lang="en-US" u="sng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u="sng" dirty="0" err="1" smtClean="0">
                <a:latin typeface="NikoshBAN" pitchFamily="2" charset="0"/>
                <a:cs typeface="NikoshBAN" pitchFamily="2" charset="0"/>
              </a:rPr>
              <a:t>আয়ন</a:t>
            </a:r>
            <a:r>
              <a:rPr lang="en-US" u="sng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u="sng" dirty="0" err="1" smtClean="0">
                <a:latin typeface="NikoshBAN" pitchFamily="2" charset="0"/>
                <a:cs typeface="NikoshBAN" pitchFamily="2" charset="0"/>
              </a:rPr>
              <a:t>শনাক্তকরনঃ</a:t>
            </a:r>
            <a:r>
              <a:rPr lang="en-US" u="sng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u="sng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9144000" cy="5645624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buNone/>
            </a:pPr>
            <a:r>
              <a:rPr lang="bn-BD" dirty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611879" y="1524000"/>
            <a:ext cx="1920241" cy="3810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লবন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800" dirty="0">
              <a:solidFill>
                <a:schemeClr val="tx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71800" y="2286000"/>
            <a:ext cx="388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971800" y="2362200"/>
            <a:ext cx="45719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6781800" y="2286000"/>
            <a:ext cx="45719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4419600" y="1905000"/>
            <a:ext cx="45719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6172200" y="2667000"/>
            <a:ext cx="2743200" cy="16764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অম্লীয়</a:t>
            </a:r>
            <a:r>
              <a:rPr lang="en-US" sz="2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মূলক</a:t>
            </a:r>
            <a:endParaRPr lang="en-US" sz="24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Cl</a:t>
            </a:r>
            <a:r>
              <a:rPr lang="en-US" sz="2400" baseline="30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en-US" sz="2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,SO</a:t>
            </a:r>
            <a:r>
              <a:rPr lang="en-US" sz="2400" baseline="-25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4</a:t>
            </a:r>
            <a:r>
              <a:rPr lang="en-US" sz="2400" baseline="30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2-</a:t>
            </a:r>
            <a:r>
              <a:rPr lang="en-US" sz="2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,CO</a:t>
            </a:r>
            <a:r>
              <a:rPr lang="en-US" sz="2400" baseline="-25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2400" baseline="30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2-</a:t>
            </a:r>
            <a:r>
              <a:rPr lang="en-US" sz="2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523999" y="2743200"/>
            <a:ext cx="2941319" cy="16002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ক্ষারকীয়</a:t>
            </a:r>
            <a:r>
              <a:rPr lang="en-US" sz="2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মূলক</a:t>
            </a:r>
            <a:endParaRPr lang="en-US" sz="24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Cu</a:t>
            </a:r>
            <a:r>
              <a:rPr lang="en-US" sz="2400" baseline="30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2+</a:t>
            </a:r>
            <a:r>
              <a:rPr lang="en-US" sz="2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,Zn</a:t>
            </a:r>
            <a:r>
              <a:rPr lang="en-US" sz="2400" baseline="30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2+</a:t>
            </a:r>
            <a:r>
              <a:rPr lang="en-US" sz="2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,Al</a:t>
            </a:r>
            <a:r>
              <a:rPr lang="en-US" sz="2400" baseline="30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3+</a:t>
            </a:r>
            <a:r>
              <a:rPr lang="en-US" sz="2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,Ca</a:t>
            </a:r>
            <a:r>
              <a:rPr lang="en-US" sz="2400" baseline="30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2+</a:t>
            </a:r>
            <a:r>
              <a:rPr lang="en-US" sz="2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,Na</a:t>
            </a:r>
            <a:r>
              <a:rPr lang="en-US" sz="2400" baseline="30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+ </a:t>
            </a:r>
            <a:endParaRPr lang="en-US" sz="2400" baseline="30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29201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22" grpId="0" animBg="1"/>
      <p:bldP spid="27" grpId="0" animBg="1"/>
      <p:bldP spid="29" grpId="0" animBg="1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33763" cy="52322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SG" sz="2800" dirty="0" err="1">
                <a:solidFill>
                  <a:schemeClr val="tx1"/>
                </a:solidFill>
              </a:rPr>
              <a:t>অম্লীয়</a:t>
            </a:r>
            <a:r>
              <a:rPr lang="en-SG" sz="2800" dirty="0">
                <a:solidFill>
                  <a:schemeClr val="tx1"/>
                </a:solidFill>
              </a:rPr>
              <a:t> </a:t>
            </a:r>
            <a:r>
              <a:rPr lang="en-SG" sz="2800" dirty="0" err="1">
                <a:solidFill>
                  <a:schemeClr val="tx1"/>
                </a:solidFill>
              </a:rPr>
              <a:t>মূলকের</a:t>
            </a:r>
            <a:r>
              <a:rPr lang="en-SG" sz="2800" dirty="0">
                <a:solidFill>
                  <a:schemeClr val="tx1"/>
                </a:solidFill>
              </a:rPr>
              <a:t> </a:t>
            </a:r>
            <a:r>
              <a:rPr lang="en-SG" sz="2800" dirty="0" err="1">
                <a:solidFill>
                  <a:schemeClr val="tx1"/>
                </a:solidFill>
              </a:rPr>
              <a:t>সনাক্তকারী</a:t>
            </a:r>
            <a:r>
              <a:rPr lang="en-SG" sz="2800" dirty="0">
                <a:solidFill>
                  <a:schemeClr val="tx1"/>
                </a:solidFill>
              </a:rPr>
              <a:t> </a:t>
            </a:r>
            <a:r>
              <a:rPr lang="en-SG" sz="2800" dirty="0" err="1">
                <a:solidFill>
                  <a:schemeClr val="tx1"/>
                </a:solidFill>
              </a:rPr>
              <a:t>পরীক্ষা</a:t>
            </a:r>
            <a:r>
              <a:rPr lang="en-SG" sz="2800" dirty="0">
                <a:solidFill>
                  <a:schemeClr val="tx1"/>
                </a:solidFill>
              </a:rPr>
              <a:t> :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4" name="Picture 3" descr="Cl-.jp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523220"/>
            <a:ext cx="9133763" cy="633478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" y="523220"/>
            <a:ext cx="9133762" cy="77218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</a:rPr>
              <a:t>C</a:t>
            </a:r>
            <a:r>
              <a:rPr lang="en-US" sz="4000" dirty="0" err="1" smtClean="0">
                <a:solidFill>
                  <a:schemeClr val="tx1"/>
                </a:solidFill>
              </a:rPr>
              <a:t>l</a:t>
            </a:r>
            <a:r>
              <a:rPr lang="en-US" sz="4000" baseline="30000" dirty="0" smtClean="0">
                <a:solidFill>
                  <a:schemeClr val="tx1"/>
                </a:solidFill>
              </a:rPr>
              <a:t>-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আয়ন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শনাক্তকরনঃ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endParaRPr lang="en-US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O3  2- For Ca.jp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34290" y="0"/>
            <a:ext cx="917829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34290" y="0"/>
            <a:ext cx="9178290" cy="6096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</a:rPr>
              <a:t>CO</a:t>
            </a:r>
            <a:r>
              <a:rPr lang="en-US" sz="4400" baseline="-25000" dirty="0" smtClean="0">
                <a:solidFill>
                  <a:schemeClr val="tx1"/>
                </a:solidFill>
              </a:rPr>
              <a:t>3</a:t>
            </a:r>
            <a:r>
              <a:rPr lang="en-US" sz="4400" baseline="30000" dirty="0" smtClean="0">
                <a:solidFill>
                  <a:schemeClr val="tx1"/>
                </a:solidFill>
              </a:rPr>
              <a:t>2-</a:t>
            </a:r>
            <a:r>
              <a:rPr lang="en-US" sz="4400" dirty="0" smtClean="0">
                <a:solidFill>
                  <a:schemeClr val="tx1"/>
                </a:solidFill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</a:rPr>
              <a:t>আয়ন</a:t>
            </a:r>
            <a:r>
              <a:rPr lang="en-US" sz="4400" dirty="0" smtClean="0">
                <a:solidFill>
                  <a:schemeClr val="tx1"/>
                </a:solidFill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</a:rPr>
              <a:t>শনাক্তকরন</a:t>
            </a:r>
            <a:r>
              <a:rPr lang="en-US" sz="4400" dirty="0" smtClean="0">
                <a:solidFill>
                  <a:schemeClr val="tx1"/>
                </a:solidFill>
              </a:rPr>
              <a:t> </a:t>
            </a:r>
            <a:endParaRPr lang="en-US" sz="4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O42-.jp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</a:rPr>
              <a:t>SO</a:t>
            </a:r>
            <a:r>
              <a:rPr lang="en-US" sz="4400" baseline="-25000" dirty="0">
                <a:solidFill>
                  <a:schemeClr val="tx1"/>
                </a:solidFill>
              </a:rPr>
              <a:t>4</a:t>
            </a:r>
            <a:r>
              <a:rPr lang="en-US" sz="4400" baseline="30000" dirty="0" smtClean="0">
                <a:solidFill>
                  <a:schemeClr val="tx1"/>
                </a:solidFill>
              </a:rPr>
              <a:t>2-</a:t>
            </a:r>
            <a:r>
              <a:rPr lang="en-US" sz="4400" dirty="0" smtClean="0">
                <a:solidFill>
                  <a:schemeClr val="tx1"/>
                </a:solidFill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</a:rPr>
              <a:t>আয়ন</a:t>
            </a:r>
            <a:r>
              <a:rPr lang="en-US" sz="4400" dirty="0" smtClean="0">
                <a:solidFill>
                  <a:schemeClr val="tx1"/>
                </a:solidFill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</a:rPr>
              <a:t>শনাক্তকরন</a:t>
            </a:r>
            <a:r>
              <a:rPr lang="en-US" sz="4400" dirty="0" smtClean="0">
                <a:solidFill>
                  <a:schemeClr val="tx1"/>
                </a:solidFill>
              </a:rPr>
              <a:t> </a:t>
            </a:r>
            <a:endParaRPr lang="en-US" sz="4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200" dirty="0" err="1" smtClean="0">
                <a:solidFill>
                  <a:schemeClr val="tx1"/>
                </a:solidFill>
              </a:rPr>
              <a:t>সালফেট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আয়ন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শনাক্তকরনে</a:t>
            </a:r>
            <a:r>
              <a:rPr lang="en-US" sz="3200" dirty="0" smtClean="0">
                <a:solidFill>
                  <a:schemeClr val="tx1"/>
                </a:solidFill>
              </a:rPr>
              <a:t> BaCl</a:t>
            </a:r>
            <a:r>
              <a:rPr lang="en-US" sz="3200" baseline="-25000" dirty="0" smtClean="0">
                <a:solidFill>
                  <a:schemeClr val="tx1"/>
                </a:solidFill>
              </a:rPr>
              <a:t>2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অপেক্ষা</a:t>
            </a:r>
            <a:r>
              <a:rPr lang="en-US" sz="3200" dirty="0" smtClean="0">
                <a:solidFill>
                  <a:schemeClr val="tx1"/>
                </a:solidFill>
              </a:rPr>
              <a:t>  Ba(NO</a:t>
            </a:r>
            <a:r>
              <a:rPr lang="en-US" sz="3200" baseline="-25000" dirty="0" smtClean="0">
                <a:solidFill>
                  <a:schemeClr val="tx1"/>
                </a:solidFill>
              </a:rPr>
              <a:t>3</a:t>
            </a:r>
            <a:r>
              <a:rPr lang="en-US" sz="3200" dirty="0" smtClean="0">
                <a:solidFill>
                  <a:schemeClr val="tx1"/>
                </a:solidFill>
              </a:rPr>
              <a:t>)</a:t>
            </a:r>
            <a:r>
              <a:rPr lang="en-US" sz="3200" baseline="-25000" dirty="0" smtClean="0">
                <a:solidFill>
                  <a:schemeClr val="tx1"/>
                </a:solidFill>
              </a:rPr>
              <a:t>2</a:t>
            </a:r>
            <a:r>
              <a:rPr lang="en-US" sz="3200" dirty="0" smtClean="0">
                <a:solidFill>
                  <a:schemeClr val="tx1"/>
                </a:solidFill>
              </a:rPr>
              <a:t>ব্যবহার </a:t>
            </a:r>
            <a:r>
              <a:rPr lang="en-US" sz="3200" dirty="0" err="1" smtClean="0">
                <a:solidFill>
                  <a:schemeClr val="tx1"/>
                </a:solidFill>
              </a:rPr>
              <a:t>উত্তম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কেন</a:t>
            </a:r>
            <a:r>
              <a:rPr lang="en-US" sz="3200" dirty="0" smtClean="0">
                <a:solidFill>
                  <a:schemeClr val="tx1"/>
                </a:solidFill>
              </a:rPr>
              <a:t>? 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434110"/>
            <a:ext cx="9144000" cy="5423890"/>
          </a:xfrm>
        </p:spPr>
      </p:pic>
    </p:spTree>
    <p:extLst>
      <p:ext uri="{BB962C8B-B14F-4D97-AF65-F5344CB8AC3E}">
        <p14:creationId xmlns:p14="http://schemas.microsoft.com/office/powerpoint/2010/main" val="2058877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</TotalTime>
  <Words>201</Words>
  <Application>Microsoft Office PowerPoint</Application>
  <PresentationFormat>On-screen Show (4:3)</PresentationFormat>
  <Paragraphs>45</Paragraphs>
  <Slides>13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আয়ন শনাক্তকরন পদ্ধতি </vt:lpstr>
      <vt:lpstr>সিক্ত পরীক্ষা </vt:lpstr>
      <vt:lpstr>লবনের আয়ন শনাক্তকরনঃ </vt:lpstr>
      <vt:lpstr>PowerPoint Presentation</vt:lpstr>
      <vt:lpstr>PowerPoint Presentation</vt:lpstr>
      <vt:lpstr>PowerPoint Presentation</vt:lpstr>
      <vt:lpstr>সালফেট আয়ন শনাক্তকরনে BaCl2 অপেক্ষা  Ba(NO3)2ব্যবহার উত্তম কেন? 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HP</cp:lastModifiedBy>
  <cp:revision>54</cp:revision>
  <dcterms:created xsi:type="dcterms:W3CDTF">2020-05-08T13:08:48Z</dcterms:created>
  <dcterms:modified xsi:type="dcterms:W3CDTF">2026-07-24T05:15:18Z</dcterms:modified>
</cp:coreProperties>
</file>