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AC194C4-9EC1-43CA-9E01-33184D6F0321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457200" y="1752600"/>
            <a:ext cx="8458200" cy="4724400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ভারতবর্ষের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ইতিহাসে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প্রকৃত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প্রতিষ্ঠাতা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হিসেবে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শিহাব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উদ্দিন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যিনি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ইতিহাসে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নামে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অত্যন্ত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গুরুত্বপূর্ণ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একজন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ব্যক্তিত্ব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সুলতান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মাহমুদের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মতো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তিনি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কেবল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সম্পদ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লুণ্ঠনের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জন্য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অভিযান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করেননি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বরং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একটি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স্থায়ী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সাম্রাজ্য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গড়ে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তোলার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সুদূরপ্রসারী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পরিকল্পনা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নিয়েছিলেন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algn="just"/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শ্রেণিকক্ষে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পাঠদানের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উপযোগী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যেকোনো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ঐতিহাসিক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আলোচনার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সুবিধার্থে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জীবন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সামরিক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অভিযান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সফলতা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ইতিহাসখণ্ডে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প্রভাব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একটি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পূর্ণাঙ্গ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কাঠামোবদ্ধ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কন্টেন্ট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নিচে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উপস্থাপন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হলো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Cloud 1"/>
          <p:cNvSpPr/>
          <p:nvPr/>
        </p:nvSpPr>
        <p:spPr>
          <a:xfrm>
            <a:off x="609600" y="533400"/>
            <a:ext cx="7772400" cy="106680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শিহাব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স্থায়ী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প্রতিষ্ঠাতা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07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1143000" y="609600"/>
            <a:ext cx="7010400" cy="914400"/>
          </a:xfrm>
          <a:prstGeom prst="plaqu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৭. </a:t>
            </a: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মূল্যায়ন</a:t>
            </a: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গুরুত্ব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Bevel 4"/>
          <p:cNvSpPr/>
          <p:nvPr/>
        </p:nvSpPr>
        <p:spPr>
          <a:xfrm>
            <a:off x="457200" y="1752600"/>
            <a:ext cx="8001000" cy="4724400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কেবল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একজন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বীর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যোদ্ধাই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ছিলেন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বরং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দূরদর্শী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কূটনীতিবিদও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ছিলেন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প্রথম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তরাইনের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হেরে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গিয়েও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তিনি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দমে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যাননি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বরং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নিজের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ভুলগুলো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সংশোধন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বছরই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ভাগ্য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নির্ধারণী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জয়লাভ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বিজয়ের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ফলেই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পরবর্তী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প্রায়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সাড়ে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ছয়শত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বছর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রাজবংশগুলো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সুযোগ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838200" y="533400"/>
            <a:ext cx="7315200" cy="91440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💡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শ্রেণিকক্ষের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জন্য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মূল্যায়ন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প্রশ্ন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(Assessment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Questions)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Plaque 5"/>
          <p:cNvSpPr/>
          <p:nvPr/>
        </p:nvSpPr>
        <p:spPr>
          <a:xfrm>
            <a:off x="685800" y="1981200"/>
            <a:ext cx="7620000" cy="4191000"/>
          </a:xfrm>
          <a:prstGeom prst="plaqu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শিক্ষার্থীদের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যাচাইয়ের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জন্য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নিচের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প্রশ্নগুলো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ব্যবহার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যেতে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ক)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জ্ঞান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অনুধাবনমূলক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প্রশ্ন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১.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তরাইনের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দ্বিতীয়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সালে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সংঘটিত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হয়েছিল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২.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স্থায়ী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"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প্রকৃত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প্রতিষ্ঠাতা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বলা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৩.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কোন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সেনাপতি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বাংলা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করেছিলেন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ard 3"/>
          <p:cNvSpPr/>
          <p:nvPr/>
        </p:nvSpPr>
        <p:spPr>
          <a:xfrm>
            <a:off x="457200" y="1905000"/>
            <a:ext cx="8229600" cy="4572000"/>
          </a:xfrm>
          <a:prstGeom prst="flowChartPunchedCard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সম্রাট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'ক'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প্রতিবেশী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রাষ্ট্র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আক্রমণ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বিপুল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ধনসম্পদ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নিজের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দেশে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ফিরে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শিল্পকলা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শিক্ষার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উন্নয়নে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ব্যয়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অন্যদিকে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সম্রাট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'খ'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প্রতিবেশী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রাষ্ট্র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সেখানে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ফিরে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গিয়ে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বিশ্বস্ত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সেনাপতিদের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শাসনভার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দিয়ে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একটি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নতুন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সাম্রাজ্যের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ভিত্তি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স্থাপন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প্রশ্ন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১: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উদ্দীপকের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সম্রাট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'খ'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সাথে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ইতিহাসের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কোন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শাসকের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সাদৃশ্য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রয়েছে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ব্যাখ্যা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করো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প্রশ্ন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২: "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উদ্দীপকের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সম্রাট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'ক'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চেয়ে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সম্রাট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'খ'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ঐতিহাসিক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প্রভাব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সুদূরপ্রসারী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"—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উক্তিটি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সুলতান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মাহমুদের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কর্মক্ষেত্রের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আলোকে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বিশ্লেষণ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করো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</a:t>
            </a:r>
          </a:p>
        </p:txBody>
      </p:sp>
      <p:sp>
        <p:nvSpPr>
          <p:cNvPr id="5" name="Flowchart: Multidocument 4"/>
          <p:cNvSpPr/>
          <p:nvPr/>
        </p:nvSpPr>
        <p:spPr>
          <a:xfrm>
            <a:off x="1295400" y="609600"/>
            <a:ext cx="6553200" cy="1143000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খ)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সৃজনশীল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/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উচ্চতর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চিন্তন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দক্ষতা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(Creative Scenario):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xplosion 1 4"/>
          <p:cNvSpPr/>
          <p:nvPr/>
        </p:nvSpPr>
        <p:spPr>
          <a:xfrm>
            <a:off x="1257300" y="457200"/>
            <a:ext cx="6705600" cy="16764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সবাইকে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ধন্যবাদ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Flowchart: Direct Access Storage 5"/>
          <p:cNvSpPr/>
          <p:nvPr/>
        </p:nvSpPr>
        <p:spPr>
          <a:xfrm>
            <a:off x="685800" y="2514600"/>
            <a:ext cx="7848600" cy="3810000"/>
          </a:xfrm>
          <a:prstGeom prst="flowChartMagneticDrum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581400" y="762000"/>
            <a:ext cx="5181600" cy="990600"/>
          </a:xfrm>
          <a:prstGeom prst="ribb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Hexagon 5"/>
          <p:cNvSpPr/>
          <p:nvPr/>
        </p:nvSpPr>
        <p:spPr>
          <a:xfrm>
            <a:off x="228600" y="2417618"/>
            <a:ext cx="4343400" cy="3983182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উপস্থাপনায়</a:t>
            </a:r>
            <a:endParaRPr lang="en-US" sz="2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মো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মিজানুর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রহমান</a:t>
            </a: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প্রভাষক</a:t>
            </a: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ইসলামের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ইতিহাস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সংস্কৃতি</a:t>
            </a: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গণউদ্যোগ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বালিকা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উচ্চ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বিদ্যাল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কলেজ</a:t>
            </a: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লাকসাম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কুমিল্লা</a:t>
            </a: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মোবাইল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: ০১৬১৩৫৫৩৩৬১</a:t>
            </a:r>
          </a:p>
          <a:p>
            <a:pPr algn="just"/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Emill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mizanur531@gmail.com</a:t>
            </a:r>
          </a:p>
          <a:p>
            <a:pPr algn="just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572000" y="2417618"/>
            <a:ext cx="4343400" cy="3983182"/>
          </a:xfrm>
          <a:prstGeom prst="hexag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u="sng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2800" b="1" u="sng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দ্বাদশ</a:t>
            </a:r>
            <a:endParaRPr lang="en-US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1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ইতিহাস ও সংস্কৃতি </a:t>
            </a:r>
            <a:r>
              <a:rPr lang="en-US" sz="1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en-US" sz="16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১ম</a:t>
            </a:r>
          </a:p>
          <a:p>
            <a:r>
              <a:rPr lang="en-US" sz="1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মুহাম্মদ</a:t>
            </a:r>
            <a:r>
              <a:rPr lang="en-US" sz="1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ঘুর</a:t>
            </a:r>
            <a:endParaRPr lang="en-US" sz="16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ar-SA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26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/০৭/২০২৬</a:t>
            </a:r>
            <a:endParaRPr lang="en-US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৪৫ </a:t>
            </a:r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609600" y="381000"/>
            <a:ext cx="2743200" cy="1752600"/>
          </a:xfrm>
          <a:prstGeom prst="flowChartDisp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914400" y="457200"/>
            <a:ext cx="7543800" cy="1219200"/>
          </a:xfrm>
          <a:prstGeom prst="flowChartMulti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১.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প্রাথমিক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জীবন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Flowchart: Card 5"/>
          <p:cNvSpPr/>
          <p:nvPr/>
        </p:nvSpPr>
        <p:spPr>
          <a:xfrm>
            <a:off x="644236" y="1905000"/>
            <a:ext cx="7848600" cy="4419600"/>
          </a:xfrm>
          <a:prstGeom prst="flowChartPunchedCard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প্রকৃত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নাম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মুইজউদ্দিন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শিহাব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উপাধি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জন্ম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বংশ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বর্তমান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আফগানিস্তানের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‘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শান্সবানি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’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বংশে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জন্ম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ক্ষমতায়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আরোহণ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১১৭৩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খ্রিস্টাব্দে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বড়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গিয়াসউদ্দিন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অঞ্চলের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শাসক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গজনির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শাসনভার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অর্পণ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গজনির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শাসনকর্তা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হওয়ার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থেকেই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তিনি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পূর্ব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দিকে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অর্থা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ৎ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দিকে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সাম্রাজ্য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বিস্তারের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পরিকল্পনা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শুরু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1752600"/>
            <a:ext cx="7924800" cy="457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/>
              <a:t>মুহাম্মদ</a:t>
            </a:r>
            <a:r>
              <a:rPr lang="en-US" dirty="0"/>
              <a:t> </a:t>
            </a:r>
            <a:r>
              <a:rPr lang="en-US" dirty="0" err="1"/>
              <a:t>ঘুরির</a:t>
            </a:r>
            <a:r>
              <a:rPr lang="en-US" dirty="0"/>
              <a:t> </a:t>
            </a:r>
            <a:r>
              <a:rPr lang="en-US" dirty="0" err="1"/>
              <a:t>ভারত</a:t>
            </a:r>
            <a:r>
              <a:rPr lang="en-US" dirty="0"/>
              <a:t> </a:t>
            </a:r>
            <a:r>
              <a:rPr lang="en-US" dirty="0" err="1"/>
              <a:t>বিজয়</a:t>
            </a:r>
            <a:r>
              <a:rPr lang="en-US" dirty="0"/>
              <a:t> </a:t>
            </a:r>
            <a:r>
              <a:rPr lang="en-US" dirty="0" err="1"/>
              <a:t>হুট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হয়নি</a:t>
            </a:r>
            <a:r>
              <a:rPr lang="en-US" dirty="0"/>
              <a:t>,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ছিল</a:t>
            </a:r>
            <a:r>
              <a:rPr lang="en-US" dirty="0"/>
              <a:t> </a:t>
            </a:r>
            <a:r>
              <a:rPr lang="en-US" dirty="0" err="1"/>
              <a:t>কয়েক</a:t>
            </a:r>
            <a:r>
              <a:rPr lang="en-US" dirty="0"/>
              <a:t> </a:t>
            </a:r>
            <a:r>
              <a:rPr lang="en-US" dirty="0" err="1"/>
              <a:t>দশকের</a:t>
            </a:r>
            <a:r>
              <a:rPr lang="en-US" dirty="0"/>
              <a:t> </a:t>
            </a:r>
            <a:r>
              <a:rPr lang="en-US" dirty="0" err="1"/>
              <a:t>দীর্ঘ</a:t>
            </a:r>
            <a:r>
              <a:rPr lang="en-US" dirty="0"/>
              <a:t> </a:t>
            </a:r>
            <a:r>
              <a:rPr lang="en-US" dirty="0" err="1"/>
              <a:t>সামরিক</a:t>
            </a:r>
            <a:r>
              <a:rPr lang="en-US" dirty="0"/>
              <a:t> </a:t>
            </a:r>
            <a:r>
              <a:rPr lang="en-US" dirty="0" err="1"/>
              <a:t>প্রচেষ্টার</a:t>
            </a:r>
            <a:r>
              <a:rPr lang="en-US" dirty="0"/>
              <a:t> </a:t>
            </a:r>
            <a:r>
              <a:rPr lang="en-US" dirty="0" err="1"/>
              <a:t>ফসল</a:t>
            </a:r>
            <a:r>
              <a:rPr lang="en-US" dirty="0"/>
              <a:t>। </a:t>
            </a:r>
            <a:r>
              <a:rPr lang="en-US" dirty="0" err="1"/>
              <a:t>তাঁর</a:t>
            </a:r>
            <a:r>
              <a:rPr lang="en-US" dirty="0"/>
              <a:t> </a:t>
            </a:r>
            <a:r>
              <a:rPr lang="en-US" dirty="0" err="1"/>
              <a:t>প্রধান</a:t>
            </a:r>
            <a:r>
              <a:rPr lang="en-US" dirty="0"/>
              <a:t> </a:t>
            </a:r>
            <a:r>
              <a:rPr lang="en-US" dirty="0" err="1"/>
              <a:t>অভিযানগুলোর</a:t>
            </a:r>
            <a:r>
              <a:rPr lang="en-US" dirty="0"/>
              <a:t> </a:t>
            </a:r>
            <a:r>
              <a:rPr lang="en-US" dirty="0" err="1"/>
              <a:t>সংক্ষিপ্ত</a:t>
            </a:r>
            <a:r>
              <a:rPr lang="en-US" dirty="0"/>
              <a:t> </a:t>
            </a:r>
            <a:r>
              <a:rPr lang="en-US" dirty="0" err="1"/>
              <a:t>রূপ</a:t>
            </a:r>
            <a:r>
              <a:rPr lang="en-US" dirty="0"/>
              <a:t> </a:t>
            </a:r>
            <a:r>
              <a:rPr lang="en-US" dirty="0" err="1"/>
              <a:t>নিচে</a:t>
            </a:r>
            <a:r>
              <a:rPr lang="en-US" dirty="0"/>
              <a:t> </a:t>
            </a:r>
            <a:r>
              <a:rPr lang="en-US" dirty="0" err="1"/>
              <a:t>দেওয়া</a:t>
            </a:r>
            <a:r>
              <a:rPr lang="en-US" dirty="0"/>
              <a:t> </a:t>
            </a:r>
            <a:r>
              <a:rPr lang="en-US" dirty="0" err="1"/>
              <a:t>হলো</a:t>
            </a:r>
            <a:r>
              <a:rPr lang="en-US" dirty="0"/>
              <a:t>:</a:t>
            </a:r>
          </a:p>
          <a:p>
            <a:pPr lvl="0" algn="just"/>
            <a:r>
              <a:rPr lang="en-US" b="1" dirty="0" err="1"/>
              <a:t>মুলতান</a:t>
            </a:r>
            <a:r>
              <a:rPr lang="en-US" b="1" dirty="0"/>
              <a:t> ও </a:t>
            </a:r>
            <a:r>
              <a:rPr lang="en-US" b="1" dirty="0" err="1"/>
              <a:t>উচ</a:t>
            </a:r>
            <a:r>
              <a:rPr lang="en-US" b="1" dirty="0"/>
              <a:t> </a:t>
            </a:r>
            <a:r>
              <a:rPr lang="en-US" b="1" dirty="0" err="1"/>
              <a:t>বিজয়</a:t>
            </a:r>
            <a:r>
              <a:rPr lang="en-US" b="1" dirty="0"/>
              <a:t> (১১৭৫ </a:t>
            </a:r>
            <a:r>
              <a:rPr lang="en-US" b="1" dirty="0" err="1"/>
              <a:t>খ্রি</a:t>
            </a:r>
            <a:r>
              <a:rPr lang="en-US" b="1" dirty="0"/>
              <a:t>.):</a:t>
            </a:r>
            <a:r>
              <a:rPr lang="en-US" dirty="0"/>
              <a:t>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ছিল</a:t>
            </a:r>
            <a:r>
              <a:rPr lang="en-US" dirty="0"/>
              <a:t> </a:t>
            </a:r>
            <a:r>
              <a:rPr lang="en-US" dirty="0" err="1"/>
              <a:t>ভারতে</a:t>
            </a:r>
            <a:r>
              <a:rPr lang="en-US" dirty="0"/>
              <a:t> </a:t>
            </a:r>
            <a:r>
              <a:rPr lang="en-US" dirty="0" err="1"/>
              <a:t>তাঁর</a:t>
            </a:r>
            <a:r>
              <a:rPr lang="en-US" dirty="0"/>
              <a:t> </a:t>
            </a:r>
            <a:r>
              <a:rPr lang="en-US" dirty="0" err="1"/>
              <a:t>প্রথম</a:t>
            </a:r>
            <a:r>
              <a:rPr lang="en-US" dirty="0"/>
              <a:t> </a:t>
            </a:r>
            <a:r>
              <a:rPr lang="en-US" dirty="0" err="1"/>
              <a:t>সফল</a:t>
            </a:r>
            <a:r>
              <a:rPr lang="en-US" dirty="0"/>
              <a:t> </a:t>
            </a:r>
            <a:r>
              <a:rPr lang="en-US" dirty="0" err="1"/>
              <a:t>অভিযান</a:t>
            </a:r>
            <a:r>
              <a:rPr lang="en-US" dirty="0"/>
              <a:t>। </a:t>
            </a:r>
            <a:r>
              <a:rPr lang="en-US" dirty="0" err="1"/>
              <a:t>কারমাথিয়ান</a:t>
            </a:r>
            <a:r>
              <a:rPr lang="en-US" dirty="0"/>
              <a:t> ও </a:t>
            </a:r>
            <a:r>
              <a:rPr lang="en-US" dirty="0" err="1"/>
              <a:t>শিয়া</a:t>
            </a:r>
            <a:r>
              <a:rPr lang="en-US" dirty="0"/>
              <a:t> </a:t>
            </a:r>
            <a:r>
              <a:rPr lang="en-US" dirty="0" err="1"/>
              <a:t>শাসকদের</a:t>
            </a:r>
            <a:r>
              <a:rPr lang="en-US" dirty="0"/>
              <a:t> </a:t>
            </a:r>
            <a:r>
              <a:rPr lang="en-US" dirty="0" err="1"/>
              <a:t>পরাজিত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তিনি</a:t>
            </a:r>
            <a:r>
              <a:rPr lang="en-US" dirty="0"/>
              <a:t> </a:t>
            </a:r>
            <a:r>
              <a:rPr lang="en-US" dirty="0" err="1"/>
              <a:t>এই</a:t>
            </a:r>
            <a:r>
              <a:rPr lang="en-US" dirty="0"/>
              <a:t> </a:t>
            </a:r>
            <a:r>
              <a:rPr lang="en-US" dirty="0" err="1"/>
              <a:t>অঞ্চলগুলো</a:t>
            </a:r>
            <a:r>
              <a:rPr lang="en-US" dirty="0"/>
              <a:t> </a:t>
            </a:r>
            <a:r>
              <a:rPr lang="en-US" dirty="0" err="1"/>
              <a:t>দখল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।</a:t>
            </a:r>
          </a:p>
          <a:p>
            <a:pPr lvl="0" algn="just"/>
            <a:r>
              <a:rPr lang="en-US" b="1" dirty="0" err="1"/>
              <a:t>গুজরাট</a:t>
            </a:r>
            <a:r>
              <a:rPr lang="en-US" b="1" dirty="0"/>
              <a:t> </a:t>
            </a:r>
            <a:r>
              <a:rPr lang="en-US" b="1" dirty="0" err="1"/>
              <a:t>অভিযান</a:t>
            </a:r>
            <a:r>
              <a:rPr lang="en-US" b="1" dirty="0"/>
              <a:t> ও </a:t>
            </a:r>
            <a:r>
              <a:rPr lang="en-US" b="1" dirty="0" err="1"/>
              <a:t>ব্যর্থতা</a:t>
            </a:r>
            <a:r>
              <a:rPr lang="en-US" b="1" dirty="0"/>
              <a:t> (১১৭৮ </a:t>
            </a:r>
            <a:r>
              <a:rPr lang="en-US" b="1" dirty="0" err="1"/>
              <a:t>খ্রি</a:t>
            </a:r>
            <a:r>
              <a:rPr lang="en-US" b="1" dirty="0"/>
              <a:t>.):</a:t>
            </a:r>
            <a:r>
              <a:rPr lang="en-US" dirty="0"/>
              <a:t> </a:t>
            </a:r>
            <a:r>
              <a:rPr lang="en-US" dirty="0" err="1"/>
              <a:t>গুজরাটের</a:t>
            </a:r>
            <a:r>
              <a:rPr lang="en-US" dirty="0"/>
              <a:t> </a:t>
            </a:r>
            <a:r>
              <a:rPr lang="en-US" dirty="0" err="1"/>
              <a:t>চালুক্য</a:t>
            </a:r>
            <a:r>
              <a:rPr lang="en-US" dirty="0"/>
              <a:t> </a:t>
            </a:r>
            <a:r>
              <a:rPr lang="en-US" dirty="0" err="1"/>
              <a:t>বংশের</a:t>
            </a:r>
            <a:r>
              <a:rPr lang="en-US" dirty="0"/>
              <a:t> </a:t>
            </a:r>
            <a:r>
              <a:rPr lang="en-US" dirty="0" err="1"/>
              <a:t>রাজা</a:t>
            </a:r>
            <a:r>
              <a:rPr lang="en-US" dirty="0"/>
              <a:t> ২য় </a:t>
            </a:r>
            <a:r>
              <a:rPr lang="en-US" dirty="0" err="1"/>
              <a:t>মূলরাজের</a:t>
            </a:r>
            <a:r>
              <a:rPr lang="en-US" dirty="0"/>
              <a:t> </a:t>
            </a:r>
            <a:r>
              <a:rPr lang="en-US" dirty="0" err="1"/>
              <a:t>কাছে</a:t>
            </a:r>
            <a:r>
              <a:rPr lang="en-US" dirty="0"/>
              <a:t> ‘</a:t>
            </a:r>
            <a:r>
              <a:rPr lang="en-US" dirty="0" err="1"/>
              <a:t>কায়াদারা’র</a:t>
            </a:r>
            <a:r>
              <a:rPr lang="en-US" dirty="0"/>
              <a:t> </a:t>
            </a:r>
            <a:r>
              <a:rPr lang="en-US" dirty="0" err="1"/>
              <a:t>যুদ্ধে</a:t>
            </a:r>
            <a:r>
              <a:rPr lang="en-US" dirty="0"/>
              <a:t> </a:t>
            </a:r>
            <a:r>
              <a:rPr lang="en-US" dirty="0" err="1"/>
              <a:t>মুহাম্মদ</a:t>
            </a:r>
            <a:r>
              <a:rPr lang="en-US" dirty="0"/>
              <a:t> </a:t>
            </a:r>
            <a:r>
              <a:rPr lang="en-US" dirty="0" err="1"/>
              <a:t>ঘুরি</a:t>
            </a:r>
            <a:r>
              <a:rPr lang="en-US" dirty="0"/>
              <a:t> </a:t>
            </a:r>
            <a:r>
              <a:rPr lang="en-US" dirty="0" err="1"/>
              <a:t>শোচনীয়ভাবে</a:t>
            </a:r>
            <a:r>
              <a:rPr lang="en-US" dirty="0"/>
              <a:t> </a:t>
            </a:r>
            <a:r>
              <a:rPr lang="en-US" dirty="0" err="1"/>
              <a:t>পরাজিত</a:t>
            </a:r>
            <a:r>
              <a:rPr lang="en-US" dirty="0"/>
              <a:t> </a:t>
            </a:r>
            <a:r>
              <a:rPr lang="en-US" dirty="0" err="1"/>
              <a:t>হন</a:t>
            </a:r>
            <a:r>
              <a:rPr lang="en-US" dirty="0"/>
              <a:t>। </a:t>
            </a:r>
            <a:r>
              <a:rPr lang="en-US" dirty="0" err="1"/>
              <a:t>এটি</a:t>
            </a:r>
            <a:r>
              <a:rPr lang="en-US" dirty="0"/>
              <a:t> </a:t>
            </a:r>
            <a:r>
              <a:rPr lang="en-US" dirty="0" err="1"/>
              <a:t>ছিল</a:t>
            </a:r>
            <a:r>
              <a:rPr lang="en-US" dirty="0"/>
              <a:t> </a:t>
            </a:r>
            <a:r>
              <a:rPr lang="en-US" dirty="0" err="1"/>
              <a:t>ভারতে</a:t>
            </a:r>
            <a:r>
              <a:rPr lang="en-US" dirty="0"/>
              <a:t> </a:t>
            </a:r>
            <a:r>
              <a:rPr lang="en-US" dirty="0" err="1"/>
              <a:t>তাঁর</a:t>
            </a:r>
            <a:r>
              <a:rPr lang="en-US" dirty="0"/>
              <a:t> </a:t>
            </a:r>
            <a:r>
              <a:rPr lang="en-US" dirty="0" err="1"/>
              <a:t>প্রথম</a:t>
            </a:r>
            <a:r>
              <a:rPr lang="en-US" dirty="0"/>
              <a:t> </a:t>
            </a:r>
            <a:r>
              <a:rPr lang="en-US" dirty="0" err="1"/>
              <a:t>বড়</a:t>
            </a:r>
            <a:r>
              <a:rPr lang="en-US" dirty="0"/>
              <a:t> </a:t>
            </a:r>
            <a:r>
              <a:rPr lang="en-US" dirty="0" err="1"/>
              <a:t>পরাজয়</a:t>
            </a:r>
            <a:r>
              <a:rPr lang="en-US" dirty="0"/>
              <a:t>।</a:t>
            </a:r>
          </a:p>
          <a:p>
            <a:pPr lvl="0" algn="just"/>
            <a:r>
              <a:rPr lang="en-US" b="1" dirty="0" err="1"/>
              <a:t>পাঞ্জাব</a:t>
            </a:r>
            <a:r>
              <a:rPr lang="en-US" b="1" dirty="0"/>
              <a:t> ও </a:t>
            </a:r>
            <a:r>
              <a:rPr lang="en-US" b="1" dirty="0" err="1"/>
              <a:t>লাহোর</a:t>
            </a:r>
            <a:r>
              <a:rPr lang="en-US" b="1" dirty="0"/>
              <a:t> </a:t>
            </a:r>
            <a:r>
              <a:rPr lang="en-US" b="1" dirty="0" err="1"/>
              <a:t>বিজয়</a:t>
            </a:r>
            <a:r>
              <a:rPr lang="en-US" b="1" dirty="0"/>
              <a:t> (১১৮১ - ১১৮৬ </a:t>
            </a:r>
            <a:r>
              <a:rPr lang="en-US" b="1" dirty="0" err="1"/>
              <a:t>খ্রি</a:t>
            </a:r>
            <a:r>
              <a:rPr lang="en-US" b="1" dirty="0"/>
              <a:t>.):</a:t>
            </a:r>
            <a:r>
              <a:rPr lang="en-US" dirty="0"/>
              <a:t> </a:t>
            </a:r>
            <a:r>
              <a:rPr lang="en-US" dirty="0" err="1"/>
              <a:t>গুজরাটে</a:t>
            </a:r>
            <a:r>
              <a:rPr lang="en-US" dirty="0"/>
              <a:t> </a:t>
            </a:r>
            <a:r>
              <a:rPr lang="en-US" dirty="0" err="1"/>
              <a:t>ব্যর্থ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তিনি</a:t>
            </a:r>
            <a:r>
              <a:rPr lang="en-US" dirty="0"/>
              <a:t> </a:t>
            </a:r>
            <a:r>
              <a:rPr lang="en-US" dirty="0" err="1"/>
              <a:t>কৌশল</a:t>
            </a:r>
            <a:r>
              <a:rPr lang="en-US" dirty="0"/>
              <a:t> </a:t>
            </a:r>
            <a:r>
              <a:rPr lang="en-US" dirty="0" err="1"/>
              <a:t>পরিবর্তন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। </a:t>
            </a:r>
            <a:r>
              <a:rPr lang="en-US" dirty="0" err="1"/>
              <a:t>সিন্ধু</a:t>
            </a:r>
            <a:r>
              <a:rPr lang="en-US" dirty="0"/>
              <a:t> ও </a:t>
            </a:r>
            <a:r>
              <a:rPr lang="en-US" dirty="0" err="1"/>
              <a:t>পাঞ্জাব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অগ্রসর</a:t>
            </a:r>
            <a:r>
              <a:rPr lang="en-US" dirty="0"/>
              <a:t> </a:t>
            </a:r>
            <a:r>
              <a:rPr lang="en-US" dirty="0" err="1"/>
              <a:t>হন</a:t>
            </a:r>
            <a:r>
              <a:rPr lang="en-US" dirty="0"/>
              <a:t>। ১১৮৬ </a:t>
            </a:r>
            <a:r>
              <a:rPr lang="en-US" dirty="0" err="1"/>
              <a:t>খ্রিস্টাব্দে</a:t>
            </a:r>
            <a:r>
              <a:rPr lang="en-US" dirty="0"/>
              <a:t> </a:t>
            </a:r>
            <a:r>
              <a:rPr lang="en-US" dirty="0" err="1"/>
              <a:t>গজনভি</a:t>
            </a:r>
            <a:r>
              <a:rPr lang="en-US" dirty="0"/>
              <a:t> </a:t>
            </a:r>
            <a:r>
              <a:rPr lang="en-US" dirty="0" err="1"/>
              <a:t>বংশের</a:t>
            </a:r>
            <a:r>
              <a:rPr lang="en-US" dirty="0"/>
              <a:t> </a:t>
            </a:r>
            <a:r>
              <a:rPr lang="en-US" dirty="0" err="1"/>
              <a:t>শেষ</a:t>
            </a:r>
            <a:r>
              <a:rPr lang="en-US" dirty="0"/>
              <a:t> </a:t>
            </a:r>
            <a:r>
              <a:rPr lang="en-US" dirty="0" err="1"/>
              <a:t>শাসক</a:t>
            </a:r>
            <a:r>
              <a:rPr lang="en-US" dirty="0"/>
              <a:t> </a:t>
            </a:r>
            <a:r>
              <a:rPr lang="en-US" dirty="0" err="1"/>
              <a:t>খসরু</a:t>
            </a:r>
            <a:r>
              <a:rPr lang="en-US" dirty="0"/>
              <a:t> </a:t>
            </a:r>
            <a:r>
              <a:rPr lang="en-US" dirty="0" err="1"/>
              <a:t>মালিককে</a:t>
            </a:r>
            <a:r>
              <a:rPr lang="en-US" dirty="0"/>
              <a:t> </a:t>
            </a:r>
            <a:r>
              <a:rPr lang="en-US" dirty="0" err="1"/>
              <a:t>পরাজিত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লাহোর</a:t>
            </a:r>
            <a:r>
              <a:rPr lang="en-US" dirty="0"/>
              <a:t> </a:t>
            </a:r>
            <a:r>
              <a:rPr lang="en-US" dirty="0" err="1"/>
              <a:t>দখল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en-US" dirty="0" err="1"/>
              <a:t>পাঞ্জাবকে</a:t>
            </a:r>
            <a:r>
              <a:rPr lang="en-US" dirty="0"/>
              <a:t> </a:t>
            </a:r>
            <a:r>
              <a:rPr lang="en-US" dirty="0" err="1"/>
              <a:t>নিজের</a:t>
            </a:r>
            <a:r>
              <a:rPr lang="en-US" dirty="0"/>
              <a:t> </a:t>
            </a:r>
            <a:r>
              <a:rPr lang="en-US" dirty="0" err="1"/>
              <a:t>সাম্রাজ্যের</a:t>
            </a:r>
            <a:r>
              <a:rPr lang="en-US" dirty="0"/>
              <a:t> </a:t>
            </a:r>
            <a:r>
              <a:rPr lang="en-US" dirty="0" err="1"/>
              <a:t>অন্তর্ভুক্ত</a:t>
            </a:r>
            <a:r>
              <a:rPr lang="en-US" dirty="0"/>
              <a:t> </a:t>
            </a:r>
            <a:r>
              <a:rPr lang="en-US" dirty="0" err="1"/>
              <a:t>করেন</a:t>
            </a:r>
            <a:r>
              <a:rPr lang="en-US" dirty="0"/>
              <a:t>।</a:t>
            </a:r>
          </a:p>
        </p:txBody>
      </p:sp>
      <p:sp>
        <p:nvSpPr>
          <p:cNvPr id="2" name="Plaque 1"/>
          <p:cNvSpPr/>
          <p:nvPr/>
        </p:nvSpPr>
        <p:spPr>
          <a:xfrm>
            <a:off x="762001" y="533400"/>
            <a:ext cx="7467600" cy="938648"/>
          </a:xfrm>
          <a:prstGeom prst="plaqu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২. </a:t>
            </a:r>
            <a:r>
              <a:rPr lang="en-US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ভারতে</a:t>
            </a: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সামরিক</a:t>
            </a: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অভিযানসমূহ</a:t>
            </a: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(</a:t>
            </a:r>
            <a:r>
              <a:rPr lang="en-US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ধারাবাহিক</a:t>
            </a: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ইতিহাস</a:t>
            </a: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Point Star 3"/>
          <p:cNvSpPr/>
          <p:nvPr/>
        </p:nvSpPr>
        <p:spPr>
          <a:xfrm>
            <a:off x="1066800" y="304800"/>
            <a:ext cx="6781799" cy="1600200"/>
          </a:xfrm>
          <a:prstGeom prst="star6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৩.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তরাইনের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যুদ্ধসমূহ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ইতিহাসের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টার্নিং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পয়েন্ট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Flowchart: Display 4"/>
          <p:cNvSpPr/>
          <p:nvPr/>
        </p:nvSpPr>
        <p:spPr>
          <a:xfrm>
            <a:off x="381000" y="2209800"/>
            <a:ext cx="7924800" cy="4114800"/>
          </a:xfrm>
          <a:prstGeom prst="flowChartDispla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দিল্লির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চৌহান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বংশের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শক্তিশালী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শাসক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পৃথ্বীরাজ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চৌহানের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সাথে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ঘুরির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সংঘাত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ভারতের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ইতিহাসের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গতিপথ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বদলে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দেয়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।</a:t>
            </a:r>
          </a:p>
          <a:p>
            <a:pPr algn="just"/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ক.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তরাইনের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প্রথম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যুদ্ধ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(১১৯১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খ্রি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.)</a:t>
            </a:r>
          </a:p>
          <a:p>
            <a:pPr lvl="0" algn="just"/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কারণ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: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ঘুরি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কর্তৃক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ভাতিন্ডা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দুর্গ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দখল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করায়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পৃথ্বীরাজ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চৌহান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ক্ষুব্ধ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হন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ফলাফল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: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তরাইনের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প্রান্তরে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সংঘটিত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এই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যুদ্ধে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রাজপুতদের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তীব্র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আক্রমণের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মুখে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ঘুরি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বাহিনী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পরাজিত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হয়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।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ঘুরি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নিজে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মারাত্মকভাবে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আহত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হন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এবং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এক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খিলজি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সৈন্যের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সাহসিকতায়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যুদ্ধক্ষেত্র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থেকে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বেঁচে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ফেরেন</a:t>
            </a:r>
            <a:r>
              <a:rPr lang="en-US" sz="2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elay 4"/>
          <p:cNvSpPr/>
          <p:nvPr/>
        </p:nvSpPr>
        <p:spPr>
          <a:xfrm>
            <a:off x="685800" y="838200"/>
            <a:ext cx="8001000" cy="5410200"/>
          </a:xfrm>
          <a:prstGeom prst="flowChartDelay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তরাইনের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দ্বিতীয়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(১১৯২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খ্রি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.)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প্রস্তুতি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প্রথম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পরাজয়ের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গ্লানি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মুছে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ফেলতে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১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লক্ষ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২০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হাজার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সুশিক্ষিত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অশ্বারোহী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সৈন্যের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বিশাল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বাহিনী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পুনরায়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ফিরে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আসেন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কৌশল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তিনি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রাজপুতদের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মুখোমুখি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চেয়ে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গতিময়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যুদ্ধকৌশল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অতর্কিত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আক্রমণ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পদ্ধতি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ব্যবহার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ফলাফল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পৃথ্বীরাজ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চৌহান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পরাজিত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বন্দী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পরবর্তীতে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তাঁকে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হত্যা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)।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বিজয়ের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মাধ্যমে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দিল্লি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আজমিরের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নিয়ন্ত্রণ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হাতে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চলে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যায়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উত্তর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ভিত্তি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স্থাপিত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1981200"/>
            <a:ext cx="8229600" cy="4267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সুযোগ্য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সেনাপতিদের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হাত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ধরে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ভারতের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পূর্ব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সীমান্তে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মুসলিম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শাসন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বিস্তৃত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কনৌজ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(১১৯৪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খ্রি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.): ‘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চান্দোয়ারের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’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কনৌজের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জয়চন্দ্রকে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পরাজিত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বিহার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বাংলা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(১২০৩-১২০৪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খ্রি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.):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বিশ্বস্ত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তুর্কি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দাস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সেনাপতি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ইখতিয়ার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উদ্দিন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বখতিয়ার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খলজি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মাত্র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১৭-১৮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অশ্বারোহী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নিয়ে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লক্ষণ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রাজধানী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নদীয়া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আক্রমণ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বাংলা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বিহার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জয়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</p:txBody>
      </p:sp>
      <p:sp>
        <p:nvSpPr>
          <p:cNvPr id="5" name="Up Ribbon 4"/>
          <p:cNvSpPr/>
          <p:nvPr/>
        </p:nvSpPr>
        <p:spPr>
          <a:xfrm>
            <a:off x="609600" y="609600"/>
            <a:ext cx="8077200" cy="990600"/>
          </a:xfrm>
          <a:prstGeom prst="ribbon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৪. </a:t>
            </a:r>
            <a:r>
              <a:rPr lang="en-US" b="1" dirty="0" err="1"/>
              <a:t>পূর্ব</a:t>
            </a:r>
            <a:r>
              <a:rPr lang="en-US" b="1" dirty="0"/>
              <a:t> </a:t>
            </a:r>
            <a:r>
              <a:rPr lang="en-US" b="1" dirty="0" err="1"/>
              <a:t>ভারত</a:t>
            </a:r>
            <a:r>
              <a:rPr lang="en-US" b="1" dirty="0"/>
              <a:t> ও </a:t>
            </a:r>
            <a:r>
              <a:rPr lang="en-US" b="1" dirty="0" err="1"/>
              <a:t>বাংলা</a:t>
            </a:r>
            <a:r>
              <a:rPr lang="en-US" b="1" dirty="0"/>
              <a:t> </a:t>
            </a:r>
            <a:r>
              <a:rPr lang="en-US" b="1" dirty="0" err="1"/>
              <a:t>বিজয়</a:t>
            </a:r>
            <a:r>
              <a:rPr lang="en-US" b="1" dirty="0"/>
              <a:t> (১১৯৪ - ১২০৫ </a:t>
            </a:r>
            <a:r>
              <a:rPr lang="en-US" b="1" dirty="0" err="1"/>
              <a:t>খ্রি</a:t>
            </a:r>
            <a:r>
              <a:rPr lang="en-US" b="1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2000" y="533400"/>
            <a:ext cx="7696200" cy="12954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৫.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তুলনা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সুলতান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মাহমুদ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বনাম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মুহাম্মদ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ঘুরি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495163"/>
              </p:ext>
            </p:extLst>
          </p:nvPr>
        </p:nvGraphicFramePr>
        <p:xfrm>
          <a:off x="381001" y="2971800"/>
          <a:ext cx="8229599" cy="281787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04999"/>
                <a:gridCol w="3352800"/>
                <a:gridCol w="297180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তুলনার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বিষয়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সুলতান মাহমুদ (গজনি)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মুহাম্মদ ঘুরি (ঘুর)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মূল উদ্দেশ্য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ভারতের ধনসম্পদ লুণ্ঠন এবং নিজ রাজধানী গজনির উন্নয়ন।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ভারতে স্থায়ী সাম্রাজ্য ও রাজনৈতিক শাসন প্রতিষ্ঠা করা।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অভিযানের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ধরন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১৭ </a:t>
                      </a:r>
                      <a:r>
                        <a:rPr lang="en-US" sz="1400" dirty="0" err="1">
                          <a:effectLst/>
                        </a:rPr>
                        <a:t>বার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আক্রমণ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করে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বিজয়ী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হয়েই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ফিরে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গেছেন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স্থায়ী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শাসন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প্রতিষ্ঠা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করেননি</a:t>
                      </a:r>
                      <a:r>
                        <a:rPr lang="en-US" sz="1400" dirty="0">
                          <a:effectLst/>
                        </a:rPr>
                        <a:t>।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বিজিত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অঞ্চলগুলোতে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সেনাপতিদের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প্রতিনিধি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হিসেবে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নিযুক্ত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করে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স্থায়ী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শাসন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গড়েছেন</a:t>
                      </a:r>
                      <a:r>
                        <a:rPr lang="en-US" sz="1400" dirty="0">
                          <a:effectLst/>
                        </a:rPr>
                        <a:t>।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ঐতিহাসিক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ভূমিকা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তিনি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ছিলেন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একজন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সফল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বিজেতা</a:t>
                      </a:r>
                      <a:r>
                        <a:rPr lang="en-US" sz="1400" dirty="0">
                          <a:effectLst/>
                        </a:rPr>
                        <a:t>।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তিনি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ছিলেন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সাম্রাজ্য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নির্মাতা</a:t>
                      </a:r>
                      <a:r>
                        <a:rPr lang="en-US" sz="1400" dirty="0">
                          <a:effectLst/>
                        </a:rPr>
                        <a:t> ও </a:t>
                      </a:r>
                      <a:r>
                        <a:rPr lang="en-US" sz="1400" dirty="0" err="1">
                          <a:effectLst/>
                        </a:rPr>
                        <a:t>ভারতের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মুসলিম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শাসনের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প্রকৃত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জনক</a:t>
                      </a:r>
                      <a:r>
                        <a:rPr lang="en-US" sz="1400" dirty="0">
                          <a:effectLst/>
                        </a:rPr>
                        <a:t>।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2149341"/>
            <a:ext cx="8509144" cy="338554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শিক্ষার্থীদের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বিষয়টি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সহজে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বোঝানোর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জন্য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এই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দুই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তুর্কি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বীরের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একটি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তুলনামূলক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ছক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নিচে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দেওয়া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Times New Roman" pitchFamily="18" charset="0"/>
                <a:cs typeface="Nirmala UI" pitchFamily="34" charset="0"/>
              </a:rPr>
              <a:t>হলো</a:t>
            </a:r>
            <a:r>
              <a:rPr kumimoji="0" lang="en-US" sz="1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20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457200" y="2057400"/>
            <a:ext cx="8229600" cy="4343400"/>
          </a:xfrm>
          <a:prstGeom prst="snip2Diag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মুহাম্মদ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ঘুরির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কোনো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পুত্রসন্তান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ছিল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না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তিনি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তাঁর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তুর্কি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দাসদের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নিজের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সন্তানের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মতো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ভালোবাসতেন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এবং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সামরিক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ও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প্রশাসনিক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দায়িত্ব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দিতেন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  <a:p>
            <a:pPr lvl="0" algn="just"/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১২০৬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খ্রিস্টাব্দে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সিন্ধু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নদের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তীরে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নামাজ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পড়ার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সময়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একদল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আততায়ীর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খোখার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বা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ইসমাইলি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সম্প্রদায়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বলে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ধারণা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করা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হয়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)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হাতে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তিনি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নিহত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  <a:p>
            <a:pPr lvl="0" algn="just"/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তাঁর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মৃত্যুর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তাঁর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বিশ্বস্ত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সেনাপতি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কুতুবউদ্দিন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আইবেক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ভারতে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‘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দিল্লি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সালতানাত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’ (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দাস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বংশ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)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প্রতিষ্ঠা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করেন</a:t>
            </a:r>
            <a:r>
              <a:rPr lang="en-US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</p:txBody>
      </p:sp>
      <p:sp>
        <p:nvSpPr>
          <p:cNvPr id="5" name="Cube 4"/>
          <p:cNvSpPr/>
          <p:nvPr/>
        </p:nvSpPr>
        <p:spPr>
          <a:xfrm>
            <a:off x="1181100" y="533400"/>
            <a:ext cx="6858000" cy="12192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৬. </a:t>
            </a:r>
            <a:r>
              <a:rPr lang="en-US" sz="28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শাসনব্যবস্থা</a:t>
            </a:r>
            <a:r>
              <a:rPr lang="en-US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ও </a:t>
            </a:r>
            <a:r>
              <a:rPr lang="en-US" sz="28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উত্তরাধিকার</a:t>
            </a:r>
            <a:endParaRPr lang="en-US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86</TotalTime>
  <Words>1003</Words>
  <Application>Microsoft Office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Mizan</dc:creator>
  <cp:lastModifiedBy>Mizan</cp:lastModifiedBy>
  <cp:revision>12</cp:revision>
  <dcterms:created xsi:type="dcterms:W3CDTF">2026-07-10T15:02:16Z</dcterms:created>
  <dcterms:modified xsi:type="dcterms:W3CDTF">2026-07-23T19:43:22Z</dcterms:modified>
</cp:coreProperties>
</file>