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7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3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.png"/><Relationship Id="rId10" Type="http://schemas.openxmlformats.org/officeDocument/2006/relationships/image" Target="../media/image39.png"/><Relationship Id="rId4" Type="http://schemas.openxmlformats.org/officeDocument/2006/relationships/image" Target="../media/image44.png"/><Relationship Id="rId9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8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.png"/><Relationship Id="rId4" Type="http://schemas.openxmlformats.org/officeDocument/2006/relationships/image" Target="../media/image49.png"/><Relationship Id="rId9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52.png"/><Relationship Id="rId7" Type="http://schemas.openxmlformats.org/officeDocument/2006/relationships/image" Target="../media/image5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58.png"/><Relationship Id="rId5" Type="http://schemas.openxmlformats.org/officeDocument/2006/relationships/image" Target="../media/image54.png"/><Relationship Id="rId10" Type="http://schemas.openxmlformats.org/officeDocument/2006/relationships/image" Target="../media/image57.png"/><Relationship Id="rId4" Type="http://schemas.openxmlformats.org/officeDocument/2006/relationships/image" Target="../media/image53.png"/><Relationship Id="rId9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9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4.png"/><Relationship Id="rId10" Type="http://schemas.openxmlformats.org/officeDocument/2006/relationships/image" Target="../media/image20.png"/><Relationship Id="rId4" Type="http://schemas.openxmlformats.org/officeDocument/2006/relationships/image" Target="../media/image60.png"/><Relationship Id="rId9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4.png"/><Relationship Id="rId7" Type="http://schemas.openxmlformats.org/officeDocument/2006/relationships/image" Target="../media/image67.png"/><Relationship Id="rId12" Type="http://schemas.openxmlformats.org/officeDocument/2006/relationships/image" Target="../media/image7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70.png"/><Relationship Id="rId5" Type="http://schemas.openxmlformats.org/officeDocument/2006/relationships/image" Target="../media/image66.png"/><Relationship Id="rId10" Type="http://schemas.openxmlformats.org/officeDocument/2006/relationships/image" Target="../media/image69.png"/><Relationship Id="rId4" Type="http://schemas.openxmlformats.org/officeDocument/2006/relationships/image" Target="../media/image65.png"/><Relationship Id="rId9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.png"/><Relationship Id="rId4" Type="http://schemas.openxmlformats.org/officeDocument/2006/relationships/image" Target="../media/image73.png"/><Relationship Id="rId9" Type="http://schemas.openxmlformats.org/officeDocument/2006/relationships/image" Target="../media/image7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77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8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83.png"/><Relationship Id="rId4" Type="http://schemas.openxmlformats.org/officeDocument/2006/relationships/image" Target="../media/image79.png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8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6.png"/><Relationship Id="rId7" Type="http://schemas.openxmlformats.org/officeDocument/2006/relationships/image" Target="../media/image8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87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9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92.png"/><Relationship Id="rId7" Type="http://schemas.openxmlformats.org/officeDocument/2006/relationships/image" Target="../media/image9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93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7.png"/><Relationship Id="rId3" Type="http://schemas.openxmlformats.org/officeDocument/2006/relationships/image" Target="../media/image24.png"/><Relationship Id="rId7" Type="http://schemas.openxmlformats.org/officeDocument/2006/relationships/image" Target="../media/image95.png"/><Relationship Id="rId12" Type="http://schemas.openxmlformats.org/officeDocument/2006/relationships/image" Target="../media/image9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openxmlformats.org/officeDocument/2006/relationships/image" Target="../media/image25.png"/><Relationship Id="rId9" Type="http://schemas.openxmlformats.org/officeDocument/2006/relationships/image" Target="../media/image28.png"/><Relationship Id="rId14" Type="http://schemas.openxmlformats.org/officeDocument/2006/relationships/image" Target="../media/image9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10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0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4.png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32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12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openxmlformats.org/officeDocument/2006/relationships/image" Target="../media/image25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4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4.png"/><Relationship Id="rId10" Type="http://schemas.openxmlformats.org/officeDocument/2006/relationships/image" Target="../media/image39.png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1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0665" y="2234611"/>
            <a:ext cx="858129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স্বাগতম</a:t>
            </a:r>
            <a:endParaRPr lang="en-US" sz="16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540793"/>
            <a:ext cx="11144250" cy="112871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3860006"/>
            <a:ext cx="11144250" cy="12477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547687"/>
            <a:ext cx="361950" cy="2857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43000" y="2750343"/>
            <a:ext cx="1078134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B45309"/>
                </a:solidFill>
                <a:latin typeface="Hind Siliguri"/>
              </a:rPr>
              <a:t>পাশাপাশি দুজন আলোচনা করে লেখ: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1050" y="3188493"/>
            <a:ext cx="1062990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 i="0" u="none">
                <a:solidFill>
                  <a:srgbClr val="92400E"/>
                </a:solidFill>
                <a:latin typeface="Hind Siliguri"/>
              </a:rPr>
              <a:t>পারস্পরিক আলোচনার মাধ্যমে সুন্দর করে খাতায় নোট করো—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050" y="2817018"/>
            <a:ext cx="266700" cy="2095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10825" y="2783681"/>
            <a:ext cx="1000125" cy="2762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23950" y="4155281"/>
            <a:ext cx="1024890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১.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সাধারণ শেয়ার এবং অগ্রাধিকার শেয়ারের মধ্যে ৩টি প্রধান পার্থক্য উল্লেখ করো।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3950" y="4541043"/>
            <a:ext cx="1024890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২.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বন্ড এবং ডিবেঞ্চারের জামানত সংক্রান্ত মূল পার্থক্যটি ব্যাখ্যা করো।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0125" y="428625"/>
            <a:ext cx="11191875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E7490"/>
                </a:solidFill>
                <a:latin typeface="Hind Siliguri"/>
              </a:rPr>
              <a:t>জোড়ায় কাজ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23875" y="10477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150" y="4174331"/>
            <a:ext cx="152400" cy="1524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150" y="4560093"/>
            <a:ext cx="152400" cy="1524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590800"/>
            <a:ext cx="5405437" cy="24669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590800"/>
            <a:ext cx="5405437" cy="24669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547687"/>
            <a:ext cx="285750" cy="2857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76325" y="2838450"/>
            <a:ext cx="4835604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E7490"/>
                </a:solidFill>
                <a:latin typeface="Hind Siliguri"/>
              </a:rPr>
              <a:t>১. সাধারণ ও অগ্রাধিকার শেয়ারের পার্থক্য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525" y="3295650"/>
            <a:ext cx="4910137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ক. ভোটাধিকার: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সাধারণ শেয়ারহোল্ডারদের ভোটাধিকার থাকে, কিন্তু অগ্রাধিকার শেয়ারহোল্ডারদের থাকে না।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1525" y="3924300"/>
            <a:ext cx="4910137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খ. লভ্যাংশ হার: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অগ্রাধিকার শেয়ারে লভ্যাংশের হার নির্দিষ্ট, কিন্তু সাধারণ শেয়ারে নির্দিষ্ট নয়।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1525" y="4552950"/>
            <a:ext cx="4910137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গ. অগ্রাধিকার: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সম্পদ বণ্টনে অগ্রাধিকার শেয়ারহোল্ডাররা আগে সুযোগ পায়।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15137" y="2838450"/>
            <a:ext cx="4835604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E7490"/>
                </a:solidFill>
                <a:latin typeface="Hind Siliguri"/>
              </a:rPr>
              <a:t>২. জামানত সংক্রান্ত পার্থক্য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10337" y="3295650"/>
            <a:ext cx="4910137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বন্ড (Bond):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এটি জামানতযুক্ত দীর্ঘমেয়াদী ঋণের দলিল। কোম্পানি স্থাবর বা স্থায়ী সম্পদ জামানত রেখে বন্ড ইস্যু করে।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10337" y="3924300"/>
            <a:ext cx="4910137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ডিবেঞ্চার (Debenture):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এটি সাধারণত জামানতবিহীন দীর্ঘমেয়াদী ঋণের দলিল। এখানে কোম্পানির সুনামের ওপর ভিত্তি করে ঋণ নেওয়া হয়।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525" y="2905125"/>
            <a:ext cx="209550" cy="2095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0337" y="2905125"/>
            <a:ext cx="209550" cy="2095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23925" y="428625"/>
            <a:ext cx="11268075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E7490"/>
                </a:solidFill>
                <a:latin typeface="Hind Siliguri"/>
              </a:rPr>
              <a:t>জোড়ায় কাজের আদর্শ সমাধান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23875" y="10477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833687"/>
            <a:ext cx="3555950" cy="19812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7950" y="2833687"/>
            <a:ext cx="3555950" cy="19812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2025" y="2833687"/>
            <a:ext cx="3556099" cy="19812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547687"/>
            <a:ext cx="285750" cy="2857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6325" y="3081337"/>
            <a:ext cx="2893642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E7490"/>
                </a:solidFill>
                <a:latin typeface="Hind Siliguri"/>
              </a:rPr>
              <a:t>সাধারণ শেয়ার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1525" y="3538537"/>
            <a:ext cx="3060650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প্রকৃত মালিকানা নির্দেশ করে। কোম্পানির পরিচালনা পরিষদে ভোট দেওয়ার পূর্ণ অধিকার থাকে। ঝুঁকি বেশি, তবে মুনাফা বাড়লে বেশি লভ্যাংশ পাওয়া যায়।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22775" y="3081337"/>
            <a:ext cx="2943649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E7490"/>
                </a:solidFill>
                <a:latin typeface="Hind Siliguri"/>
              </a:rPr>
              <a:t>অগ্রাধিকার শেয়ার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65600" y="3538537"/>
            <a:ext cx="3060650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নির্দিষ্ট হারে লভ্যাংশ পাওয়া যায়। কোম্পানি বিলুপ্তিতে মূলধন ফেরতের ক্ষেত্রে অগ্রাধিকার পেয়ে থাকে। তবে সাধারণ পরিচালনায় ভোটাধিকার থাকে না।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64475" y="3081337"/>
            <a:ext cx="2893799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E7490"/>
                </a:solidFill>
                <a:latin typeface="Hind Siliguri"/>
              </a:rPr>
              <a:t>বোনাস ও রাইট শেয়ার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59675" y="3538537"/>
            <a:ext cx="3060799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বিদ্যমান শেয়ারহোল্ডারদের বিনামূল্যে দেওয়া শেয়ার হলো বোনাস শেয়ার। নতুন শেয়ার বিক্রয়ের ক্ষেত্রে বিদ্যমান মালিকদের অগ্রাধিকার দিলে তা রাইট শেয়ার।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525" y="3148012"/>
            <a:ext cx="209550" cy="2095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65600" y="3148012"/>
            <a:ext cx="161925" cy="2095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59675" y="3148012"/>
            <a:ext cx="209550" cy="2095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23925" y="428625"/>
            <a:ext cx="11268075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E7490"/>
                </a:solidFill>
                <a:latin typeface="Hind Siliguri"/>
              </a:rPr>
              <a:t>শেয়ারের শ্রেণিবিভাগ ও বৈশিষ্ট্য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23875" y="10477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497931"/>
            <a:ext cx="5405437" cy="265271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497931"/>
            <a:ext cx="5405437" cy="265271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547687"/>
            <a:ext cx="219075" cy="2857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04900" y="2745581"/>
            <a:ext cx="4805600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284C7"/>
                </a:solidFill>
                <a:latin typeface="Hind Siliguri"/>
              </a:rPr>
              <a:t>বন্ড (Bond)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43712" y="2745581"/>
            <a:ext cx="4805600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E7490"/>
                </a:solidFill>
                <a:latin typeface="Hind Siliguri"/>
              </a:rPr>
              <a:t>ডিবেঞ্চার (Debenture)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525" y="2812256"/>
            <a:ext cx="238125" cy="2095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76325" y="3202781"/>
            <a:ext cx="4605337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এটি একটি জামানতযুক্ত দীর্ঘমেয়াদী ঋণের চুক্তিপত্র।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76325" y="3588543"/>
            <a:ext cx="4605337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বন্ডহোল্ডাররা নির্দিষ্ট সময় পর পর নির্দিষ্ট হারে সুদ পায়।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6325" y="3974306"/>
            <a:ext cx="4605337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কোম্পানি দেউলিয়া হলে বন্ডহোল্ডাররা জামানতকৃত সম্পদ বিক্রি করে টাকা আদায় করতে পারে।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76325" y="4631531"/>
            <a:ext cx="4605337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বিনিয়োগ ঝুঁকি তুলনামূলক অনেক কম।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0337" y="2812256"/>
            <a:ext cx="238125" cy="2095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815137" y="3202781"/>
            <a:ext cx="4605337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এটি জামানতবিহীন দীর্ঘমেয়াদী ঋণ দলীল।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15137" y="3588543"/>
            <a:ext cx="4605337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কোম্পানির সুখ্যাতি ও বিশ্বাসের ওপর ভিত্তি করে এটি ইস্যু করা হয়।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15137" y="3974306"/>
            <a:ext cx="4605337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স্থির হারে সুদ পাওয়া যায়, তবে বন্ডের চেয়ে ঝুঁকি কিছুটা বেশি।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15137" y="4360068"/>
            <a:ext cx="4605337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বড় ও স্বনামধন্য কোম্পানিগুলো ডিবেঞ্চার বিক্রি করে থাকে।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7250" y="428625"/>
            <a:ext cx="11334750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E7490"/>
                </a:solidFill>
                <a:latin typeface="Hind Siliguri"/>
              </a:rPr>
              <a:t>বন্ড ও ডিবেঞ্চারের ধারণা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23875" y="10477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525" y="3221831"/>
            <a:ext cx="133350" cy="152400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525" y="3607593"/>
            <a:ext cx="133350" cy="152400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525" y="3993356"/>
            <a:ext cx="133350" cy="152400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525" y="4650581"/>
            <a:ext cx="133350" cy="152400"/>
          </a:xfrm>
          <a:prstGeom prst="rect">
            <a:avLst/>
          </a:prstGeom>
        </p:spPr>
      </p:pic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0337" y="3221831"/>
            <a:ext cx="133350" cy="152400"/>
          </a:xfrm>
          <a:prstGeom prst="rect">
            <a:avLst/>
          </a:prstGeom>
        </p:spPr>
      </p:pic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0337" y="3607593"/>
            <a:ext cx="133350" cy="152400"/>
          </a:xfrm>
          <a:prstGeom prst="rect">
            <a:avLst/>
          </a:prstGeom>
        </p:spPr>
      </p:pic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0337" y="3993356"/>
            <a:ext cx="133350" cy="152400"/>
          </a:xfrm>
          <a:prstGeom prst="rect">
            <a:avLst/>
          </a:prstGeom>
        </p:spPr>
      </p:pic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0337" y="4379118"/>
            <a:ext cx="133350" cy="1524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245518"/>
            <a:ext cx="11144250" cy="11144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3550443"/>
            <a:ext cx="5405437" cy="185261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2687" y="3550443"/>
            <a:ext cx="5405437" cy="1852612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547687"/>
            <a:ext cx="361950" cy="2857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43000" y="2455068"/>
            <a:ext cx="1078134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B45309"/>
                </a:solidFill>
                <a:latin typeface="Hind Siliguri"/>
              </a:rPr>
              <a:t>দলে বিভক্ত হয়ে সমাধান কর: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050" y="2893218"/>
            <a:ext cx="1062990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92400E"/>
                </a:solidFill>
                <a:latin typeface="Hind Siliguri"/>
              </a:rPr>
              <a:t>শ্রেণির সকল শিক্ষার্থী 'ক' ও 'খ' দুই দলে ভাগ হয়ে খাতায় লিখবে—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1050" y="2521743"/>
            <a:ext cx="266700" cy="2095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63200" y="2488406"/>
            <a:ext cx="1047750" cy="2762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33475" y="3798093"/>
            <a:ext cx="4775596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369A1"/>
                </a:solidFill>
                <a:latin typeface="Hind Siliguri"/>
              </a:rPr>
              <a:t>'ক' দল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1525" y="4255293"/>
            <a:ext cx="4910137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 i="0" u="none">
                <a:solidFill>
                  <a:srgbClr val="0F172A"/>
                </a:solidFill>
                <a:latin typeface="Hind Siliguri SemiBold"/>
              </a:rPr>
              <a:t>প্রশ্ন: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525" y="4641056"/>
            <a:ext cx="4910137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যৌথ মূলধনী কোম্পানির মূলধন সংগ্রহের জন্য সাধারণ শেয়ার ইস্যু করা নাকি বন্ড ইস্যু করা বেশি সুবিধাজনক?— যুক্তি সহকারে আলোচনা করে খাতায় লেখ।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72287" y="3798093"/>
            <a:ext cx="4775596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B45309"/>
                </a:solidFill>
                <a:latin typeface="Hind Siliguri"/>
              </a:rPr>
              <a:t>'খ' দল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10337" y="4255293"/>
            <a:ext cx="4910137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 i="0" u="none">
                <a:solidFill>
                  <a:srgbClr val="0F172A"/>
                </a:solidFill>
                <a:latin typeface="Hind Siliguri SemiBold"/>
              </a:rPr>
              <a:t>প্রশ্ন: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10337" y="4641056"/>
            <a:ext cx="4910137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একজন ঝুঁকি-অনিচ্ছুক সাধারণ বিনিয়োগকারীর জন্য অগ্রাধিকার শেয়ার নাকি ডিবেঞ্চারে বিনিয়োগ করা নিরাপদ?— মতামত দাও।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1525" y="3864768"/>
            <a:ext cx="266700" cy="20955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10337" y="3864768"/>
            <a:ext cx="266700" cy="20955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00125" y="428625"/>
            <a:ext cx="11191875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E7490"/>
                </a:solidFill>
                <a:latin typeface="Hind Siliguri"/>
              </a:rPr>
              <a:t>দলীয় কাজ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23875" y="10477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833687"/>
            <a:ext cx="5405437" cy="19812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833687"/>
            <a:ext cx="5405437" cy="19812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547687"/>
            <a:ext cx="285750" cy="2857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04900" y="3081337"/>
            <a:ext cx="4805600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E7490"/>
                </a:solidFill>
                <a:latin typeface="Hind Siliguri"/>
              </a:rPr>
              <a:t>'ক' দলের সমাধান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525" y="3538537"/>
            <a:ext cx="4910137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উত্তরের যৌক্তিকতা: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কোম্পানির জন্য </a:t>
            </a:r>
            <a:r>
              <a:rPr sz="1350" b="1" i="0" u="none">
                <a:solidFill>
                  <a:srgbClr val="334155"/>
                </a:solidFill>
                <a:latin typeface="Hind Siliguri"/>
              </a:rPr>
              <a:t>সাধারণ শেয়ার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ইস্যু করা বেশি সুবিধাজনক কারণ এতে বাধ্যতামূলকভাবে লভ্যাংশ বা সুদ দেওয়ার স্থায়ী দায় থাকে না। ক্ষতি হলে লভ্যাংশ না দিলেও চলে। তবে মূলধন ব্যয় ও নিয়ন্ত্রণ বজায় রাখার দিক থেকে বন্ড ইস্যু করাও সুবিধাজনক।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43712" y="3081337"/>
            <a:ext cx="4805600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E7490"/>
                </a:solidFill>
                <a:latin typeface="Hind Siliguri"/>
              </a:rPr>
              <a:t>'খ' দলের সমাধান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10337" y="3538537"/>
            <a:ext cx="4910137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1" i="0" u="none">
                <a:solidFill>
                  <a:srgbClr val="334155"/>
                </a:solidFill>
                <a:latin typeface="Hind Siliguri"/>
              </a:rPr>
              <a:t>উত্তরের যৌক্তিকতা: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একজন ঝুঁকি-অনিচ্ছুক বিনিয়োগকারীর জন্য </a:t>
            </a:r>
            <a:r>
              <a:rPr sz="1350" b="1" i="0" u="none">
                <a:solidFill>
                  <a:srgbClr val="334155"/>
                </a:solidFill>
                <a:latin typeface="Hind Siliguri"/>
              </a:rPr>
              <a:t>ডিবেঞ্চারে বিনিয়োগ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বেশি নিরাপদ। কারণ ডিবেঞ্চারে নির্দিষ্ট হারে সুদ পাওয়া নিশ্চিত (কোম্পানি লাভ বা ক্ষতি যাই করুক)। অন্যদিকে অগ্রাধিকার শেয়ারে লভ্যাংশ মুনাফার ওপর নির্ভর করে।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525" y="3148012"/>
            <a:ext cx="238125" cy="2095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0337" y="3148012"/>
            <a:ext cx="238125" cy="2095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23925" y="428625"/>
            <a:ext cx="11268075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E7490"/>
                </a:solidFill>
                <a:latin typeface="Hind Siliguri"/>
              </a:rPr>
              <a:t>দলীয় কাজের আদর্শ সমাধান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23875" y="10477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019300"/>
            <a:ext cx="11144250" cy="36099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47687"/>
            <a:ext cx="219075" cy="2857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1525" y="2266950"/>
            <a:ext cx="1064895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0F172A"/>
                </a:solidFill>
                <a:latin typeface="Hind Siliguri SemiBold"/>
              </a:rPr>
              <a:t>সঠিক উত্তরটি বলো/লেখ: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6325" y="2809875"/>
            <a:ext cx="10344150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১.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যৌথ মূলধনী কোম্পানির মূলধনের ক্ষুদ্রতম একক কোনটি?</a:t>
            </a:r>
            <a:r>
              <a:t>
</a:t>
            </a:r>
            <a:r>
              <a:rPr sz="1425" b="0" i="0" u="none">
                <a:solidFill>
                  <a:srgbClr val="64748B"/>
                </a:solidFill>
                <a:latin typeface="Hind Siliguri"/>
              </a:rPr>
              <a:t>(ক) ঋণ (খ) শেয়ার (গ) সঞ্চয় (ঘ) বন্ড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6325" y="3486150"/>
            <a:ext cx="10344150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২.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নিচের কোন সিকিউরিটিতে নির্ধারিত হারে লভ্যাংশ দেওয়া হয়?</a:t>
            </a:r>
            <a:r>
              <a:t>
</a:t>
            </a:r>
            <a:r>
              <a:rPr sz="1425" b="0" i="0" u="none">
                <a:solidFill>
                  <a:srgbClr val="64748B"/>
                </a:solidFill>
                <a:latin typeface="Hind Siliguri"/>
              </a:rPr>
              <a:t>(ক) সাধারণ শেয়ার (খ) বোনাস শেয়ার (গ) অগ্রাধিকার শেয়ার (ঘ) রাইট শেয়ার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6325" y="4162425"/>
            <a:ext cx="10344150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৩.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জামানতবিহীন দীর্ঘমেয়াদী ঋণ দলিল কোনটি?</a:t>
            </a:r>
            <a:r>
              <a:t>
</a:t>
            </a:r>
            <a:r>
              <a:rPr sz="1425" b="0" i="0" u="none">
                <a:solidFill>
                  <a:srgbClr val="64748B"/>
                </a:solidFill>
                <a:latin typeface="Hind Siliguri"/>
              </a:rPr>
              <a:t>(ক) বন্ড (খ) শেয়ার (গ) ডিবেঞ্চার (ঘ) সঞ্চয়পত্র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6325" y="4838700"/>
            <a:ext cx="10344150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৪.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কোন শেয়ারহোল্ডারদের কোম্পানিতে পূর্ণ ভোটাধিকার থাকে?</a:t>
            </a:r>
            <a:r>
              <a:t>
</a:t>
            </a:r>
            <a:r>
              <a:rPr sz="1425" b="0" i="0" u="none">
                <a:solidFill>
                  <a:srgbClr val="64748B"/>
                </a:solidFill>
                <a:latin typeface="Hind Siliguri"/>
              </a:rPr>
              <a:t>(ক) অগ্রাধিকার (খ) সাধারণ (গ) বিলম্বিত (ঘ) বোনাস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7250" y="428625"/>
            <a:ext cx="11334750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E7490"/>
                </a:solidFill>
                <a:latin typeface="Hind Siliguri"/>
              </a:rPr>
              <a:t>মূল্যায়ন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3875" y="10477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525" y="2828925"/>
            <a:ext cx="152400" cy="1524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525" y="3505200"/>
            <a:ext cx="152400" cy="1524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525" y="4181475"/>
            <a:ext cx="152400" cy="1524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525" y="4857750"/>
            <a:ext cx="152400" cy="1524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1962150"/>
            <a:ext cx="5476875" cy="16383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250" y="1962150"/>
            <a:ext cx="5476875" cy="16383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3790950"/>
            <a:ext cx="5476875" cy="18954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0" y="3790950"/>
            <a:ext cx="5476875" cy="18954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875" y="547687"/>
            <a:ext cx="285750" cy="2857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47750" y="2209800"/>
            <a:ext cx="494061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E7490"/>
                </a:solidFill>
                <a:latin typeface="Hind Siliguri"/>
              </a:rPr>
              <a:t>১ নম্বর প্রশ্নের উত্তর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1525" y="2667000"/>
            <a:ext cx="498157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15803D"/>
                </a:solidFill>
                <a:latin typeface="Hind Siliguri"/>
              </a:rPr>
              <a:t>(খ) শেয়ার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525" y="3095625"/>
            <a:ext cx="498157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75569"/>
                </a:solidFill>
                <a:latin typeface="Hind Siliguri"/>
              </a:rPr>
              <a:t>ব্যাখ্যা: মোট মূলধনকে সমান অংশে ভাগ করলে প্রতিটি অংশকে শেয়ার বলে।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15125" y="2209800"/>
            <a:ext cx="494061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E7490"/>
                </a:solidFill>
                <a:latin typeface="Hind Siliguri"/>
              </a:rPr>
              <a:t>২ নম্বর প্রশ্নের উত্তর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38900" y="2667000"/>
            <a:ext cx="498157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15803D"/>
                </a:solidFill>
                <a:latin typeface="Hind Siliguri"/>
              </a:rPr>
              <a:t>(গ) অগ্রাধিকার শেয়ার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38900" y="3095625"/>
            <a:ext cx="498157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75569"/>
                </a:solidFill>
                <a:latin typeface="Hind Siliguri"/>
              </a:rPr>
              <a:t>ব্যাখ্যা: অগ্রাধিকার শেয়ারে লভ্যাংশের হার আগে থেকেই নির্দিষ্ট করা থাকে।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7750" y="4038600"/>
            <a:ext cx="494061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E7490"/>
                </a:solidFill>
                <a:latin typeface="Hind Siliguri"/>
              </a:rPr>
              <a:t>৩ নম্বর প্রশ্নের উত্তর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1525" y="4495800"/>
            <a:ext cx="498157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15803D"/>
                </a:solidFill>
                <a:latin typeface="Hind Siliguri"/>
              </a:rPr>
              <a:t>(গ) ডিবেঞ্চার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1525" y="4924425"/>
            <a:ext cx="498157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75569"/>
                </a:solidFill>
                <a:latin typeface="Hind Siliguri"/>
              </a:rPr>
              <a:t>ব্যাখ্যা: ডিবেঞ্চার ইস্যু করতে কোনো স্থায়ী সম্পদ জামানত রাখা হয় না।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15125" y="4038600"/>
            <a:ext cx="494061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E7490"/>
                </a:solidFill>
                <a:latin typeface="Hind Siliguri"/>
              </a:rPr>
              <a:t>৪ নম্বর প্রশ্নের উত্তর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38900" y="4495800"/>
            <a:ext cx="498157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15803D"/>
                </a:solidFill>
                <a:latin typeface="Hind Siliguri"/>
              </a:rPr>
              <a:t>(খ) সাধারণ শেয়ার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38900" y="4924425"/>
            <a:ext cx="4981575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475569"/>
                </a:solidFill>
                <a:latin typeface="Hind Siliguri"/>
              </a:rPr>
              <a:t>ব্যাখ্যা: সাধারণ শেয়ারহোল্ডাররা কোম্পানির প্রকৃত মালিক তাই তাদের ভোটাধিকার রয়েছে।</a:t>
            </a:r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525" y="2276475"/>
            <a:ext cx="180975" cy="209550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8900" y="2276475"/>
            <a:ext cx="180975" cy="209550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525" y="4105275"/>
            <a:ext cx="180975" cy="209550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8900" y="4105275"/>
            <a:ext cx="180975" cy="20955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923925" y="428625"/>
            <a:ext cx="11268075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E7490"/>
                </a:solidFill>
                <a:latin typeface="Hind Siliguri"/>
              </a:rPr>
              <a:t>মূল্যায়নের উত্তরমালা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23875" y="10477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545556"/>
            <a:ext cx="11144250" cy="255746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47687"/>
            <a:ext cx="285750" cy="2857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23950" y="2840831"/>
            <a:ext cx="1024890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শেয়ার (Share):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কোম্পানির মূলধনের ক্ষুদ্র অংশ। সাধারণ শেয়ারের মালিকরা প্রকৃত মালিক এবং লভ্যাংশ অনির্দিষ্ট।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3950" y="3264693"/>
            <a:ext cx="1024890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অগ্রাধিকার শেয়ার (Preferred Share):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নির্দিষ্ট লভ্যাংশ যুক্ত সিকিউরিটি কিন্তু ভোটাধিকারহীন।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3950" y="3688556"/>
            <a:ext cx="1024890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বন্ড (Bond):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জামানতযুক্ত দীর্ঘমেয়াদী ঋণ দলিল, যেখানে নির্দিষ্ট হারে সুদ পাওয়া যায়।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3950" y="4112418"/>
            <a:ext cx="1024890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ডিবেঞ্চার (Debenture):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জামানতবিহীন দীর্ঘমেয়াদী ঋণপত্র, যা মূলত কোম্পানির সুনামের ওপর নির্ভরশীল।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3950" y="4536281"/>
            <a:ext cx="1024890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অর্থসংস্থান সিদ্ধান্ত: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ঝুঁকি ও আয়ের কথা বিবেচনা করে কোম্পানিকে সঠিক উৎস নির্বাচন করতে হয়।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3925" y="428625"/>
            <a:ext cx="11268075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E7490"/>
                </a:solidFill>
                <a:latin typeface="Hind Siliguri"/>
              </a:rPr>
              <a:t>পাঠের সারসংক্ষেপ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3875" y="10477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" y="2859881"/>
            <a:ext cx="133350" cy="1524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" y="3283743"/>
            <a:ext cx="133350" cy="1524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" y="3707606"/>
            <a:ext cx="133350" cy="1524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" y="4131468"/>
            <a:ext cx="133350" cy="1524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" y="4555331"/>
            <a:ext cx="133350" cy="1524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786062"/>
            <a:ext cx="5381625" cy="20764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47687"/>
            <a:ext cx="323850" cy="2857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33475" y="3033712"/>
            <a:ext cx="4750593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E7490"/>
                </a:solidFill>
                <a:latin typeface="Hind Siliguri"/>
              </a:rPr>
              <a:t>আয় ও ঝুঁকির সম্পর্ক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525" y="3490912"/>
            <a:ext cx="488632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অর্থায়নে একটি মৌলিক নীতি হলো—</a:t>
            </a:r>
            <a:r>
              <a:rPr sz="1350" b="1" i="0" u="none">
                <a:solidFill>
                  <a:srgbClr val="334155"/>
                </a:solidFill>
                <a:latin typeface="Hind Siliguri"/>
              </a:rPr>
              <a:t>"অধিক ঝুঁকি, অধিক আয়"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525" y="3100387"/>
            <a:ext cx="266700" cy="2095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76325" y="3957637"/>
            <a:ext cx="4581525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সাধারণ শেয়ার: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ঝুঁকি সর্বোচ্চ, তাই অধিক মুনাফার সম্ভাবনা রয়েছে।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6325" y="4343400"/>
            <a:ext cx="4581525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বন্ড ও ডিবেঞ্চার: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ঝুঁকি কম, নিশ্চিত আয় (সুদ) পাওয়া যায়।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2025" y="428625"/>
            <a:ext cx="11229975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E7490"/>
                </a:solidFill>
                <a:latin typeface="Hind Siliguri"/>
              </a:rPr>
              <a:t>বিনিয়োগ সিদ্ধান্ত ও ঝুঁকি ব্যবস্থাপনা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23875" y="10477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525" y="3976687"/>
            <a:ext cx="133350" cy="1524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525" y="4362450"/>
            <a:ext cx="133350" cy="1524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1525" y="1462087"/>
            <a:ext cx="3028950" cy="5143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905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65646" y="2214562"/>
            <a:ext cx="5660707" cy="981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800" b="1" i="0" u="none">
                <a:solidFill>
                  <a:srgbClr val="38BDF8"/>
                </a:solidFill>
                <a:latin typeface="Hind Siliguri"/>
              </a:rPr>
              <a:t>শেয়ার, বন্ড ও ডিবেঞ্চার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90736" y="3576637"/>
            <a:ext cx="4210526" cy="552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700" b="0" i="0" u="none">
                <a:solidFill>
                  <a:srgbClr val="F1F5F9"/>
                </a:solidFill>
                <a:latin typeface="Hind Siliguri Medium"/>
              </a:rPr>
              <a:t>ফিন্যান্স ও ব্যাংকিং — ৯ম শ্রেণি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38525" y="4129087"/>
            <a:ext cx="531495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94A3B8"/>
                </a:solidFill>
                <a:latin typeface="Hind Siliguri"/>
              </a:rPr>
              <a:t>অর্থসংস্থানের বিভিন্ন উৎস ও তাদের বৈশিষ্ট্য সম্পর্কিত সচিত্র আলোচনা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9175" y="1614487"/>
            <a:ext cx="238125" cy="1905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1776412"/>
            <a:ext cx="11144250" cy="32099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1137" y="4110037"/>
            <a:ext cx="2276475" cy="8763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65683" y="2366962"/>
            <a:ext cx="5060632" cy="647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150" b="1" i="0" u="none">
                <a:solidFill>
                  <a:srgbClr val="0F172A"/>
                </a:solidFill>
                <a:latin typeface="Hind Siliguri"/>
              </a:rPr>
              <a:t>তোমাদের কোনো প্রশ্ন আছে কি?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0" y="3205162"/>
            <a:ext cx="85344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475569"/>
                </a:solidFill>
                <a:latin typeface="Hind Siliguri"/>
              </a:rPr>
              <a:t>আজকের পাঠের "শেয়ার, বন্ড ও ডিবেঞ্চার" সংক্রান্ত বিষয়বস্তুতে কোনো অস্পষ্টতা থাকলে স্বাচ্ছন্দ্যে জিজ্ঞাসা করো।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24387" y="4148137"/>
            <a:ext cx="666750" cy="66675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293143"/>
            <a:ext cx="11144250" cy="306228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47687"/>
            <a:ext cx="361950" cy="2857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9150" y="2588418"/>
            <a:ext cx="10553700" cy="285750"/>
          </a:xfrm>
          <a:prstGeom prst="rect">
            <a:avLst/>
          </a:prstGeom>
          <a:noFill/>
        </p:spPr>
        <p:txBody>
          <a:bodyPr wrap="square" lIns="17145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1" i="0" u="none">
                <a:solidFill>
                  <a:srgbClr val="0F172A"/>
                </a:solidFill>
                <a:latin typeface="Hind Siliguri"/>
              </a:rPr>
              <a:t>নিচের প্রশ্নগুলোর উত্তর সুন্দরভাবে খাতায় তৈরি করে আনবে: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" y="2626518"/>
            <a:ext cx="171450" cy="190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23950" y="3131343"/>
            <a:ext cx="1024890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১.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একজন সচেতন বিনিয়োগকারী হিসেবে তুমি কেন সাধারণ শেয়ারে বিনিয়োগ করবে? ব্যাখ্যা করো।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3950" y="3545681"/>
            <a:ext cx="1024890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২.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বন্ড এবং ডিবেঞ্চারের মধ্যে ৪টি মূল পার্থক্য ছক আকারে লিখে আনবে।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3950" y="3960018"/>
            <a:ext cx="1024890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৩.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"বন্ড নিরাপদ হলেও শেয়ারের মতো অধিক মুনাফা দিতে পারে না"—উক্তিটি বিশ্লেষণ করো।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23950" y="4374356"/>
            <a:ext cx="1024890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৪.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অগ্রাধিকার শেয়ারকে কেন ‘মিশ্র সিকিউরিটি’ বলা হয়? বুঝিয়ে লেখ।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3950" y="4788693"/>
            <a:ext cx="1024890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৫.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ডিবেঞ্চার ইস্যুর মাধ্যমে ঋণ গ্রহণের ঝুঁকি কীভাবে কমানো সম্ভব?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0125" y="428625"/>
            <a:ext cx="11191875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E7490"/>
                </a:solidFill>
                <a:latin typeface="Hind Siliguri"/>
              </a:rPr>
              <a:t>বাড়ির কাজ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23875" y="10477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3150393"/>
            <a:ext cx="152400" cy="1524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3564731"/>
            <a:ext cx="152400" cy="1524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3979068"/>
            <a:ext cx="152400" cy="15240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4393406"/>
            <a:ext cx="152400" cy="15240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4807743"/>
            <a:ext cx="152400" cy="1524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747962"/>
            <a:ext cx="3555950" cy="21526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7950" y="2747962"/>
            <a:ext cx="3555950" cy="21526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2025" y="2747962"/>
            <a:ext cx="3556099" cy="21526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547687"/>
            <a:ext cx="219075" cy="2857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2213" y="2995612"/>
            <a:ext cx="619125" cy="6191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01713" y="3757612"/>
            <a:ext cx="1000125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0F172A"/>
                </a:solidFill>
                <a:latin typeface="Hind Siliguri"/>
              </a:rPr>
              <a:t>মূল বই পড়া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1525" y="4195762"/>
            <a:ext cx="306065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200" b="0" i="0" u="none">
                <a:solidFill>
                  <a:srgbClr val="475569"/>
                </a:solidFill>
                <a:latin typeface="Hind Siliguri"/>
              </a:rPr>
              <a:t>পাঠ্যবইয়ের অধ্যায়টি বারবার মনোযোগ দিয়ে পড়বে যাতে বহুনির্বাচনী প্রশ্নের সঠিক উত্তর দেওয়া যায়।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86288" y="2995612"/>
            <a:ext cx="619125" cy="6191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625792" y="3757612"/>
            <a:ext cx="940117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0F172A"/>
                </a:solidFill>
                <a:latin typeface="Hind Siliguri"/>
              </a:rPr>
              <a:t>পার্থক্য চর্চা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65600" y="4195762"/>
            <a:ext cx="306065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200" b="0" i="0" u="none">
                <a:solidFill>
                  <a:srgbClr val="475569"/>
                </a:solidFill>
                <a:latin typeface="Hind Siliguri"/>
              </a:rPr>
              <a:t>শেয়ার, বন্ড ও ডিবেঞ্চারের পার্থক্যের ছক খাতায় একাধিকবার আঁকার মাধ্যমে অনুশীলন করবে।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80512" y="2995612"/>
            <a:ext cx="619125" cy="6191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290000" y="3757612"/>
            <a:ext cx="120015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0F172A"/>
                </a:solidFill>
                <a:latin typeface="Hind Siliguri"/>
              </a:rPr>
              <a:t>সৃজনশীল প্রশ্ন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59675" y="4195762"/>
            <a:ext cx="3060799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200" b="0" i="0" u="none">
                <a:solidFill>
                  <a:srgbClr val="475569"/>
                </a:solidFill>
                <a:latin typeface="Hind Siliguri"/>
              </a:rPr>
              <a:t>উদ্দীপক দেখে সঠিক সিকিউরিটি চিহ্নিত করার দক্ষতা বাড়াতে বোর্ডের বিগত বছরের প্রশ্ন সমাধান করবে।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49375" y="3171825"/>
            <a:ext cx="304800" cy="26670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62501" y="3171825"/>
            <a:ext cx="266700" cy="26670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56725" y="3171825"/>
            <a:ext cx="266700" cy="2667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57250" y="428625"/>
            <a:ext cx="11334750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E7490"/>
                </a:solidFill>
                <a:latin typeface="Hind Siliguri"/>
              </a:rPr>
              <a:t>পরীক্ষার প্রস্তুতি ও পরামর্শ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23875" y="10477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300" y="1262062"/>
            <a:ext cx="1295400" cy="5143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905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10818" y="2014537"/>
            <a:ext cx="3300320" cy="8309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5400" b="1" i="0" u="none">
                <a:solidFill>
                  <a:srgbClr val="38BDF8"/>
                </a:solidFill>
                <a:latin typeface="Hind Siliguri"/>
              </a:rPr>
              <a:t>ধন্যবাদ!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70496" y="3405187"/>
            <a:ext cx="8051006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0" i="0" u="none">
                <a:solidFill>
                  <a:srgbClr val="F8FAFC"/>
                </a:solidFill>
                <a:latin typeface="Hind Siliguri"/>
              </a:rPr>
              <a:t>আজকের ক্লাসে তোমাদের সক্রিয় অংশগ্রহণের জন্য আন্তরিক ধন্যবাদ।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7112" y="4329112"/>
            <a:ext cx="505777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CBD5E1"/>
                </a:solidFill>
                <a:latin typeface="Hind Siliguri"/>
              </a:rPr>
              <a:t>সবাই ভালো থেকো, সুস্থ থেকো এবং মনোযোগ দিয়ে পড়াশোনা করো।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5950" y="1414462"/>
            <a:ext cx="190500" cy="1905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625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233612"/>
            <a:ext cx="5381625" cy="15811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3957637"/>
            <a:ext cx="5381625" cy="14573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2038350"/>
            <a:ext cx="5381625" cy="17145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547687"/>
            <a:ext cx="323850" cy="2857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28700" y="2481262"/>
            <a:ext cx="486060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E7490"/>
                </a:solidFill>
                <a:latin typeface="Hind Siliguri"/>
              </a:rPr>
              <a:t>ছবি দেখে চিন্তা কর ও বল: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1525" y="2938462"/>
            <a:ext cx="488632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১. প্রথম ছবিতে একটি সুসজ্জিত বাজার ও শেয়ার সার্টিফিকেট দেখা যাচ্ছে।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525" y="3309937"/>
            <a:ext cx="488632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২. দ্বিতীয় ছবিতে অর্থ বিনিয়োগ এবং লাভ-ক্ষতির হিসেব নির্দেশ করছে।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1525" y="4205287"/>
            <a:ext cx="4886325" cy="285750"/>
          </a:xfrm>
          <a:prstGeom prst="rect">
            <a:avLst/>
          </a:prstGeom>
          <a:noFill/>
        </p:spPr>
        <p:txBody>
          <a:bodyPr wrap="square" lIns="19050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854D0E"/>
                </a:solidFill>
                <a:latin typeface="Hind Siliguri SemiBold"/>
              </a:rPr>
              <a:t>আজকের পাঠের বিষয়টি কী হতে পারে?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1525" y="4652962"/>
            <a:ext cx="4886325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713F12"/>
                </a:solidFill>
                <a:latin typeface="Hind Siliguri"/>
              </a:rPr>
              <a:t>নিচের ছবিগুলো পর্যবেক্ষণ করে আজকের মূল আলোচ্য বিষয় অনুমানের চেষ্টা করো।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96025" y="2047874"/>
            <a:ext cx="5362575" cy="3119438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525" y="2547937"/>
            <a:ext cx="161925" cy="20955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1525" y="4243387"/>
            <a:ext cx="190500" cy="1905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62025" y="428625"/>
            <a:ext cx="11229975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E7490"/>
                </a:solidFill>
                <a:latin typeface="Hind Siliguri"/>
              </a:rPr>
              <a:t>ছবিগুলো লক্ষ্য করো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23875" y="10477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307431"/>
            <a:ext cx="5405437" cy="303371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307431"/>
            <a:ext cx="5405437" cy="303371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547687"/>
            <a:ext cx="323850" cy="2857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85850" y="2555081"/>
            <a:ext cx="4825603" cy="4191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E7490"/>
                </a:solidFill>
                <a:latin typeface="Hind Siliguri"/>
              </a:rPr>
              <a:t>শিক্ষক পরিচিতি</a:t>
            </a:r>
          </a:p>
        </p:txBody>
      </p:sp>
      <p:sp>
        <p:nvSpPr>
          <p:cNvPr id="9" name="Rectangle 8"/>
          <p:cNvSpPr/>
          <p:nvPr/>
        </p:nvSpPr>
        <p:spPr>
          <a:xfrm>
            <a:off x="771525" y="3050381"/>
            <a:ext cx="4910137" cy="19050"/>
          </a:xfrm>
          <a:prstGeom prst="rect">
            <a:avLst/>
          </a:prstGeom>
          <a:solidFill>
            <a:srgbClr val="BAE6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71525" y="3278981"/>
            <a:ext cx="4910137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1" i="0" u="none">
                <a:solidFill>
                  <a:srgbClr val="0F172A"/>
                </a:solidFill>
                <a:latin typeface="Hind Siliguri"/>
              </a:rPr>
              <a:t>মোঃ মিজানুর রহমান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1525" y="3707606"/>
            <a:ext cx="4910137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0284C7"/>
                </a:solidFill>
                <a:latin typeface="Hind Siliguri SemiBold"/>
              </a:rPr>
              <a:t>সহকারী শিক্ষক (ব্যবসায় শিক্ষা)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525" y="4079081"/>
            <a:ext cx="4910137" cy="242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1275" b="0" i="0" u="none">
                <a:solidFill>
                  <a:srgbClr val="334155"/>
                </a:solidFill>
                <a:latin typeface="Hind Siliguri"/>
              </a:rPr>
              <a:t>বি.এড, এম.এড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1525" y="4531518"/>
            <a:ext cx="4910137" cy="257175"/>
          </a:xfrm>
          <a:prstGeom prst="rect">
            <a:avLst/>
          </a:prstGeom>
          <a:noFill/>
        </p:spPr>
        <p:txBody>
          <a:bodyPr wrap="square" lIns="219075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0E7490"/>
                </a:solidFill>
                <a:latin typeface="Hind Siliguri SemiBold"/>
              </a:rPr>
              <a:t>আর.আর.টেক্সটাইল মিলস্ উচ্চ বিদ্যালয়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3237" y="2555081"/>
            <a:ext cx="4795599" cy="4191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E7490"/>
                </a:solidFill>
                <a:latin typeface="Hind Siliguri"/>
              </a:rPr>
              <a:t>পাঠ পরিচিতি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510337" y="3050381"/>
            <a:ext cx="4910137" cy="19050"/>
          </a:xfrm>
          <a:prstGeom prst="rect">
            <a:avLst/>
          </a:prstGeom>
          <a:solidFill>
            <a:srgbClr val="FEF0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525" y="2631281"/>
            <a:ext cx="219075" cy="2476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525" y="4569618"/>
            <a:ext cx="219075" cy="17145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0337" y="2631281"/>
            <a:ext cx="247650" cy="2476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815137" y="3278981"/>
            <a:ext cx="4605337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বিষয়: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ফিন্যান্স ও ব্যাংকিং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15137" y="3664743"/>
            <a:ext cx="4605337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শ্রেণি: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৯ম শ্রেণি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15137" y="4050506"/>
            <a:ext cx="4605337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অধ্যায়: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৩য় অধ্যায়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15137" y="4436268"/>
            <a:ext cx="4605337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পাঠের বিষয়: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শেয়ার, বন্ড ও ডিবেঞ্চার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15137" y="4822031"/>
            <a:ext cx="4605337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সময়: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৫০ মিনিট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2025" y="428625"/>
            <a:ext cx="11229975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E7490"/>
                </a:solidFill>
                <a:latin typeface="Hind Siliguri"/>
              </a:rPr>
              <a:t>শিক্ষক ও পাঠ পরিচিতি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23875" y="10477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10337" y="3298031"/>
            <a:ext cx="133350" cy="152400"/>
          </a:xfrm>
          <a:prstGeom prst="rect">
            <a:avLst/>
          </a:prstGeom>
        </p:spPr>
      </p:pic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10337" y="3683793"/>
            <a:ext cx="133350" cy="152400"/>
          </a:xfrm>
          <a:prstGeom prst="rect">
            <a:avLst/>
          </a:prstGeom>
        </p:spPr>
      </p:pic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10337" y="4069556"/>
            <a:ext cx="133350" cy="152400"/>
          </a:xfrm>
          <a:prstGeom prst="rect">
            <a:avLst/>
          </a:prstGeom>
        </p:spPr>
      </p:pic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10337" y="4455318"/>
            <a:ext cx="133350" cy="152400"/>
          </a:xfrm>
          <a:prstGeom prst="rect">
            <a:avLst/>
          </a:prstGeom>
        </p:spPr>
      </p:pic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10337" y="4841081"/>
            <a:ext cx="133350" cy="1524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5905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53012" y="1843087"/>
            <a:ext cx="208597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7DD3FC"/>
                </a:solidFill>
                <a:latin typeface="Hind Siliguri"/>
              </a:rPr>
              <a:t>আজকের পাঠ শিরোনাম</a:t>
            </a:r>
          </a:p>
        </p:txBody>
      </p:sp>
      <p:sp>
        <p:nvSpPr>
          <p:cNvPr id="6" name="Rectangle 5"/>
          <p:cNvSpPr/>
          <p:nvPr/>
        </p:nvSpPr>
        <p:spPr>
          <a:xfrm>
            <a:off x="5524500" y="2395537"/>
            <a:ext cx="1143000" cy="38100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635692" y="2671762"/>
            <a:ext cx="492061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200" b="1" i="0" u="none">
                <a:solidFill>
                  <a:srgbClr val="FFFFFF"/>
                </a:solidFill>
                <a:latin typeface="Hind Siliguri"/>
              </a:rPr>
              <a:t>শেয়ার, বন্ড ও ডিবেঞ্চার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00437" y="4065759"/>
            <a:ext cx="5410200" cy="6924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sz="1800" b="0" i="0" u="none">
                <a:solidFill>
                  <a:srgbClr val="E0F2FE"/>
                </a:solidFill>
                <a:latin typeface="Hind Siliguri"/>
              </a:rPr>
              <a:t>যৌথ মূলধনী কোম্পানির দীর্ঘমেয়াদী অর্থসংস্থানের প্রধান উৎসসমূহ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366962"/>
            <a:ext cx="11144250" cy="29146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47687"/>
            <a:ext cx="285750" cy="2857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66775" y="2709862"/>
            <a:ext cx="10981372" cy="3714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 i="0" u="none">
                <a:solidFill>
                  <a:srgbClr val="0F172A"/>
                </a:solidFill>
                <a:latin typeface="Hind Siliguri"/>
              </a:rPr>
              <a:t>এই পাঠ শেষে তোমরা—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71575" y="3338512"/>
            <a:ext cx="1015365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শেয়ার, বন্ড ও ডিবেঞ্চারের মৌলিক ধারণা ব্যাখ্যা করতে পারবে।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1575" y="3781425"/>
            <a:ext cx="1015365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শেয়ারের বিভিন্ন প্রকারভেদ ও তাদের স্বতন্ত্র বৈশিষ্ট্যসমূহ চিহ্নিত করতে পারবে।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71575" y="4224337"/>
            <a:ext cx="1015365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বন্ড ও ডিবেঞ্চারের মধ্যে প্রধান প্রধান পার্থক্যসমূহ বিশ্লেষণ করতে পারবে।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71575" y="4667250"/>
            <a:ext cx="1015365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একটি যৌথ মূলধনী কোম্পানির জন্য অর্থসংস্থানের উপযুক্ত উৎস নির্বাচন করতে পারবে।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3925" y="428625"/>
            <a:ext cx="11268075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E7490"/>
                </a:solidFill>
                <a:latin typeface="Hind Siliguri"/>
              </a:rPr>
              <a:t>শিখনফল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3875" y="10477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3357562"/>
            <a:ext cx="133350" cy="1524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3800475"/>
            <a:ext cx="133350" cy="1524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4243387"/>
            <a:ext cx="133350" cy="1524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4686300"/>
            <a:ext cx="133350" cy="1524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747962"/>
            <a:ext cx="3555950" cy="21526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7950" y="2747962"/>
            <a:ext cx="3555950" cy="21526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2025" y="2747962"/>
            <a:ext cx="3556099" cy="21526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547687"/>
            <a:ext cx="285750" cy="2857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2213" y="2995612"/>
            <a:ext cx="619125" cy="6191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66746" y="3757612"/>
            <a:ext cx="470058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0F172A"/>
                </a:solidFill>
                <a:latin typeface="Hind Siliguri"/>
              </a:rPr>
              <a:t>প্রশ্ন ১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1525" y="4195762"/>
            <a:ext cx="306065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200" b="0" i="0" u="none">
                <a:solidFill>
                  <a:srgbClr val="475569"/>
                </a:solidFill>
                <a:latin typeface="Hind Siliguri"/>
              </a:rPr>
              <a:t>যৌথ মূলধনী কোম্পানির মোট মূলধনের ক্ষুদ্রতম সমপরিমাণ একককে কী বলা হয়?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86288" y="2995612"/>
            <a:ext cx="619125" cy="6191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870823" y="3757612"/>
            <a:ext cx="450056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0F172A"/>
                </a:solidFill>
                <a:latin typeface="Hind Siliguri"/>
              </a:rPr>
              <a:t>প্রশ্ন 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65600" y="4195762"/>
            <a:ext cx="306065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200" b="0" i="0" u="none">
                <a:solidFill>
                  <a:srgbClr val="475569"/>
                </a:solidFill>
                <a:latin typeface="Hind Siliguri"/>
              </a:rPr>
              <a:t>কোম্পানি যখন জনগণের কাছ থেকে ঋণ গ্রহণ করে, তখন কোন দলিল ইস্যু করে?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80512" y="2995612"/>
            <a:ext cx="619125" cy="6191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635043" y="3757612"/>
            <a:ext cx="510063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50" b="1" i="0" u="none">
                <a:solidFill>
                  <a:srgbClr val="0F172A"/>
                </a:solidFill>
                <a:latin typeface="Hind Siliguri"/>
              </a:rPr>
              <a:t>প্রশ্ন 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59675" y="4195762"/>
            <a:ext cx="3060799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sz="1200" b="0" i="0" u="none">
                <a:solidFill>
                  <a:srgbClr val="475569"/>
                </a:solidFill>
                <a:latin typeface="Hind Siliguri"/>
              </a:rPr>
              <a:t>লভ্যাংশ এবং সুদের মধ্যে মূল পার্থক্য কী তা তোমরা বলতে পারবে কি?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49375" y="3171825"/>
            <a:ext cx="304800" cy="26670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95838" y="3171825"/>
            <a:ext cx="200025" cy="26670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23387" y="3171825"/>
            <a:ext cx="333375" cy="2667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23925" y="428625"/>
            <a:ext cx="11268075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E7490"/>
                </a:solidFill>
                <a:latin typeface="Hind Siliguri"/>
              </a:rPr>
              <a:t>পূর্বজ্ঞান যাচাই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23875" y="10477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347912"/>
            <a:ext cx="11144250" cy="112871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3667125"/>
            <a:ext cx="11144250" cy="163353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547687"/>
            <a:ext cx="247650" cy="2857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85850" y="2557462"/>
            <a:ext cx="10841355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B45309"/>
                </a:solidFill>
                <a:latin typeface="Hind Siliguri"/>
              </a:rPr>
              <a:t>সময় সাপেক্ষে খাতায় লেখ: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1050" y="2995612"/>
            <a:ext cx="1062990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 i="0" u="none">
                <a:solidFill>
                  <a:srgbClr val="92400E"/>
                </a:solidFill>
                <a:latin typeface="Hind Siliguri"/>
              </a:rPr>
              <a:t>নিচের প্রশ্নগুলোর সংক্ষেপে উত্তর লেখ—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050" y="2624137"/>
            <a:ext cx="209550" cy="2095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29875" y="2590800"/>
            <a:ext cx="981075" cy="2762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23950" y="3962400"/>
            <a:ext cx="1024890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১.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শেয়ার বলতে কী বোঝায়?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3950" y="4348162"/>
            <a:ext cx="1024890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২.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বন্ড হোল্ডাররা কোম্পানি থেকে প্রতি বছর কী পেয়ে থাকে?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23950" y="4733925"/>
            <a:ext cx="10248900" cy="271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1" i="0" u="none">
                <a:solidFill>
                  <a:srgbClr val="334155"/>
                </a:solidFill>
                <a:latin typeface="Hind Siliguri"/>
              </a:rPr>
              <a:t>৩.</a:t>
            </a:r>
            <a:r>
              <a:rPr sz="1425" b="0" i="0" u="none">
                <a:solidFill>
                  <a:srgbClr val="334155"/>
                </a:solidFill>
                <a:latin typeface="Hind Siliguri"/>
              </a:rPr>
              <a:t> প্রাইমারি বা প্রাথমিক শেয়ার কী?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825" y="428625"/>
            <a:ext cx="11306175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E7490"/>
                </a:solidFill>
                <a:latin typeface="Hind Siliguri"/>
              </a:rPr>
              <a:t>একক কাজ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23875" y="10477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150" y="3981450"/>
            <a:ext cx="152400" cy="1524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150" y="4367212"/>
            <a:ext cx="152400" cy="15240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150" y="4752975"/>
            <a:ext cx="152400" cy="1524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386012"/>
            <a:ext cx="11144250" cy="28765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025" y="6372225"/>
            <a:ext cx="3371850" cy="3429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47687"/>
            <a:ext cx="285750" cy="2857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0" y="6486525"/>
            <a:ext cx="147637" cy="1143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71525" y="3357562"/>
            <a:ext cx="10648950" cy="1905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771525" y="4271962"/>
            <a:ext cx="10648950" cy="1905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71525" y="2633662"/>
            <a:ext cx="11181397" cy="295275"/>
          </a:xfrm>
          <a:prstGeom prst="rect">
            <a:avLst/>
          </a:prstGeom>
          <a:noFill/>
        </p:spPr>
        <p:txBody>
          <a:bodyPr wrap="square" lIns="161925" tIns="0" rIns="0" bIns="0" anchor="t">
            <a:spAutoFit/>
          </a:bodyPr>
          <a:lstStyle/>
          <a:p>
            <a:pPr algn="l"/>
            <a:r>
              <a:rPr sz="1425" b="1" i="0" u="none">
                <a:solidFill>
                  <a:srgbClr val="0284C7"/>
                </a:solidFill>
                <a:latin typeface="Hind Siliguri"/>
              </a:rPr>
              <a:t>১ নম্বর প্রশ্নের উত্তর: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1525" y="2928937"/>
            <a:ext cx="106489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যৌথ মূলধনী কোম্পানির মোট মূলধনকে যে সমপরিমাণ ক্ষুদ্র ক্ষুদ্র অংশে বিভক্ত করা হয়, তার প্রতিটি অংশকে </a:t>
            </a:r>
            <a:r>
              <a:rPr sz="1350" b="1" i="0" u="none">
                <a:solidFill>
                  <a:srgbClr val="334155"/>
                </a:solidFill>
                <a:latin typeface="Hind Siliguri"/>
              </a:rPr>
              <a:t>শেয়ার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বলে।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1525" y="3548062"/>
            <a:ext cx="11181397" cy="295275"/>
          </a:xfrm>
          <a:prstGeom prst="rect">
            <a:avLst/>
          </a:prstGeom>
          <a:noFill/>
        </p:spPr>
        <p:txBody>
          <a:bodyPr wrap="square" lIns="161925" tIns="0" rIns="0" bIns="0" anchor="t">
            <a:spAutoFit/>
          </a:bodyPr>
          <a:lstStyle/>
          <a:p>
            <a:pPr algn="l"/>
            <a:r>
              <a:rPr sz="1425" b="1" i="0" u="none">
                <a:solidFill>
                  <a:srgbClr val="0284C7"/>
                </a:solidFill>
                <a:latin typeface="Hind Siliguri"/>
              </a:rPr>
              <a:t>২ নম্বর প্রশ্নের উত্তর: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525" y="3843337"/>
            <a:ext cx="106489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বন্ড হোল্ডাররা কোম্পানি লাভ বা ক্ষতি যা-ই করুক না কেন, নির্দিষ্ট হারে </a:t>
            </a:r>
            <a:r>
              <a:rPr sz="1350" b="1" i="0" u="none">
                <a:solidFill>
                  <a:srgbClr val="334155"/>
                </a:solidFill>
                <a:latin typeface="Hind Siliguri"/>
              </a:rPr>
              <a:t>সুদ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পেয়ে থাকে।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1525" y="4462462"/>
            <a:ext cx="11181397" cy="295275"/>
          </a:xfrm>
          <a:prstGeom prst="rect">
            <a:avLst/>
          </a:prstGeom>
          <a:noFill/>
        </p:spPr>
        <p:txBody>
          <a:bodyPr wrap="square" lIns="161925" tIns="0" rIns="0" bIns="0" anchor="t">
            <a:spAutoFit/>
          </a:bodyPr>
          <a:lstStyle/>
          <a:p>
            <a:pPr algn="l"/>
            <a:r>
              <a:rPr sz="1425" b="1" i="0" u="none">
                <a:solidFill>
                  <a:srgbClr val="0284C7"/>
                </a:solidFill>
                <a:latin typeface="Hind Siliguri"/>
              </a:rPr>
              <a:t>৩ নম্বর প্রশ্নের উত্তর: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1525" y="4757737"/>
            <a:ext cx="106489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কোম্পানি যখন সরাসরি জনগণের কাছে প্রথমবার শেয়ার বিক্রয়ের উদ্দেশ্যে ইস্যু করে, তাকে </a:t>
            </a:r>
            <a:r>
              <a:rPr sz="1350" b="1" i="0" u="none">
                <a:solidFill>
                  <a:srgbClr val="334155"/>
                </a:solidFill>
                <a:latin typeface="Hind Siliguri"/>
              </a:rPr>
              <a:t>প্রাথমিক বা প্রাইমারি শেয়ার</a:t>
            </a:r>
            <a:r>
              <a:rPr sz="1350" b="0" i="0" u="none">
                <a:solidFill>
                  <a:srgbClr val="334155"/>
                </a:solidFill>
                <a:latin typeface="Hind Siliguri"/>
              </a:rPr>
              <a:t> বলে।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525" y="2681287"/>
            <a:ext cx="161925" cy="18097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525" y="3595687"/>
            <a:ext cx="161925" cy="18097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525" y="4510087"/>
            <a:ext cx="161925" cy="18097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23925" y="428625"/>
            <a:ext cx="11268075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E7490"/>
                </a:solidFill>
                <a:latin typeface="Hind Siliguri"/>
              </a:rPr>
              <a:t>একক কাজের আদর্শ সমাধান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23875" y="1047750"/>
            <a:ext cx="11144250" cy="2857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1275</Words>
  <Application>Microsoft Macintosh PowerPoint</Application>
  <PresentationFormat>Custom</PresentationFormat>
  <Paragraphs>145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/>
  <cp:keywords/>
  <dc:description>generated using python-pptx</dc:description>
  <cp:lastModifiedBy>User</cp:lastModifiedBy>
  <cp:revision>10</cp:revision>
  <dcterms:created xsi:type="dcterms:W3CDTF">2013-01-27T09:14:16Z</dcterms:created>
  <dcterms:modified xsi:type="dcterms:W3CDTF">2026-07-10T17:50:57Z</dcterms:modified>
  <cp:category/>
</cp:coreProperties>
</file>