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7" r:id="rId2"/>
    <p:sldId id="276" r:id="rId3"/>
    <p:sldId id="273" r:id="rId4"/>
    <p:sldId id="274" r:id="rId5"/>
    <p:sldId id="269" r:id="rId6"/>
    <p:sldId id="257" r:id="rId7"/>
    <p:sldId id="265" r:id="rId8"/>
    <p:sldId id="258" r:id="rId9"/>
    <p:sldId id="261" r:id="rId10"/>
    <p:sldId id="260" r:id="rId11"/>
    <p:sldId id="259" r:id="rId12"/>
    <p:sldId id="262" r:id="rId13"/>
    <p:sldId id="272" r:id="rId14"/>
    <p:sldId id="275" r:id="rId15"/>
    <p:sldId id="264" r:id="rId16"/>
    <p:sldId id="266" r:id="rId17"/>
    <p:sldId id="263" r:id="rId18"/>
    <p:sldId id="271" r:id="rId19"/>
    <p:sldId id="267" r:id="rId20"/>
    <p:sldId id="270" r:id="rId21"/>
    <p:sldId id="25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F6471F1-616D-45E6-8981-AE6289CD7E27}">
          <p14:sldIdLst>
            <p14:sldId id="277"/>
            <p14:sldId id="276"/>
            <p14:sldId id="273"/>
            <p14:sldId id="274"/>
            <p14:sldId id="269"/>
            <p14:sldId id="257"/>
            <p14:sldId id="265"/>
            <p14:sldId id="258"/>
            <p14:sldId id="261"/>
            <p14:sldId id="260"/>
            <p14:sldId id="259"/>
            <p14:sldId id="262"/>
            <p14:sldId id="272"/>
            <p14:sldId id="275"/>
            <p14:sldId id="264"/>
            <p14:sldId id="266"/>
            <p14:sldId id="263"/>
          </p14:sldIdLst>
        </p14:section>
        <p14:section name="Untitled Section" id="{A0913A1D-3D19-4076-85CD-C4BD09D2528F}">
          <p14:sldIdLst>
            <p14:sldId id="271"/>
            <p14:sldId id="267"/>
            <p14:sldId id="270"/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89" autoAdjust="0"/>
    <p:restoredTop sz="94316" autoAdjust="0"/>
  </p:normalViewPr>
  <p:slideViewPr>
    <p:cSldViewPr snapToGrid="0">
      <p:cViewPr varScale="1">
        <p:scale>
          <a:sx n="90" d="100"/>
          <a:sy n="90" d="100"/>
        </p:scale>
        <p:origin x="68" y="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95512-E6A9-4800-A455-2C2CBBDC39D2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88E507-28AF-4F8E-86DB-05EAA51CD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308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88E507-28AF-4F8E-86DB-05EAA51CD55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154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80144-3766-9D7C-F743-EA330853A9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A439E6-D800-16CA-0558-DB0FE55C32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F09DDA-E945-902F-2CD1-E79A8D7D5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EEBB7-4167-4056-84E4-A4E9A229EBB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5D2A1-C655-8D4F-8FDF-73D7B65B2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06DC5-46A6-F6DA-0D5A-B42491B09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89B3-E5C2-4D48-953C-3F3B1F5DB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95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4351E-8B48-7AAF-CA71-4D2CF4806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08B718-7676-47AC-431C-B50B2D4F7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3F5B7-7D11-162A-7623-D6CFC9BD3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EEBB7-4167-4056-84E4-A4E9A229EBB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E4CED8-7D8B-8FE5-9A46-39C3DDB6E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C6C27C-2843-AC6D-B7F7-98F8B4ABC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89B3-E5C2-4D48-953C-3F3B1F5DB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1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B61BB8-9C94-41BB-5E18-56E53AB25A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6DF9A2-FE5C-E5DF-ADD1-F94CBFD649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1AC319-D552-FE3A-0075-0A66BFAE7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EEBB7-4167-4056-84E4-A4E9A229EBB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461133-9A32-D408-7971-21C7ECA07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1098A8-5530-949C-3A74-2A0EEBF06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89B3-E5C2-4D48-953C-3F3B1F5DB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73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9352F-B025-4C3D-9389-5F9C4562D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EA17D-6ABD-C9FC-8248-4AA94EB58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38388F-2153-6E6C-2BB5-D2A8BD0B9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EEBB7-4167-4056-84E4-A4E9A229EBB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98B03-BEBA-E0D8-387D-CAA4C385F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7ED5BF-8A37-6A4A-16FE-322F3078D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89B3-E5C2-4D48-953C-3F3B1F5DB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52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6EC6F-D1ED-F8DE-45B2-D98FBBB29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28CC93-7EF3-31DF-8E2A-05A122906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F330B0-3C8C-6881-BFE5-08BC3A154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EEBB7-4167-4056-84E4-A4E9A229EBB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CFD49-ED32-2368-F0CA-A5E19F37B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310578-C2A2-B8EC-9EB2-95BC32F4F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89B3-E5C2-4D48-953C-3F3B1F5DB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53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A926B-8DDE-7911-C6BD-184270CA3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6EC9B-2808-E572-75DA-069B0EF9A8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244306-C91D-BB4C-53D1-008F329CFB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995EED-9CFB-B05C-AF50-E413251DC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EEBB7-4167-4056-84E4-A4E9A229EBB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D99310-8C60-D4B7-9DC3-D8D631BA7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A4DD24-ED21-261D-E186-6861B7D52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89B3-E5C2-4D48-953C-3F3B1F5DB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01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8720B-0559-CA76-478D-2C029D857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072A8C-6BD4-5D5E-B1DA-1A185BEDB1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D6E3E3-064D-BC65-D65C-D983BF7A1A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F9F50A-A8F1-F227-D760-0450D5F085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BCFDDD-7EF4-B821-6670-93707EAA95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E07B66-15A1-6099-2FF8-368DAB88C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EEBB7-4167-4056-84E4-A4E9A229EBB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FCFFB6-9983-48C1-4DB3-4A387B7EF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8AEDF6-60D2-A524-2B02-CE0F6187B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89B3-E5C2-4D48-953C-3F3B1F5DB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74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60664-B494-7D4D-B313-F9F68DE45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9685DB-E4A4-A118-A540-FC6EB5225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EEBB7-4167-4056-84E4-A4E9A229EBB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73AAB5-9BFC-DDFA-ECCA-B5537DD5B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4D460B-2117-9473-1C3D-FB3E78110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89B3-E5C2-4D48-953C-3F3B1F5DB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32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1E827A-4F53-0AE2-DE31-B3C461C03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EEBB7-4167-4056-84E4-A4E9A229EBB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4E1079-E308-F387-8629-49D375441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BEF02E-80E1-F170-00C4-AB435913C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89B3-E5C2-4D48-953C-3F3B1F5DB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77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0074E-145F-1949-1427-3AA4319C4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08176-1F48-CAE3-3A8C-AEB0184F9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44C43B-0174-6C96-CD1F-9AD418716E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C5CBA5-E590-3A08-4384-800672D22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EEBB7-4167-4056-84E4-A4E9A229EBB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E2FA5E-587D-C907-23BB-3294DB0C9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5F8E26-A541-F04B-950D-0CE786C20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89B3-E5C2-4D48-953C-3F3B1F5DB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36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1CAA9-14E6-42B5-4C89-5A2667E7B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45C577-601C-F0F7-AF59-F23EBD1705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4FB2C7-8231-EEAA-3910-2FD6381C0C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25CBE5-2103-66C5-E55D-43645D89D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EEBB7-4167-4056-84E4-A4E9A229EBB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468EC3-34A2-0C0F-D545-04059D741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24382D-5D62-A51F-8CF5-89CFF8F76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89B3-E5C2-4D48-953C-3F3B1F5DB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49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BFFD14-7417-FD92-FEEA-56215884A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945CC8-7F36-8B28-C5ED-B43970DCD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1BE644-7AF6-805C-C80E-818A8F041A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7EEBB7-4167-4056-84E4-A4E9A229EBB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7E12F0-0872-9C8A-1140-10090816B6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DE57C4-5F1C-4E09-02E5-5D90CF7B5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9989B3-E5C2-4D48-953C-3F3B1F5DB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29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chradar.com/how-to/6-photography-tricks-for-taking-beautiful-flower-pictures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ommons.wikimedia.org/wiki/File:Rose_Papa_Meilland.jpg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www.vecteezy.com/png/27536095-red-rose-png-red-roses-clipart-red-rose-transparent-background-ai-generative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cteezy.com/png/24067373-red-rose-png-red-rose-transparent-background-generative-ai-red-rose-flower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hyperlink" Target="https://artlinethecreation.blogspot.com/2012/06/shining-yellow-roses-hd-wallpaper.html" TargetMode="External"/><Relationship Id="rId4" Type="http://schemas.openxmlformats.org/officeDocument/2006/relationships/image" Target="../media/image1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mailto:hkprovatmath@gmail.com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red rose&#10;&#10;Description automatically generated">
            <a:extLst>
              <a:ext uri="{FF2B5EF4-FFF2-40B4-BE49-F238E27FC236}">
                <a16:creationId xmlns:a16="http://schemas.microsoft.com/office/drawing/2014/main" id="{7C57605F-53C2-940F-5D9D-39BD4DD233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95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6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9">
            <a:extLst>
              <a:ext uri="{FF2B5EF4-FFF2-40B4-BE49-F238E27FC236}">
                <a16:creationId xmlns:a16="http://schemas.microsoft.com/office/drawing/2014/main" id="{92E296E7-7E4A-5BF3-B971-62180CB9BC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521" y="60540"/>
            <a:ext cx="11988957" cy="6494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4000" b="1" dirty="0">
                <a:latin typeface="Nikosh" panose="02000000000000000000" pitchFamily="2" charset="0"/>
                <a:cs typeface="Nikosh" panose="02000000000000000000" pitchFamily="2" charset="0"/>
              </a:rPr>
              <a:t>*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Primary Storage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📌 </a:t>
            </a:r>
            <a:r>
              <a:rPr kumimoji="0" lang="bn-I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বৈশিষ্ট্য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*</a:t>
            </a:r>
            <a:r>
              <a:rPr kumimoji="0" lang="bn-I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খুব দ্রুত কাজ করে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*</a:t>
            </a:r>
            <a:r>
              <a:rPr kumimoji="0" lang="bn-I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অস্থায়ী 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(Temporary)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*</a:t>
            </a:r>
            <a:r>
              <a:rPr kumimoji="0" lang="bn-I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কম্পিউটার বন্ধ হলে ডেটা মুছে যায়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* </a:t>
            </a:r>
            <a:r>
              <a:rPr kumimoji="0" lang="bn-I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উদাহরণ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RAM (Random Access Memory)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Cache Memory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ক্যাশ মেমোরি হলো প্রসেসরের (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CPU) </a:t>
            </a: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ভেতরে বা ঠিক বাইরে থাকা একটি অতি উচ্চ গতির ছোট মেমোরি। এটি প্রসেসর এবং প্রধান মেমোরির (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RAM) </a:t>
            </a: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মধ্যে সেতু হিসেবে কাজ করে। প্রায়শই ব্যবহৃত ডেটা ও নির্দেশনাগুলো এতে জমা থাকে, ফলে প্রসেসর অত্যন্ত দ্রুত ডেটা অ্যাক্সেস করতে পারে এবং কম্পিউটার দ্রুত কাজ করে।</a:t>
            </a: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85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1">
            <a:extLst>
              <a:ext uri="{FF2B5EF4-FFF2-40B4-BE49-F238E27FC236}">
                <a16:creationId xmlns:a16="http://schemas.microsoft.com/office/drawing/2014/main" id="{3110B25C-1C8C-AF22-1286-D99CB53AD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928" y="555376"/>
            <a:ext cx="94275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📌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Secondary Storage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এর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kumimoji="0" lang="bn-IN" altLang="en-US" sz="4000" b="0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বৈশিষ্ট্য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ABF390-4E96-5C24-0E6A-C5B81A2D47C3}"/>
              </a:ext>
            </a:extLst>
          </p:cNvPr>
          <p:cNvSpPr txBox="1"/>
          <p:nvPr/>
        </p:nvSpPr>
        <p:spPr>
          <a:xfrm>
            <a:off x="1332613" y="1389994"/>
            <a:ext cx="732228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স্থায়ী 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(Permanent)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বড় পরিমাণ ডেটা সংরক্ষণ করা যায় </a:t>
            </a:r>
            <a:endParaRPr kumimoji="0" lang="en-US" alt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ধীরগতি 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(Primary-</a:t>
            </a:r>
            <a:r>
              <a:rPr kumimoji="0" lang="bn-IN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এর তুলনায়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) </a:t>
            </a:r>
          </a:p>
          <a:p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4CCAD2-4B6C-C5CF-DB01-9AC6AFA9F124}"/>
              </a:ext>
            </a:extLst>
          </p:cNvPr>
          <p:cNvSpPr txBox="1"/>
          <p:nvPr/>
        </p:nvSpPr>
        <p:spPr>
          <a:xfrm>
            <a:off x="1332613" y="3732718"/>
            <a:ext cx="77617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360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উদাহরণ</a:t>
            </a: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Hard Disk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Pen Drive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CD/DVD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Memory Card </a:t>
            </a:r>
          </a:p>
        </p:txBody>
      </p:sp>
    </p:spTree>
    <p:extLst>
      <p:ext uri="{BB962C8B-B14F-4D97-AF65-F5344CB8AC3E}">
        <p14:creationId xmlns:p14="http://schemas.microsoft.com/office/powerpoint/2010/main" val="171299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585CFD1-2935-783F-B525-CF61B48D647B}"/>
              </a:ext>
            </a:extLst>
          </p:cNvPr>
          <p:cNvSpPr txBox="1"/>
          <p:nvPr/>
        </p:nvSpPr>
        <p:spPr>
          <a:xfrm>
            <a:off x="437322" y="380440"/>
            <a:ext cx="11178209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🧩 </a:t>
            </a:r>
            <a:r>
              <a:rPr kumimoji="0" lang="bn-IN" altLang="en-US" sz="4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কিছু স্টোরেজ ডিভাইসের ছবি</a:t>
            </a:r>
            <a:endParaRPr kumimoji="0" lang="en-US" altLang="en-US" sz="4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👉 </a:t>
            </a:r>
            <a:r>
              <a:rPr kumimoji="0" lang="bn-IN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হার্ডডিস্ক </a:t>
            </a: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sz="4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026" name="Picture 2" descr="ametoys 2.5 inch Mechanical Hard Disk ...">
            <a:extLst>
              <a:ext uri="{FF2B5EF4-FFF2-40B4-BE49-F238E27FC236}">
                <a16:creationId xmlns:a16="http://schemas.microsoft.com/office/drawing/2014/main" id="{DC7279CD-8CD6-237C-1A1E-DA552A565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265" y="1686950"/>
            <a:ext cx="4139794" cy="3388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estern Digital 4TB Blue Desktop Hard Disk Drive - 5400 RPM SATA 6 Gb/s 64MB Cache 3.5 Inch | WD40EZRZ - WD40EZAZ">
            <a:extLst>
              <a:ext uri="{FF2B5EF4-FFF2-40B4-BE49-F238E27FC236}">
                <a16:creationId xmlns:a16="http://schemas.microsoft.com/office/drawing/2014/main" id="{5F65AAFB-34C3-4060-0C66-9576AF0FE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6190" y="973763"/>
            <a:ext cx="3200825" cy="481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p Metal USB Pen Drive 2TB USB 3.0 ...">
            <a:extLst>
              <a:ext uri="{FF2B5EF4-FFF2-40B4-BE49-F238E27FC236}">
                <a16:creationId xmlns:a16="http://schemas.microsoft.com/office/drawing/2014/main" id="{D65BD59D-883C-6746-DFFF-89474C0E9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248" y="437389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winmos pendrive price in bd">
            <a:extLst>
              <a:ext uri="{FF2B5EF4-FFF2-40B4-BE49-F238E27FC236}">
                <a16:creationId xmlns:a16="http://schemas.microsoft.com/office/drawing/2014/main" id="{D91D55B9-BE53-1F79-6FBD-DB3640AD9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432" y="4000348"/>
            <a:ext cx="3786559" cy="260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64 GB Micro SD Memory card/Samsung Micro SD Memory Card | Daraz.com.bd">
            <a:extLst>
              <a:ext uri="{FF2B5EF4-FFF2-40B4-BE49-F238E27FC236}">
                <a16:creationId xmlns:a16="http://schemas.microsoft.com/office/drawing/2014/main" id="{F7938BF6-F572-8817-769C-557753A88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594" y="91861"/>
            <a:ext cx="4013371" cy="401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6FAD91-E5EA-4C53-45E8-B093FACE852C}"/>
              </a:ext>
            </a:extLst>
          </p:cNvPr>
          <p:cNvSpPr txBox="1"/>
          <p:nvPr/>
        </p:nvSpPr>
        <p:spPr>
          <a:xfrm>
            <a:off x="2241021" y="91861"/>
            <a:ext cx="60972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bn-IN" altLang="en-US" sz="44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মেমোরি কার্ড</a:t>
            </a:r>
            <a:endParaRPr lang="en-US" sz="4400" b="1" dirty="0">
              <a:solidFill>
                <a:srgbClr val="00B05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CDEEF8-1C48-0E06-D9BE-5877BBE5C00A}"/>
              </a:ext>
            </a:extLst>
          </p:cNvPr>
          <p:cNvSpPr txBox="1"/>
          <p:nvPr/>
        </p:nvSpPr>
        <p:spPr>
          <a:xfrm>
            <a:off x="3102428" y="3520879"/>
            <a:ext cx="60972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4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পেনড্রাইভ</a:t>
            </a:r>
            <a:r>
              <a:rPr kumimoji="0" lang="bn-IN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2050" name="Picture 2" descr="Micro SD Card set isolated on white background. Vector illustration Micro SD Card set isolated on white background. Vector illustration sd memory stock illustrations">
            <a:extLst>
              <a:ext uri="{FF2B5EF4-FFF2-40B4-BE49-F238E27FC236}">
                <a16:creationId xmlns:a16="http://schemas.microsoft.com/office/drawing/2014/main" id="{E66B5B95-F565-9D47-D51F-315ED3B57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35" y="617976"/>
            <a:ext cx="4552443" cy="322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01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D7E4AB7-D949-774E-147E-FE29C1675825}"/>
              </a:ext>
            </a:extLst>
          </p:cNvPr>
          <p:cNvSpPr txBox="1"/>
          <p:nvPr/>
        </p:nvSpPr>
        <p:spPr>
          <a:xfrm>
            <a:off x="3302213" y="433899"/>
            <a:ext cx="51348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CD/DVD </a:t>
            </a:r>
          </a:p>
        </p:txBody>
      </p:sp>
      <p:pic>
        <p:nvPicPr>
          <p:cNvPr id="1026" name="Picture 2" descr="Compact Cd Dvd Disk Png Image Transparent HQ PNG Download | FreePNGimg">
            <a:extLst>
              <a:ext uri="{FF2B5EF4-FFF2-40B4-BE49-F238E27FC236}">
                <a16:creationId xmlns:a16="http://schemas.microsoft.com/office/drawing/2014/main" id="{ADE071D4-F915-A911-C905-6A48A9C49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200" y="2029065"/>
            <a:ext cx="4286250" cy="422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127 Cd Disc Isolated Over White Background Stock Photos - Free &amp; Royalty- Free Stock Photos from Dreamstime">
            <a:extLst>
              <a:ext uri="{FF2B5EF4-FFF2-40B4-BE49-F238E27FC236}">
                <a16:creationId xmlns:a16="http://schemas.microsoft.com/office/drawing/2014/main" id="{92711485-C22D-5F38-9E03-1BCEB8124D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9" t="16378" r="5429" b="3885"/>
          <a:stretch/>
        </p:blipFill>
        <p:spPr bwMode="auto">
          <a:xfrm>
            <a:off x="7102366" y="1095645"/>
            <a:ext cx="4832131" cy="5610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605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75">
            <a:extLst>
              <a:ext uri="{FF2B5EF4-FFF2-40B4-BE49-F238E27FC236}">
                <a16:creationId xmlns:a16="http://schemas.microsoft.com/office/drawing/2014/main" id="{CEC29AAB-9042-7B45-C92F-0E2FF6289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575" y="230563"/>
            <a:ext cx="11858847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⚖️ </a:t>
            </a:r>
            <a:r>
              <a:rPr kumimoji="0" lang="en-US" altLang="en-US" sz="6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Primary vs Secondary (</a:t>
            </a:r>
            <a:r>
              <a:rPr kumimoji="0" lang="bn-IN" altLang="en-US" sz="6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তুলনা</a:t>
            </a:r>
            <a:r>
              <a:rPr kumimoji="0" lang="en-US" altLang="en-US" sz="6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95AF1F6-30EF-F786-3A29-11ECC6BE4E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50460"/>
              </p:ext>
            </p:extLst>
          </p:nvPr>
        </p:nvGraphicFramePr>
        <p:xfrm>
          <a:off x="708837" y="3602618"/>
          <a:ext cx="10802680" cy="640080"/>
        </p:xfrm>
        <a:graphic>
          <a:graphicData uri="http://schemas.openxmlformats.org/drawingml/2006/table">
            <a:tbl>
              <a:tblPr/>
              <a:tblGrid>
                <a:gridCol w="1922430">
                  <a:extLst>
                    <a:ext uri="{9D8B030D-6E8A-4147-A177-3AD203B41FA5}">
                      <a16:colId xmlns:a16="http://schemas.microsoft.com/office/drawing/2014/main" val="3390334403"/>
                    </a:ext>
                  </a:extLst>
                </a:gridCol>
                <a:gridCol w="4440125">
                  <a:extLst>
                    <a:ext uri="{9D8B030D-6E8A-4147-A177-3AD203B41FA5}">
                      <a16:colId xmlns:a16="http://schemas.microsoft.com/office/drawing/2014/main" val="331966629"/>
                    </a:ext>
                  </a:extLst>
                </a:gridCol>
                <a:gridCol w="4440125">
                  <a:extLst>
                    <a:ext uri="{9D8B030D-6E8A-4147-A177-3AD203B41FA5}">
                      <a16:colId xmlns:a16="http://schemas.microsoft.com/office/drawing/2014/main" val="290791947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bn-IN" sz="36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152247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CFE9911-0185-A1C2-AFDD-F0E0DAF7D5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06082"/>
              </p:ext>
            </p:extLst>
          </p:nvPr>
        </p:nvGraphicFramePr>
        <p:xfrm>
          <a:off x="304799" y="2396284"/>
          <a:ext cx="11582400" cy="32308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25026">
                  <a:extLst>
                    <a:ext uri="{9D8B030D-6E8A-4147-A177-3AD203B41FA5}">
                      <a16:colId xmlns:a16="http://schemas.microsoft.com/office/drawing/2014/main" val="1958066605"/>
                    </a:ext>
                  </a:extLst>
                </a:gridCol>
                <a:gridCol w="4173652">
                  <a:extLst>
                    <a:ext uri="{9D8B030D-6E8A-4147-A177-3AD203B41FA5}">
                      <a16:colId xmlns:a16="http://schemas.microsoft.com/office/drawing/2014/main" val="1116939629"/>
                    </a:ext>
                  </a:extLst>
                </a:gridCol>
                <a:gridCol w="3683722">
                  <a:extLst>
                    <a:ext uri="{9D8B030D-6E8A-4147-A177-3AD203B41FA5}">
                      <a16:colId xmlns:a16="http://schemas.microsoft.com/office/drawing/2014/main" val="2647307755"/>
                    </a:ext>
                  </a:extLst>
                </a:gridCol>
              </a:tblGrid>
              <a:tr h="559527">
                <a:tc>
                  <a:txBody>
                    <a:bodyPr/>
                    <a:lstStyle/>
                    <a:p>
                      <a:pPr algn="ctr"/>
                      <a:r>
                        <a:rPr lang="bn-IN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বৈশিষ্ট্য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Primary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Secondary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19758639"/>
                  </a:ext>
                </a:extLst>
              </a:tr>
              <a:tr h="612815"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গতি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দ্রুত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তুলনামূলক ধীর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8319944"/>
                  </a:ext>
                </a:extLst>
              </a:tr>
              <a:tr h="612815"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স্থায়িত্ব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অস্থায়ী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স্থায়ী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0041043"/>
                  </a:ext>
                </a:extLst>
              </a:tr>
              <a:tr h="10781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40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উদাহরণ</a:t>
                      </a:r>
                      <a:endParaRPr lang="en-US" sz="4000" b="1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RAM</a:t>
                      </a:r>
                    </a:p>
                    <a:p>
                      <a:endParaRPr lang="en-US" sz="3600" b="1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Hard Disk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5462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094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 79">
            <a:extLst>
              <a:ext uri="{FF2B5EF4-FFF2-40B4-BE49-F238E27FC236}">
                <a16:creationId xmlns:a16="http://schemas.microsoft.com/office/drawing/2014/main" id="{ECC5F319-7A20-9C54-A23F-82C6FF0566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405" y="451551"/>
            <a:ext cx="11405190" cy="4370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একক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kumimoji="0" lang="en-US" altLang="en-US" sz="4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কাজঃ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RAM </a:t>
            </a:r>
            <a:r>
              <a:rPr kumimoji="0" lang="bn-IN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কোন ধরনের স্টোরেজ</a:t>
            </a: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?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Hard Disk </a:t>
            </a:r>
            <a:r>
              <a:rPr kumimoji="0" lang="bn-IN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কি স্থায়ী স্টোরেজ</a:t>
            </a: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?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Pen Drive </a:t>
            </a:r>
            <a:r>
              <a:rPr kumimoji="0" lang="bn-IN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কী কাজে ব্যবহার হয়</a:t>
            </a: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26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77">
            <a:extLst>
              <a:ext uri="{FF2B5EF4-FFF2-40B4-BE49-F238E27FC236}">
                <a16:creationId xmlns:a16="http://schemas.microsoft.com/office/drawing/2014/main" id="{85594EA1-619B-E1E1-EF1F-4B9D33980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041" y="1776256"/>
            <a:ext cx="10901917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কোথায় ব্যবহার হয়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মোবাইল ফোন 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কম্পিউটার 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ক্যামেরা 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ATM </a:t>
            </a:r>
            <a:r>
              <a:rPr kumimoji="0" lang="bn-IN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মেশিন 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516A9E-1796-1D6A-2D7A-FCB54FD24150}"/>
              </a:ext>
            </a:extLst>
          </p:cNvPr>
          <p:cNvSpPr txBox="1"/>
          <p:nvPr/>
        </p:nvSpPr>
        <p:spPr>
          <a:xfrm>
            <a:off x="1339702" y="510363"/>
            <a:ext cx="101009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🌍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altLang="en-US" sz="5400" b="1" dirty="0" err="1">
                <a:latin typeface="Nikosh" panose="02000000000000000000" pitchFamily="2" charset="0"/>
                <a:cs typeface="Nikosh" panose="02000000000000000000" pitchFamily="2" charset="0"/>
              </a:rPr>
              <a:t>জো</a:t>
            </a:r>
            <a:r>
              <a:rPr kumimoji="0" lang="en-US" altLang="en-US" sz="5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ড়ায়</a:t>
            </a: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kumimoji="0" lang="en-US" altLang="en-US" sz="5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কাজঃ</a:t>
            </a:r>
            <a:endParaRPr kumimoji="0" lang="en-US" altLang="en-US" sz="5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83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81">
            <a:extLst>
              <a:ext uri="{FF2B5EF4-FFF2-40B4-BE49-F238E27FC236}">
                <a16:creationId xmlns:a16="http://schemas.microsoft.com/office/drawing/2014/main" id="{DAC4CFB6-456C-CA69-F971-444067C49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28" y="3429000"/>
            <a:ext cx="1233048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নিজেদের বাসায় ব্যবহৃত ৩টি স্টোরেজ ডিভাইসের নাম লিখো।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5F9721-13A0-7F58-94DF-E3522CAD26CC}"/>
              </a:ext>
            </a:extLst>
          </p:cNvPr>
          <p:cNvSpPr txBox="1"/>
          <p:nvPr/>
        </p:nvSpPr>
        <p:spPr>
          <a:xfrm>
            <a:off x="1212112" y="815163"/>
            <a:ext cx="71876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দলীয়</a:t>
            </a:r>
            <a:r>
              <a:rPr lang="en-US" altLang="en-US" sz="6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alt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কাজঃ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043915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7A4F827-AC61-9356-9FFE-B9A8C984E252}"/>
              </a:ext>
            </a:extLst>
          </p:cNvPr>
          <p:cNvSpPr txBox="1"/>
          <p:nvPr/>
        </p:nvSpPr>
        <p:spPr>
          <a:xfrm>
            <a:off x="394177" y="450718"/>
            <a:ext cx="9148584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👉 </a:t>
            </a:r>
            <a:r>
              <a:rPr lang="bn-IN" sz="4800" dirty="0">
                <a:latin typeface="Nikosh" panose="02000000000000000000" pitchFamily="2" charset="0"/>
                <a:cs typeface="Nikosh" panose="02000000000000000000" pitchFamily="2" charset="0"/>
              </a:rPr>
              <a:t>আজ আমরা শিখলাম—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bn-IN" sz="4800" dirty="0">
                <a:latin typeface="Nikosh" panose="02000000000000000000" pitchFamily="2" charset="0"/>
                <a:cs typeface="Nikosh" panose="02000000000000000000" pitchFamily="2" charset="0"/>
              </a:rPr>
              <a:t>স্টোরেজ ডিভাইস কী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bn-IN" sz="4800" dirty="0">
                <a:latin typeface="Nikosh" panose="02000000000000000000" pitchFamily="2" charset="0"/>
                <a:cs typeface="Nikosh" panose="02000000000000000000" pitchFamily="2" charset="0"/>
              </a:rPr>
              <a:t>এর প্রকারভেদ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bn-IN" sz="4800" dirty="0">
                <a:latin typeface="Nikosh" panose="02000000000000000000" pitchFamily="2" charset="0"/>
                <a:cs typeface="Nikosh" panose="02000000000000000000" pitchFamily="2" charset="0"/>
              </a:rPr>
              <a:t>বাস্তব ব্যবহার </a:t>
            </a:r>
          </a:p>
        </p:txBody>
      </p:sp>
    </p:spTree>
    <p:extLst>
      <p:ext uri="{BB962C8B-B14F-4D97-AF65-F5344CB8AC3E}">
        <p14:creationId xmlns:p14="http://schemas.microsoft.com/office/powerpoint/2010/main" val="240817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944815-416E-871D-D570-1C2450383B2A}"/>
              </a:ext>
            </a:extLst>
          </p:cNvPr>
          <p:cNvSpPr txBox="1"/>
          <p:nvPr/>
        </p:nvSpPr>
        <p:spPr>
          <a:xfrm>
            <a:off x="1" y="0"/>
            <a:ext cx="12677312" cy="6942338"/>
          </a:xfrm>
          <a:prstGeom prst="rect">
            <a:avLst/>
          </a:prstGeom>
          <a:solidFill>
            <a:schemeClr val="bg1"/>
          </a:solidFill>
          <a:ln>
            <a:gradFill>
              <a:gsLst>
                <a:gs pos="0">
                  <a:srgbClr val="00B05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28700" b="1" dirty="0" err="1">
                <a:ln>
                  <a:solidFill>
                    <a:srgbClr val="00B05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837473B0-CC2E-450A-ABE3-18F120FF3D39}">
                        <a1611:picAttrSrcUrl xmlns:a1611="http://schemas.microsoft.com/office/drawing/2016/11/main" r:id="rId6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" panose="02000000000000000000" pitchFamily="2" charset="0"/>
                <a:cs typeface="Nikosh" panose="02000000000000000000" pitchFamily="2" charset="0"/>
              </a:rPr>
              <a:t>স্বাগতম</a:t>
            </a:r>
            <a:endParaRPr lang="en-US" sz="28700" b="1" dirty="0">
              <a:ln>
                <a:solidFill>
                  <a:srgbClr val="00B050"/>
                </a:solidFill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837473B0-CC2E-450A-ABE3-18F120FF3D39}">
                      <a1611:picAttrSrcUrl xmlns:a1611="http://schemas.microsoft.com/office/drawing/2016/11/main" r:id="rId6"/>
                    </a:ext>
                  </a:extLst>
                </a:blip>
                <a:srcRect/>
                <a:stretch>
                  <a:fillRect/>
                </a:stretch>
              </a:blip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30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D8FC32B-2613-8D35-EAC0-5963CB0D42A2}"/>
              </a:ext>
            </a:extLst>
          </p:cNvPr>
          <p:cNvSpPr txBox="1"/>
          <p:nvPr/>
        </p:nvSpPr>
        <p:spPr>
          <a:xfrm>
            <a:off x="155945" y="2969028"/>
            <a:ext cx="1180922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IN" sz="5400" b="1" dirty="0">
                <a:latin typeface="Nikosh" panose="02000000000000000000" pitchFamily="2" charset="0"/>
                <a:cs typeface="Nikosh" panose="02000000000000000000" pitchFamily="2" charset="0"/>
              </a:rPr>
              <a:t>বাড়ির কাজ</a:t>
            </a:r>
            <a:endParaRPr lang="en-US" sz="5400" b="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“</a:t>
            </a:r>
            <a:r>
              <a:rPr lang="bn-IN" sz="5400" dirty="0">
                <a:latin typeface="Nikosh" panose="02000000000000000000" pitchFamily="2" charset="0"/>
                <a:cs typeface="Nikosh" panose="02000000000000000000" pitchFamily="2" charset="0"/>
              </a:rPr>
              <a:t>তোমার ব্যবহৃত একটি স্টোরেজ ডিভাইস সম্পর্কে ৫টি বাক্য লিখো”</a:t>
            </a:r>
          </a:p>
        </p:txBody>
      </p:sp>
    </p:spTree>
    <p:extLst>
      <p:ext uri="{BB962C8B-B14F-4D97-AF65-F5344CB8AC3E}">
        <p14:creationId xmlns:p14="http://schemas.microsoft.com/office/powerpoint/2010/main" val="397032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83">
            <a:extLst>
              <a:ext uri="{FF2B5EF4-FFF2-40B4-BE49-F238E27FC236}">
                <a16:creationId xmlns:a16="http://schemas.microsoft.com/office/drawing/2014/main" id="{1973D555-1CDF-905F-823D-400C21B75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40996"/>
            <a:ext cx="12192000" cy="644791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41300" b="1" dirty="0" err="1"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837473B0-CC2E-450A-ABE3-18F120FF3D39}">
                        <a1611:picAttrSrcUrl xmlns:a1611="http://schemas.microsoft.com/office/drawing/2016/11/main" r:id="rId5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" panose="02000000000000000000" pitchFamily="2" charset="0"/>
                <a:cs typeface="Nikosh" panose="02000000000000000000" pitchFamily="2" charset="0"/>
              </a:rPr>
              <a:t>ধন্যবাদ</a:t>
            </a:r>
            <a:endParaRPr kumimoji="0" lang="en-US" altLang="en-US" sz="6000" b="1" i="0" u="none" strike="noStrike" cap="none" normalizeH="0" baseline="0" dirty="0">
              <a:ln>
                <a:noFill/>
              </a:ln>
              <a:blipFill>
                <a:blip r:embed="rId6"/>
                <a:stretch>
                  <a:fillRect/>
                </a:stretch>
              </a:blip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68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7B65274-6989-382A-F41E-73089A412A44}"/>
              </a:ext>
            </a:extLst>
          </p:cNvPr>
          <p:cNvSpPr txBox="1"/>
          <p:nvPr/>
        </p:nvSpPr>
        <p:spPr>
          <a:xfrm>
            <a:off x="219402" y="35073"/>
            <a:ext cx="11827456" cy="2862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মোহাম্মদ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হুমায়ুন</a:t>
            </a: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dirty="0" err="1">
                <a:latin typeface="Nikosh" panose="02000000000000000000" pitchFamily="2" charset="0"/>
                <a:cs typeface="Nikosh" panose="02000000000000000000" pitchFamily="2" charset="0"/>
              </a:rPr>
              <a:t>কবির</a:t>
            </a:r>
            <a:endParaRPr lang="en-US" sz="4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1600" dirty="0" err="1">
                <a:solidFill>
                  <a:srgbClr val="00B0F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বিএসসি</a:t>
            </a:r>
            <a:r>
              <a:rPr lang="en-US" sz="1600" dirty="0">
                <a:solidFill>
                  <a:srgbClr val="00B0F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(</a:t>
            </a:r>
            <a:r>
              <a:rPr lang="en-US" sz="1600" dirty="0" err="1">
                <a:solidFill>
                  <a:srgbClr val="00B0F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অনার্স</a:t>
            </a:r>
            <a:r>
              <a:rPr lang="en-US" sz="1600" dirty="0">
                <a:solidFill>
                  <a:srgbClr val="00B0F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), </a:t>
            </a:r>
            <a:r>
              <a:rPr lang="en-US" sz="1600" dirty="0" err="1">
                <a:solidFill>
                  <a:srgbClr val="00B0F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এমএসসি</a:t>
            </a:r>
            <a:r>
              <a:rPr lang="en-US" sz="1600" dirty="0">
                <a:solidFill>
                  <a:srgbClr val="00B0F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(</a:t>
            </a:r>
            <a:r>
              <a:rPr lang="en-US" sz="1600" dirty="0" err="1">
                <a:solidFill>
                  <a:srgbClr val="00B0F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গণিত</a:t>
            </a:r>
            <a:r>
              <a:rPr lang="en-US" sz="1600" dirty="0">
                <a:solidFill>
                  <a:srgbClr val="00B0F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), ১ম </a:t>
            </a:r>
            <a:r>
              <a:rPr lang="en-US" sz="1600" dirty="0" err="1">
                <a:solidFill>
                  <a:srgbClr val="00B0F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শ্রেণি</a:t>
            </a:r>
            <a:r>
              <a:rPr lang="en-US" sz="1600" dirty="0">
                <a:solidFill>
                  <a:srgbClr val="00B0F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1600" dirty="0" err="1">
                <a:solidFill>
                  <a:srgbClr val="00B0F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বিএড</a:t>
            </a:r>
            <a:r>
              <a:rPr lang="en-US" sz="1600" dirty="0">
                <a:solidFill>
                  <a:srgbClr val="00B0F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(১ম </a:t>
            </a:r>
            <a:r>
              <a:rPr lang="en-US" sz="1600" dirty="0" err="1">
                <a:solidFill>
                  <a:srgbClr val="00B0F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শ্রেণি</a:t>
            </a:r>
            <a:r>
              <a:rPr lang="en-US" sz="1600" dirty="0">
                <a:solidFill>
                  <a:srgbClr val="00B0F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), </a:t>
            </a:r>
            <a:r>
              <a:rPr lang="en-US" sz="1600" dirty="0" err="1">
                <a:solidFill>
                  <a:srgbClr val="00B0F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এমএড</a:t>
            </a:r>
            <a:r>
              <a:rPr lang="en-US" sz="1600" dirty="0">
                <a:solidFill>
                  <a:srgbClr val="00B0F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(১ম </a:t>
            </a:r>
            <a:r>
              <a:rPr lang="en-US" sz="1600" dirty="0" err="1">
                <a:solidFill>
                  <a:srgbClr val="00B0F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শ্রেণি</a:t>
            </a:r>
            <a:r>
              <a:rPr lang="en-US" sz="1600" dirty="0">
                <a:solidFill>
                  <a:srgbClr val="00B0F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  <a:p>
            <a:r>
              <a:rPr lang="en-US" sz="2800" dirty="0" err="1">
                <a:latin typeface="Nikosh" panose="02000000000000000000" pitchFamily="2" charset="0"/>
                <a:cs typeface="Nikosh" panose="02000000000000000000" pitchFamily="2" charset="0"/>
              </a:rPr>
              <a:t>সহকারী</a:t>
            </a:r>
            <a:r>
              <a:rPr lang="en-US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latin typeface="Nikosh" panose="02000000000000000000" pitchFamily="2" charset="0"/>
                <a:cs typeface="Nikosh" panose="02000000000000000000" pitchFamily="2" charset="0"/>
              </a:rPr>
              <a:t>শিক্ষক</a:t>
            </a:r>
            <a:r>
              <a:rPr lang="en-US" sz="2800" dirty="0"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US" sz="2800" dirty="0" err="1">
                <a:latin typeface="Nikosh" panose="02000000000000000000" pitchFamily="2" charset="0"/>
                <a:cs typeface="Nikosh" panose="02000000000000000000" pitchFamily="2" charset="0"/>
              </a:rPr>
              <a:t>গণিত</a:t>
            </a:r>
            <a:r>
              <a:rPr lang="en-US" sz="2800" dirty="0"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  <a:p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দূর্গাপুর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উচ্চ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বিদ্যালয়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2400" dirty="0" err="1">
                <a:latin typeface="Nikosh" panose="02000000000000000000" pitchFamily="2" charset="0"/>
                <a:cs typeface="Nikosh" panose="02000000000000000000" pitchFamily="2" charset="0"/>
              </a:rPr>
              <a:t>আশুগঞ্জ</a:t>
            </a:r>
            <a:r>
              <a:rPr lang="en-US" sz="2400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2400" dirty="0" err="1">
                <a:latin typeface="Nikosh" panose="02000000000000000000" pitchFamily="2" charset="0"/>
                <a:cs typeface="Nikosh" panose="02000000000000000000" pitchFamily="2" charset="0"/>
              </a:rPr>
              <a:t>ব্রাহ্মণবাড়িয়া</a:t>
            </a:r>
            <a:r>
              <a:rPr lang="en-US" sz="24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  <a:p>
            <a:endParaRPr lang="en-US" sz="2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A4CCB6-13B7-C6C3-5049-CB4F80A9FB93}"/>
              </a:ext>
            </a:extLst>
          </p:cNvPr>
          <p:cNvSpPr txBox="1"/>
          <p:nvPr/>
        </p:nvSpPr>
        <p:spPr>
          <a:xfrm>
            <a:off x="219740" y="3017351"/>
            <a:ext cx="11827118" cy="2431435"/>
          </a:xfrm>
          <a:prstGeom prst="rect">
            <a:avLst/>
          </a:prstGeom>
          <a:solidFill>
            <a:srgbClr val="92D050"/>
          </a:solidFill>
          <a:ln w="28575">
            <a:solidFill>
              <a:srgbClr val="C000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মাস্টার</a:t>
            </a:r>
            <a:r>
              <a:rPr lang="en-US" sz="4400" b="1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ট্রেইনার,গণিত</a:t>
            </a:r>
            <a:r>
              <a:rPr lang="en-US" sz="4400" b="1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4400" b="1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আইসিটি</a:t>
            </a:r>
            <a:r>
              <a:rPr lang="en-US" sz="4400" b="1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(</a:t>
            </a:r>
            <a:r>
              <a:rPr lang="en-US" sz="4400" b="1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বিটিটি</a:t>
            </a:r>
            <a:r>
              <a:rPr lang="en-US" sz="4400" b="1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)</a:t>
            </a:r>
          </a:p>
          <a:p>
            <a:r>
              <a:rPr lang="en-US" sz="3600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পরীক্ষকঃ</a:t>
            </a:r>
            <a:r>
              <a:rPr lang="en-US" sz="36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গণিত</a:t>
            </a:r>
            <a:r>
              <a:rPr lang="en-US" sz="36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3600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উচ্চতর</a:t>
            </a:r>
            <a:r>
              <a:rPr lang="en-US" sz="36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গণিত</a:t>
            </a:r>
            <a:r>
              <a:rPr lang="en-US" sz="36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মাধ্যমিক</a:t>
            </a:r>
            <a:r>
              <a:rPr lang="en-US" sz="36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3600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উচ্চ</a:t>
            </a:r>
            <a:r>
              <a:rPr lang="en-US" sz="36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মাধ্যমিক</a:t>
            </a:r>
            <a:r>
              <a:rPr lang="en-US" sz="36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শিক্ষা</a:t>
            </a:r>
            <a:r>
              <a:rPr lang="en-US" sz="36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বোর্ড</a:t>
            </a:r>
            <a:r>
              <a:rPr lang="en-US" sz="36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কুমিল্লা</a:t>
            </a:r>
            <a:r>
              <a:rPr lang="en-US" sz="36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  <a:p>
            <a:r>
              <a:rPr lang="en-US" sz="36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ICT4E, </a:t>
            </a:r>
            <a:r>
              <a:rPr lang="en-US" sz="3600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জেলা</a:t>
            </a:r>
            <a:r>
              <a:rPr lang="en-US" sz="36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অ্যাম্বাসেডর</a:t>
            </a:r>
            <a:r>
              <a:rPr lang="en-US" sz="36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শিক্ষক,a2i.</a:t>
            </a:r>
          </a:p>
          <a:p>
            <a:r>
              <a:rPr lang="en-US" sz="3600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আজীবন</a:t>
            </a:r>
            <a:r>
              <a:rPr lang="en-US" sz="36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সদস্য</a:t>
            </a:r>
            <a:r>
              <a:rPr lang="en-US" sz="36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বাংলাদেশ</a:t>
            </a:r>
            <a:r>
              <a:rPr lang="en-US" sz="36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গণিত</a:t>
            </a:r>
            <a:r>
              <a:rPr lang="en-US" sz="36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সমিতি</a:t>
            </a:r>
            <a:r>
              <a:rPr lang="en-US" sz="36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E2B1A4-B06C-80C8-893B-F96B6F5493AD}"/>
              </a:ext>
            </a:extLst>
          </p:cNvPr>
          <p:cNvSpPr txBox="1"/>
          <p:nvPr/>
        </p:nvSpPr>
        <p:spPr>
          <a:xfrm>
            <a:off x="219402" y="5473004"/>
            <a:ext cx="11827456" cy="1384995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মোবাইলঃ</a:t>
            </a:r>
            <a:r>
              <a:rPr lang="en-US" sz="2800" b="1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০১৭১১০১১৫৩১, ০১৯৭৬০১১৫৩১</a:t>
            </a:r>
          </a:p>
          <a:p>
            <a:r>
              <a:rPr lang="en-US" sz="2800" b="1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Email: </a:t>
            </a:r>
            <a:r>
              <a:rPr lang="en-US" sz="2800" b="1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hkprovatmath@gmail.com</a:t>
            </a:r>
            <a:r>
              <a:rPr lang="en-US" sz="2800" b="1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</a:p>
          <a:p>
            <a:r>
              <a:rPr lang="en-US" sz="2800" b="1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             mathkdhs@gmail.com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17764CD-6D5D-895F-C7D0-E73BBDE45D0E}"/>
              </a:ext>
            </a:extLst>
          </p:cNvPr>
          <p:cNvSpPr/>
          <p:nvPr/>
        </p:nvSpPr>
        <p:spPr>
          <a:xfrm>
            <a:off x="9334984" y="35073"/>
            <a:ext cx="2637614" cy="2862321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BE7DAC4-22EE-1DC0-3F4E-84C2ADD058C3}"/>
              </a:ext>
            </a:extLst>
          </p:cNvPr>
          <p:cNvSpPr/>
          <p:nvPr/>
        </p:nvSpPr>
        <p:spPr>
          <a:xfrm>
            <a:off x="10282466" y="5473006"/>
            <a:ext cx="1384994" cy="1384994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11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8DF9A2-3DA7-5FCA-D95F-9E4D23109C72}"/>
              </a:ext>
            </a:extLst>
          </p:cNvPr>
          <p:cNvSpPr txBox="1"/>
          <p:nvPr/>
        </p:nvSpPr>
        <p:spPr>
          <a:xfrm>
            <a:off x="623778" y="1251559"/>
            <a:ext cx="576993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বিষয়ঃ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তথ্য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যোগাযোগ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প্রযুক্তি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অধ্যায়ঃ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দ্বিতীয়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শ্রেণি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-</a:t>
            </a:r>
            <a:r>
              <a:rPr kumimoji="0" lang="bn-IN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৭ম শ্রেণি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শাখা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-খ</a:t>
            </a:r>
            <a:endParaRPr kumimoji="0" lang="en-US" alt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সময়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-</a:t>
            </a:r>
            <a:r>
              <a:rPr lang="en-US" alt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kumimoji="0" lang="bn-IN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৫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০</a:t>
            </a:r>
            <a:r>
              <a:rPr kumimoji="0" lang="bn-IN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মিনিট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তারিখঃ</a:t>
            </a:r>
            <a:r>
              <a:rPr lang="en-US" alt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২২/০৭/২০২৬ </a:t>
            </a:r>
            <a:r>
              <a:rPr lang="en-US" alt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খ্রি</a:t>
            </a:r>
            <a:r>
              <a:rPr lang="en-US" altLang="en-US" sz="4000" dirty="0">
                <a:latin typeface="Nikosh" panose="02000000000000000000" pitchFamily="2" charset="0"/>
                <a:cs typeface="Nikosh" panose="02000000000000000000" pitchFamily="2" charset="0"/>
              </a:rPr>
              <a:t>.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4" name="Picture 3" descr="A hand holding a phone with a headset&#10;&#10;Description automatically generated">
            <a:extLst>
              <a:ext uri="{FF2B5EF4-FFF2-40B4-BE49-F238E27FC236}">
                <a16:creationId xmlns:a16="http://schemas.microsoft.com/office/drawing/2014/main" id="{74D53B49-3DEF-661A-4DDD-8653D2558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24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59">
            <a:extLst>
              <a:ext uri="{FF2B5EF4-FFF2-40B4-BE49-F238E27FC236}">
                <a16:creationId xmlns:a16="http://schemas.microsoft.com/office/drawing/2014/main" id="{B2DFCB05-901E-BD1B-377E-CBC9B9082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476" y="4586177"/>
            <a:ext cx="11861667" cy="1812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Plain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4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স্টোরেজ ডিভাইস </a:t>
            </a: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(Storage Device)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2" name="Picture 2" descr="ametoys 2.5 inch Mechanical Hard Disk ...">
            <a:extLst>
              <a:ext uri="{FF2B5EF4-FFF2-40B4-BE49-F238E27FC236}">
                <a16:creationId xmlns:a16="http://schemas.microsoft.com/office/drawing/2014/main" id="{31AA2E93-F543-6A22-335F-068DD4BBC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992" y="257632"/>
            <a:ext cx="4418990" cy="3617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Micro SD Card set isolated on white background. Vector illustration Micro SD Card set isolated on white background. Vector illustration sd memory stock illustrations">
            <a:extLst>
              <a:ext uri="{FF2B5EF4-FFF2-40B4-BE49-F238E27FC236}">
                <a16:creationId xmlns:a16="http://schemas.microsoft.com/office/drawing/2014/main" id="{A602074C-498B-9818-46FB-095AF6429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76" y="168400"/>
            <a:ext cx="3859621" cy="273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p Metal USB Pen Drive 2TB USB 3.0 ...">
            <a:extLst>
              <a:ext uri="{FF2B5EF4-FFF2-40B4-BE49-F238E27FC236}">
                <a16:creationId xmlns:a16="http://schemas.microsoft.com/office/drawing/2014/main" id="{9BF405E9-F304-AB9D-186F-00472B31C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9857" y="39022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6EC8E7-D9A6-6A8A-14AA-A3C64A78396F}"/>
              </a:ext>
            </a:extLst>
          </p:cNvPr>
          <p:cNvSpPr txBox="1"/>
          <p:nvPr/>
        </p:nvSpPr>
        <p:spPr>
          <a:xfrm>
            <a:off x="404038" y="3211033"/>
            <a:ext cx="3422788" cy="46166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2400" b="1" dirty="0" err="1">
                <a:latin typeface="Nikosh" panose="02000000000000000000" pitchFamily="2" charset="0"/>
                <a:cs typeface="Nikosh" panose="02000000000000000000" pitchFamily="2" charset="0"/>
              </a:rPr>
              <a:t>মেমোরি</a:t>
            </a:r>
            <a:r>
              <a:rPr lang="en-US" sz="2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b="1" dirty="0" err="1">
                <a:latin typeface="Nikosh" panose="02000000000000000000" pitchFamily="2" charset="0"/>
                <a:cs typeface="Nikosh" panose="02000000000000000000" pitchFamily="2" charset="0"/>
              </a:rPr>
              <a:t>কার্ড</a:t>
            </a:r>
            <a:endParaRPr lang="en-US" sz="24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C532A0-B0C3-98C6-8AD1-C862A6250547}"/>
              </a:ext>
            </a:extLst>
          </p:cNvPr>
          <p:cNvSpPr txBox="1"/>
          <p:nvPr/>
        </p:nvSpPr>
        <p:spPr>
          <a:xfrm>
            <a:off x="4681871" y="4124512"/>
            <a:ext cx="3422788" cy="46166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2400" b="1" dirty="0" err="1">
                <a:latin typeface="Nikosh" panose="02000000000000000000" pitchFamily="2" charset="0"/>
                <a:cs typeface="Nikosh" panose="02000000000000000000" pitchFamily="2" charset="0"/>
              </a:rPr>
              <a:t>হার্ডডিক্স</a:t>
            </a:r>
            <a:endParaRPr lang="en-US" sz="24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EDDA51-7C02-E3A9-A83F-B2E2C56E1BC5}"/>
              </a:ext>
            </a:extLst>
          </p:cNvPr>
          <p:cNvSpPr txBox="1"/>
          <p:nvPr/>
        </p:nvSpPr>
        <p:spPr>
          <a:xfrm>
            <a:off x="9236149" y="3064340"/>
            <a:ext cx="2806994" cy="40011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2000" b="1" dirty="0" err="1">
                <a:latin typeface="Nikosh" panose="02000000000000000000" pitchFamily="2" charset="0"/>
                <a:cs typeface="Nikosh" panose="02000000000000000000" pitchFamily="2" charset="0"/>
              </a:rPr>
              <a:t>পেনড্রাইভ</a:t>
            </a:r>
            <a:endParaRPr lang="en-US" sz="20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05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" grpId="0" animBg="1"/>
      <p:bldP spid="7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>
            <a:extLst>
              <a:ext uri="{FF2B5EF4-FFF2-40B4-BE49-F238E27FC236}">
                <a16:creationId xmlns:a16="http://schemas.microsoft.com/office/drawing/2014/main" id="{4A549E0C-29C1-868B-8664-4C240D5AA0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07" y="17666"/>
            <a:ext cx="12192000" cy="6840334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36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5400" b="1" i="0" u="none" strike="noStrike" normalizeH="0" baseline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পাঠ শেষে শিক্ষার্থীরা</a:t>
            </a:r>
            <a:r>
              <a:rPr kumimoji="0" lang="en-US" altLang="en-US" sz="5400" b="1" i="0" u="none" strike="noStrike" normalizeH="0" baseline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—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1" i="0" u="none" strike="noStrike" normalizeH="0" baseline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স্টোরেজ ডিভাইস কী তা বলতে পারবে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বিভিন্ন ধরনের স্টোরেজ ডিভাইস চিহ্নিত করতে পারবে 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প্রাইমারি ও সেকেন্ডারি স্টোরেজের পার্থক্য বুঝতে পারবে 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বাস্তব জীবনে স্টোরেজ ডিভাইসের ব্যবহার ব্যাখ্যা করতে পারবে</a:t>
            </a:r>
            <a:endParaRPr lang="en-US" altLang="en-US" sz="44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96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63">
            <a:extLst>
              <a:ext uri="{FF2B5EF4-FFF2-40B4-BE49-F238E27FC236}">
                <a16:creationId xmlns:a16="http://schemas.microsoft.com/office/drawing/2014/main" id="{44A3A558-B4B8-AABB-7FB7-39862D3AC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" y="1072024"/>
            <a:ext cx="10157792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* </a:t>
            </a:r>
            <a:r>
              <a:rPr kumimoji="0" lang="bn-IN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তোমরা মোবাইলে ছবি কোথায় রাখো</a:t>
            </a: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? 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* </a:t>
            </a:r>
            <a:r>
              <a:rPr kumimoji="0" lang="bn-IN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কম্পিউটারে গান বা ভিডিও কোথায় সংরক্ষণ করা হয়</a:t>
            </a: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9EEC3D-955A-7B1D-FBFD-A34855CA8CCC}"/>
              </a:ext>
            </a:extLst>
          </p:cNvPr>
          <p:cNvSpPr txBox="1"/>
          <p:nvPr/>
        </p:nvSpPr>
        <p:spPr>
          <a:xfrm>
            <a:off x="121920" y="3429000"/>
            <a:ext cx="1207008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en-US" sz="54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স্টোরেজ</a:t>
            </a: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kumimoji="0" lang="en-US" altLang="en-US" sz="54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ডিভাইসঃ</a:t>
            </a:r>
            <a:r>
              <a:rPr kumimoji="0" lang="en-US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kumimoji="0" lang="bn-IN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যে ডিভাইস তথ্য </a:t>
            </a:r>
            <a:r>
              <a:rPr kumimoji="0" lang="en-US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(data) </a:t>
            </a:r>
            <a:r>
              <a:rPr kumimoji="0" lang="bn-IN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সংরক্ষণ করে তাকে</a:t>
            </a:r>
            <a:r>
              <a:rPr kumimoji="0" lang="en-US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kumimoji="0" lang="en-US" altLang="en-U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স্টোরেজ</a:t>
            </a:r>
            <a:r>
              <a:rPr kumimoji="0" lang="en-US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kumimoji="0" lang="en-US" altLang="en-U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ডিভাইস</a:t>
            </a:r>
            <a:r>
              <a:rPr kumimoji="0" lang="en-US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kumimoji="0" lang="bn-IN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kumimoji="0" lang="en-US" altLang="en-US" sz="4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Storage Device)</a:t>
            </a:r>
            <a:r>
              <a:rPr kumimoji="0" lang="bn-IN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বলে।</a:t>
            </a: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19994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>
            <a:extLst>
              <a:ext uri="{FF2B5EF4-FFF2-40B4-BE49-F238E27FC236}">
                <a16:creationId xmlns:a16="http://schemas.microsoft.com/office/drawing/2014/main" id="{19FB3388-C60F-6311-3682-2343E51D15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014" y="257387"/>
            <a:ext cx="11245466" cy="5618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💡 </a:t>
            </a:r>
            <a:r>
              <a:rPr kumimoji="0" lang="bn-IN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স্টোরেজ ডিভাইস কী</a:t>
            </a: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📌 </a:t>
            </a:r>
            <a:r>
              <a:rPr kumimoji="0" lang="bn-IN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সংজ্ঞা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  <a:b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</a:br>
            <a:r>
              <a:rPr kumimoji="0" lang="bn-IN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স্টোরেজ ডিভাইস হলো এমন একটি যন্ত্র যা ডেটা বা তথ্য সংরক্ষণ করে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ভবিষ্যতে ব্যবহারের জন্য রাখা যায়।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📍 </a:t>
            </a:r>
            <a:r>
              <a:rPr kumimoji="0" lang="bn-IN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উদাহরণ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ছবি 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ভিডিও 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ডকুমেন্ট 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01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67">
            <a:extLst>
              <a:ext uri="{FF2B5EF4-FFF2-40B4-BE49-F238E27FC236}">
                <a16:creationId xmlns:a16="http://schemas.microsoft.com/office/drawing/2014/main" id="{A25858A2-F516-69B1-862C-FFA427E10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427" y="-101408"/>
            <a:ext cx="11032187" cy="5139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*</a:t>
            </a:r>
            <a:r>
              <a:rPr kumimoji="0" lang="bn-IN" altLang="en-US" sz="4800" b="1" i="0" u="none" strike="noStrike" cap="none" spc="100" normalizeH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স্টোরেজ ডিভাইসের প্রকারভেদ</a:t>
            </a:r>
            <a:endParaRPr kumimoji="0" lang="en-US" altLang="en-US" sz="4800" b="1" i="0" u="none" strike="noStrike" cap="none" spc="100" normalizeH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spc="100" normalizeH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b="0" i="0" u="none" strike="noStrike" cap="none" spc="100" normalizeH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*</a:t>
            </a:r>
            <a:r>
              <a:rPr kumimoji="0" lang="bn-IN" altLang="en-US" sz="4800" b="1" i="0" u="none" strike="noStrike" cap="none" spc="100" normalizeH="0" dirty="0">
                <a:ln>
                  <a:noFill/>
                </a:ln>
                <a:solidFill>
                  <a:srgbClr val="00B05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প্রধানত ২ ধরনের</a:t>
            </a:r>
            <a:r>
              <a:rPr kumimoji="0" lang="en-US" altLang="en-US" sz="4800" b="1" i="0" u="none" strike="noStrike" cap="none" spc="100" normalizeH="0" dirty="0">
                <a:ln>
                  <a:noFill/>
                </a:ln>
                <a:solidFill>
                  <a:srgbClr val="00B05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spc="100" normalizeH="0" dirty="0">
              <a:ln>
                <a:noFill/>
              </a:ln>
              <a:solidFill>
                <a:srgbClr val="00B050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4800" b="1" i="0" u="none" strike="noStrike" cap="none" spc="100" normalizeH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Primary Storage (</a:t>
            </a:r>
            <a:r>
              <a:rPr kumimoji="0" lang="bn-IN" altLang="en-US" sz="4800" b="1" i="0" u="none" strike="noStrike" cap="none" spc="100" normalizeH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প্রাথমিক স্টোরেজ</a:t>
            </a:r>
            <a:r>
              <a:rPr kumimoji="0" lang="en-US" altLang="en-US" sz="4800" b="1" i="0" u="none" strike="noStrike" cap="none" spc="100" normalizeH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4800" b="0" i="0" u="none" strike="noStrike" cap="none" spc="100" normalizeH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sz="4800" b="1" i="0" u="none" strike="noStrike" cap="none" spc="100" normalizeH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Secondary Storage (</a:t>
            </a:r>
            <a:r>
              <a:rPr kumimoji="0" lang="bn-IN" altLang="en-US" sz="4800" b="1" i="0" u="none" strike="noStrike" cap="none" spc="100" normalizeH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দ্বিতীয়িক স্টোরেজ</a:t>
            </a:r>
            <a:r>
              <a:rPr kumimoji="0" lang="en-US" altLang="en-US" sz="4800" b="1" i="0" u="none" strike="noStrike" cap="none" spc="100" normalizeH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  <a:r>
              <a:rPr kumimoji="0" lang="en-US" altLang="en-US" sz="4800" b="0" i="0" u="none" strike="noStrike" cap="none" spc="100" normalizeH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67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479</Words>
  <Application>Microsoft Office PowerPoint</Application>
  <PresentationFormat>Widescreen</PresentationFormat>
  <Paragraphs>110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Aptos</vt:lpstr>
      <vt:lpstr>Aptos Display</vt:lpstr>
      <vt:lpstr>Arial</vt:lpstr>
      <vt:lpstr>Nikosh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Surface Laptop 4</dc:creator>
  <cp:lastModifiedBy>Surface Laptop 4</cp:lastModifiedBy>
  <cp:revision>24</cp:revision>
  <dcterms:created xsi:type="dcterms:W3CDTF">2026-04-28T19:24:04Z</dcterms:created>
  <dcterms:modified xsi:type="dcterms:W3CDTF">2026-07-24T09:57:39Z</dcterms:modified>
</cp:coreProperties>
</file>