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3" r:id="rId1"/>
    <p:sldMasterId id="2147483784" r:id="rId2"/>
  </p:sldMasterIdLst>
  <p:notesMasterIdLst>
    <p:notesMasterId r:id="rId12"/>
  </p:notesMasterIdLst>
  <p:sldIdLst>
    <p:sldId id="262" r:id="rId3"/>
    <p:sldId id="263" r:id="rId4"/>
    <p:sldId id="267" r:id="rId5"/>
    <p:sldId id="257" r:id="rId6"/>
    <p:sldId id="265" r:id="rId7"/>
    <p:sldId id="258" r:id="rId8"/>
    <p:sldId id="260" r:id="rId9"/>
    <p:sldId id="261" r:id="rId10"/>
    <p:sldId id="264" r:id="rId11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6600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72" d="100"/>
          <a:sy n="72" d="100"/>
        </p:scale>
        <p:origin x="63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66960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82732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0013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48090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79400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2ABBEA6-7C60-4B02-AE87-00D78D8422AF}" type="datetimeFigureOut">
              <a:rPr lang="en-US" dirty="0"/>
              <a:t>7/24/2026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10515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dirty="0"/>
              <a:t>7/24/2026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60635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dirty="0"/>
              <a:t>7/24/2026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8237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7E3A-B166-407D-9866-32884E7D5B37}" type="datetimeFigureOut">
              <a:rPr lang="en-US" dirty="0"/>
              <a:t>7/24/2026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2090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07597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/>
          <a:lstStyle/>
          <a:p>
            <a:fld id="{4D94136C-8742-45B2-AF27-D93DF72833A9}" type="datetimeFigureOut">
              <a:rPr lang="en-US" smtClean="0"/>
              <a:t>7/24/2026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92527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dirty="0"/>
              <a:t>7/24/2026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85052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US" dirty="0"/>
              <a:t>7/24/2026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9458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dirty="0"/>
              <a:t>7/24/2026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22106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4D41-86C1-4908-B66A-0B50CEB3BF29}" type="datetimeFigureOut">
              <a:rPr lang="en-US" dirty="0"/>
              <a:t>7/24/2026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5574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26E2C-56C1-4E0D-A793-0088A7FDD37E}" type="datetimeFigureOut">
              <a:rPr lang="en-US" dirty="0"/>
              <a:t>7/24/2026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38013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dirty="0"/>
              <a:t>7/24/2026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19171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136C-8742-45B2-AF27-D93DF72833A9}" type="datetimeFigureOut">
              <a:rPr lang="en-US" smtClean="0"/>
              <a:t>7/24/2026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19366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 userDrawn="1"/>
        </p:nvSpPr>
        <p:spPr>
          <a:xfrm>
            <a:off x="88900" y="6426200"/>
            <a:ext cx="6210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0" kern="1200" dirty="0" smtClean="0">
                <a:solidFill>
                  <a:srgbClr val="FFFF00"/>
                </a:solidFill>
                <a:effectLst/>
                <a:latin typeface="+mn-lt"/>
                <a:ea typeface="+mn-ea"/>
                <a:cs typeface="+mn-cs"/>
              </a:rPr>
              <a:t>মোঃ আলাউদ্দিন , সহকারী শিক্ষক, শিয়ালীডাঙ্গা বহুমুখী মাধ্যমিক বিদ্যালয়,বটিয়াঘাটা,খুলনা</a:t>
            </a:r>
            <a:r>
              <a:rPr lang="en-US" sz="18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sz="1800" b="1" kern="1200" dirty="0" smtClean="0">
              <a:solidFill>
                <a:srgbClr val="FFFF00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7137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83" r:id="rId2"/>
  </p:sldLayoutIdLst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8624D31-43A5-475A-80CF-332C9F6DCF35}" type="datetimeFigureOut">
              <a:rPr lang="en-US" dirty="0"/>
              <a:t>7/24/2026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 userDrawn="1"/>
        </p:nvSpPr>
        <p:spPr>
          <a:xfrm>
            <a:off x="88900" y="6426200"/>
            <a:ext cx="6210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0" kern="1200" dirty="0" smtClean="0">
                <a:solidFill>
                  <a:srgbClr val="FFFF00"/>
                </a:solidFill>
                <a:effectLst/>
                <a:latin typeface="+mn-lt"/>
                <a:ea typeface="+mn-ea"/>
                <a:cs typeface="+mn-cs"/>
              </a:rPr>
              <a:t>মোঃ আলাউদ্দিন , সহকারী শিক্ষক, শিয়ালীডাঙ্গা বহুমুখী মাধ্যমিক বিদ্যালয়,বটিয়াঘাটা,খুলনা</a:t>
            </a:r>
            <a:r>
              <a:rPr lang="en-US" sz="18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sz="1800" b="1" kern="1200" dirty="0" smtClean="0">
              <a:solidFill>
                <a:srgbClr val="FFFF00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336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  <p:sldLayoutId id="2147483796" r:id="rId12"/>
  </p:sldLayoutIdLst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9.jfif"/><Relationship Id="rId3" Type="http://schemas.openxmlformats.org/officeDocument/2006/relationships/image" Target="../media/image3.jpg"/><Relationship Id="rId7" Type="http://schemas.openxmlformats.org/officeDocument/2006/relationships/image" Target="../media/image6.png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jpg"/><Relationship Id="rId11" Type="http://schemas.openxmlformats.org/officeDocument/2006/relationships/hyperlink" Target="https://www.teachers.gov.bd/profile/sk336531alauddin" TargetMode="External"/><Relationship Id="rId5" Type="http://schemas.openxmlformats.org/officeDocument/2006/relationships/image" Target="../media/image4.png"/><Relationship Id="rId10" Type="http://schemas.openxmlformats.org/officeDocument/2006/relationships/hyperlink" Target="https://www.facebook.com/alauddin336531" TargetMode="External"/><Relationship Id="rId4" Type="http://schemas.openxmlformats.org/officeDocument/2006/relationships/image" Target="../media/image2.jpg"/><Relationship Id="rId9" Type="http://schemas.openxmlformats.org/officeDocument/2006/relationships/hyperlink" Target="https://www.youtube.com/@alauddinstudio7264" TargetMode="External"/><Relationship Id="rId14" Type="http://schemas.openxmlformats.org/officeDocument/2006/relationships/image" Target="../media/image10.jf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fif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B181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418320" y="-1280160"/>
            <a:ext cx="4754880" cy="4754880"/>
          </a:xfrm>
          <a:prstGeom prst="ellipse">
            <a:avLst/>
          </a:prstGeom>
          <a:solidFill>
            <a:srgbClr val="C1440E">
              <a:alpha val="8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10332720" y="-365760"/>
            <a:ext cx="2926080" cy="2926080"/>
          </a:xfrm>
          <a:prstGeom prst="ellipse">
            <a:avLst/>
          </a:prstGeom>
          <a:solidFill>
            <a:srgbClr val="E8B94A">
              <a:alpha val="90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-1239740" y="3119561"/>
            <a:ext cx="3291840" cy="3291840"/>
          </a:xfrm>
          <a:prstGeom prst="ellipse">
            <a:avLst/>
          </a:prstGeom>
          <a:solidFill>
            <a:srgbClr val="1B6B65">
              <a:alpha val="80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5720962" y="2752141"/>
            <a:ext cx="394318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6600" b="1" dirty="0">
                <a:solidFill>
                  <a:srgbClr val="FFFF0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জন্মভূমি</a:t>
            </a:r>
            <a:endParaRPr lang="en-US" sz="6600" dirty="0">
              <a:solidFill>
                <a:srgbClr val="FFFF00"/>
              </a:solidFill>
            </a:endParaRPr>
          </a:p>
        </p:txBody>
      </p:sp>
      <p:sp>
        <p:nvSpPr>
          <p:cNvPr id="6" name="Text 4"/>
          <p:cNvSpPr/>
          <p:nvPr/>
        </p:nvSpPr>
        <p:spPr>
          <a:xfrm>
            <a:off x="5149129" y="4389120"/>
            <a:ext cx="6555852" cy="8364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400" dirty="0">
                <a:solidFill>
                  <a:srgbClr val="7030A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ষষ্ঠ </a:t>
            </a:r>
            <a:r>
              <a:rPr lang="en-US" sz="2400" dirty="0" smtClean="0">
                <a:solidFill>
                  <a:srgbClr val="7030A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শ্রেণি, বাংলা </a:t>
            </a:r>
            <a:r>
              <a:rPr lang="en-US" sz="2400" dirty="0">
                <a:solidFill>
                  <a:srgbClr val="7030A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১ম </a:t>
            </a:r>
            <a:r>
              <a:rPr lang="en-US" sz="2400" dirty="0" smtClean="0">
                <a:solidFill>
                  <a:srgbClr val="7030A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পত্র, </a:t>
            </a:r>
            <a:r>
              <a:rPr lang="en-US" sz="2400" dirty="0">
                <a:solidFill>
                  <a:srgbClr val="7030A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কবিতা - প্রথম পাঠ</a:t>
            </a:r>
            <a:endParaRPr lang="en-US" sz="2400" dirty="0">
              <a:solidFill>
                <a:srgbClr val="7030A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75582" y="1881858"/>
            <a:ext cx="585746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solidFill>
                  <a:srgbClr val="00B0F0"/>
                </a:solidFill>
              </a:rPr>
              <a:t>     আজকের পাঠ</a:t>
            </a:r>
            <a:endParaRPr lang="en-US" sz="6000" dirty="0">
              <a:solidFill>
                <a:srgbClr val="00B0F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9600" y="389394"/>
            <a:ext cx="35515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FFFF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শিক্ষক পরিচিতি</a:t>
            </a:r>
            <a:endParaRPr lang="en-US" sz="4000" dirty="0">
              <a:solidFill>
                <a:srgbClr val="FFFF00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1109206" y="1000975"/>
            <a:ext cx="1868557" cy="176176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205" y="1017437"/>
            <a:ext cx="1868557" cy="173736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4" name="TextBox 13"/>
          <p:cNvSpPr txBox="1"/>
          <p:nvPr/>
        </p:nvSpPr>
        <p:spPr>
          <a:xfrm>
            <a:off x="571169" y="3119561"/>
            <a:ext cx="31593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92D050"/>
                </a:solidFill>
              </a:rPr>
              <a:t>মোঃ আলাউদ্দিন </a:t>
            </a:r>
            <a:endParaRPr lang="en-US" sz="3200" dirty="0">
              <a:solidFill>
                <a:srgbClr val="92D05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11425" y="3721846"/>
            <a:ext cx="3617843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00B0F0"/>
                </a:solidFill>
              </a:rPr>
              <a:t>শিয়ালীডাঙ্গা বহুমুখী মাধ্যমিক বিদ্যালয় ,</a:t>
            </a:r>
          </a:p>
          <a:p>
            <a:pPr algn="ctr"/>
            <a:r>
              <a:rPr lang="en-US" sz="2000" dirty="0" smtClean="0">
                <a:solidFill>
                  <a:srgbClr val="00B0F0"/>
                </a:solidFill>
              </a:rPr>
              <a:t>বটিয়াঘাটা,খুলনা।</a:t>
            </a:r>
            <a:endParaRPr lang="en-US" sz="2000" dirty="0">
              <a:solidFill>
                <a:srgbClr val="00B0F0"/>
              </a:solidFill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4068417" y="848139"/>
            <a:ext cx="0" cy="4572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4359965" y="1097280"/>
            <a:ext cx="13252" cy="4044563"/>
          </a:xfrm>
          <a:prstGeom prst="line">
            <a:avLst/>
          </a:prstGeom>
          <a:ln w="28575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4572000" y="875857"/>
            <a:ext cx="92764" cy="4546932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5720962" y="3611217"/>
            <a:ext cx="461175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i="1" dirty="0">
                <a:solidFill>
                  <a:srgbClr val="E8A33D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কবি: রবীন্দ্রনাথ ঠাকুর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961510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50548" y="15996"/>
            <a:ext cx="4298442" cy="6858000"/>
          </a:xfrm>
          <a:prstGeom prst="rect">
            <a:avLst/>
          </a:prstGeom>
          <a:solidFill>
            <a:srgbClr val="0F4C39"/>
          </a:solidFill>
          <a:ln/>
        </p:spPr>
      </p:sp>
      <p:sp>
        <p:nvSpPr>
          <p:cNvPr id="3" name="Shape 1"/>
          <p:cNvSpPr/>
          <p:nvPr/>
        </p:nvSpPr>
        <p:spPr>
          <a:xfrm>
            <a:off x="-625060" y="4632960"/>
            <a:ext cx="2926080" cy="2926080"/>
          </a:xfrm>
          <a:prstGeom prst="ellipse">
            <a:avLst/>
          </a:prstGeom>
          <a:solidFill>
            <a:srgbClr val="0A362A">
              <a:alpha val="70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1341120" y="670560"/>
            <a:ext cx="1950720" cy="2011680"/>
          </a:xfrm>
          <a:prstGeom prst="ellipse">
            <a:avLst/>
          </a:prstGeom>
          <a:solidFill>
            <a:srgbClr val="FFFFFF"/>
          </a:solidFill>
          <a:ln w="31750">
            <a:solidFill>
              <a:srgbClr val="C89B3C"/>
            </a:solidFill>
            <a:prstDash val="solid"/>
          </a:ln>
        </p:spPr>
      </p:sp>
      <p:pic>
        <p:nvPicPr>
          <p:cNvPr id="5" name="Image 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1" b="2001"/>
          <a:stretch/>
        </p:blipFill>
        <p:spPr>
          <a:xfrm>
            <a:off x="1149035" y="553153"/>
            <a:ext cx="2189920" cy="2403608"/>
          </a:xfrm>
          <a:prstGeom prst="ellipse">
            <a:avLst/>
          </a:prstGeom>
          <a:noFill/>
          <a:ln>
            <a:noFill/>
          </a:ln>
        </p:spPr>
      </p:pic>
      <p:sp>
        <p:nvSpPr>
          <p:cNvPr id="6" name="Text 3"/>
          <p:cNvSpPr/>
          <p:nvPr/>
        </p:nvSpPr>
        <p:spPr>
          <a:xfrm>
            <a:off x="670560" y="2682240"/>
            <a:ext cx="3048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247894" y="0"/>
            <a:ext cx="7944106" cy="690259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Text 4"/>
          <p:cNvSpPr/>
          <p:nvPr/>
        </p:nvSpPr>
        <p:spPr>
          <a:xfrm>
            <a:off x="117318" y="2956761"/>
            <a:ext cx="3884427" cy="829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600" b="1" dirty="0">
                <a:solidFill>
                  <a:srgbClr val="FFFF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শিক্ষক পরিচিতি</a:t>
            </a:r>
            <a:endParaRPr lang="en-US" sz="3600" dirty="0">
              <a:solidFill>
                <a:srgbClr val="FFFF00"/>
              </a:solidFill>
            </a:endParaRPr>
          </a:p>
        </p:txBody>
      </p:sp>
      <p:sp>
        <p:nvSpPr>
          <p:cNvPr id="8" name="Shape 5"/>
          <p:cNvSpPr/>
          <p:nvPr/>
        </p:nvSpPr>
        <p:spPr>
          <a:xfrm>
            <a:off x="4815840" y="914400"/>
            <a:ext cx="670560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9" name="Imag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8" b="658"/>
          <a:stretch/>
        </p:blipFill>
        <p:spPr>
          <a:xfrm>
            <a:off x="4727887" y="650907"/>
            <a:ext cx="860916" cy="956187"/>
          </a:xfrm>
          <a:prstGeom prst="flowChartDelay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853825" y="454431"/>
            <a:ext cx="670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267" b="1" dirty="0">
                <a:ln w="10160">
                  <a:solidFill>
                    <a:srgbClr val="5B9BD5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ea typeface="Calibri" pitchFamily="34" charset="-122"/>
                <a:cs typeface="Calibri" pitchFamily="34" charset="-120"/>
              </a:rPr>
              <a:t>নামঃ</a:t>
            </a:r>
            <a:r>
              <a:rPr lang="en-US" sz="2133" b="1" dirty="0">
                <a:ln w="10160">
                  <a:solidFill>
                    <a:srgbClr val="5B9BD5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</a:p>
          <a:p>
            <a:r>
              <a:rPr lang="en-US" sz="4267" b="1" dirty="0">
                <a:ln w="10160">
                  <a:solidFill>
                    <a:srgbClr val="5B9BD5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মোঃ আলাউদ্দিন </a:t>
            </a:r>
            <a:endParaRPr lang="en-US" sz="2133" b="1" dirty="0">
              <a:ln w="10160">
                <a:solidFill>
                  <a:srgbClr val="5B9BD5"/>
                </a:solidFill>
                <a:prstDash val="solid"/>
              </a:ln>
              <a:solidFill>
                <a:srgbClr val="FFFF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1" name="Text 7"/>
          <p:cNvSpPr/>
          <p:nvPr/>
        </p:nvSpPr>
        <p:spPr>
          <a:xfrm>
            <a:off x="5727404" y="1207008"/>
            <a:ext cx="4377779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267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12" name="Shape 8"/>
          <p:cNvSpPr/>
          <p:nvPr/>
        </p:nvSpPr>
        <p:spPr>
          <a:xfrm>
            <a:off x="4728796" y="2266380"/>
            <a:ext cx="670560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8592713">
            <a:off x="5053402" y="2265311"/>
            <a:ext cx="394075" cy="394075"/>
          </a:xfrm>
          <a:prstGeom prst="pentagon">
            <a:avLst/>
          </a:prstGeom>
        </p:spPr>
      </p:pic>
      <p:sp>
        <p:nvSpPr>
          <p:cNvPr id="14" name="Text 9"/>
          <p:cNvSpPr/>
          <p:nvPr/>
        </p:nvSpPr>
        <p:spPr>
          <a:xfrm>
            <a:off x="5906941" y="1363169"/>
            <a:ext cx="66341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b="1" dirty="0">
                <a:solidFill>
                  <a:srgbClr val="FFFF00"/>
                </a:solidFill>
                <a:ea typeface="Calibri" pitchFamily="34" charset="-122"/>
                <a:cs typeface="Calibri" pitchFamily="34" charset="-120"/>
              </a:rPr>
              <a:t>পদবিঃ</a:t>
            </a:r>
            <a:endParaRPr lang="en-US" sz="2667" dirty="0">
              <a:solidFill>
                <a:srgbClr val="FFFF00"/>
              </a:solidFill>
            </a:endParaRPr>
          </a:p>
        </p:txBody>
      </p:sp>
      <p:sp>
        <p:nvSpPr>
          <p:cNvPr id="15" name="Text 10"/>
          <p:cNvSpPr/>
          <p:nvPr/>
        </p:nvSpPr>
        <p:spPr>
          <a:xfrm>
            <a:off x="5792865" y="1653271"/>
            <a:ext cx="682752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dirty="0">
                <a:solidFill>
                  <a:srgbClr val="FFFF00"/>
                </a:solidFill>
                <a:ea typeface="Calibri" pitchFamily="34" charset="-122"/>
                <a:cs typeface="Calibri" pitchFamily="34" charset="-120"/>
              </a:rPr>
              <a:t>সহকারী শিক্ষক (ইসলাম শিক্ষা)</a:t>
            </a:r>
            <a:endParaRPr lang="en-US" sz="2400" dirty="0">
              <a:solidFill>
                <a:srgbClr val="FFFF00"/>
              </a:solidFill>
            </a:endParaRPr>
          </a:p>
        </p:txBody>
      </p:sp>
      <p:sp>
        <p:nvSpPr>
          <p:cNvPr id="16" name="Shape 11"/>
          <p:cNvSpPr/>
          <p:nvPr/>
        </p:nvSpPr>
        <p:spPr>
          <a:xfrm>
            <a:off x="4815840" y="3157728"/>
            <a:ext cx="670560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17" name="Imag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6883" y="1939529"/>
            <a:ext cx="1127035" cy="1060703"/>
          </a:xfrm>
          <a:prstGeom prst="ellipse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5853825" y="2289177"/>
            <a:ext cx="670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b="1" dirty="0">
                <a:solidFill>
                  <a:srgbClr val="00B0F0"/>
                </a:solidFill>
                <a:ea typeface="Calibri" pitchFamily="34" charset="-122"/>
                <a:cs typeface="Calibri" pitchFamily="34" charset="-120"/>
              </a:rPr>
              <a:t>বিদ্যালয়ের নামঃ  </a:t>
            </a:r>
            <a:endParaRPr lang="en-US" sz="2667" dirty="0">
              <a:solidFill>
                <a:srgbClr val="00B0F0"/>
              </a:solidFill>
            </a:endParaRPr>
          </a:p>
        </p:txBody>
      </p:sp>
      <p:sp>
        <p:nvSpPr>
          <p:cNvPr id="19" name="Text 13"/>
          <p:cNvSpPr/>
          <p:nvPr/>
        </p:nvSpPr>
        <p:spPr>
          <a:xfrm>
            <a:off x="5822223" y="2699967"/>
            <a:ext cx="6209415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Calibri" pitchFamily="34" charset="-122"/>
                <a:cs typeface="Calibri" pitchFamily="34" charset="-120"/>
              </a:rPr>
              <a:t>শিয়ালীডাঙ্গা বহুমুখী মাধ্যমিক বিদ্যালয়, বটিয়াঘাটা, খুলনা</a:t>
            </a:r>
            <a:endParaRPr lang="en-US" b="1" dirty="0">
              <a:ln w="0"/>
              <a:solidFill>
                <a:srgbClr val="FFFF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0" name="Shape 14"/>
          <p:cNvSpPr/>
          <p:nvPr/>
        </p:nvSpPr>
        <p:spPr>
          <a:xfrm>
            <a:off x="4643966" y="3907334"/>
            <a:ext cx="670560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21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75093" y="3305781"/>
            <a:ext cx="353568" cy="353568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5795738" y="3221280"/>
            <a:ext cx="656511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b="1" dirty="0">
                <a:solidFill>
                  <a:srgbClr val="FFFF00"/>
                </a:solidFill>
                <a:ea typeface="Calibri" pitchFamily="34" charset="-122"/>
                <a:cs typeface="Calibri" pitchFamily="34" charset="-120"/>
              </a:rPr>
              <a:t>মোবাইল নাম্বারঃ  </a:t>
            </a:r>
            <a:endParaRPr lang="en-US" sz="2667" dirty="0">
              <a:solidFill>
                <a:srgbClr val="FFFF00"/>
              </a:solidFill>
            </a:endParaRPr>
          </a:p>
        </p:txBody>
      </p:sp>
      <p:sp>
        <p:nvSpPr>
          <p:cNvPr id="23" name="Text 16"/>
          <p:cNvSpPr/>
          <p:nvPr/>
        </p:nvSpPr>
        <p:spPr>
          <a:xfrm>
            <a:off x="5853825" y="3529341"/>
            <a:ext cx="682752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b="1" dirty="0">
                <a:ln w="12700">
                  <a:solidFill>
                    <a:srgbClr val="4472C4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rgbClr val="4472C4"/>
                  </a:outerShdw>
                </a:effectLst>
                <a:ea typeface="Calibri" pitchFamily="34" charset="-122"/>
                <a:cs typeface="Calibri" pitchFamily="34" charset="-120"/>
              </a:rPr>
              <a:t>01712943407</a:t>
            </a:r>
            <a:endParaRPr lang="en-US" sz="3200" b="1" dirty="0">
              <a:ln w="12700">
                <a:solidFill>
                  <a:srgbClr val="4472C4"/>
                </a:solidFill>
                <a:prstDash val="solid"/>
              </a:ln>
              <a:solidFill>
                <a:srgbClr val="00B0F0"/>
              </a:solidFill>
              <a:effectLst>
                <a:outerShdw dist="38100" dir="2640000" algn="bl" rotWithShape="0">
                  <a:srgbClr val="4472C4"/>
                </a:outerShdw>
              </a:effectLst>
            </a:endParaRPr>
          </a:p>
        </p:txBody>
      </p:sp>
      <p:sp>
        <p:nvSpPr>
          <p:cNvPr id="24" name="Shape 17"/>
          <p:cNvSpPr/>
          <p:nvPr/>
        </p:nvSpPr>
        <p:spPr>
          <a:xfrm>
            <a:off x="4589695" y="5040101"/>
            <a:ext cx="585136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25" name="Imag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9921" y="6191533"/>
            <a:ext cx="763916" cy="711065"/>
          </a:xfrm>
          <a:prstGeom prst="flowChartDisplay">
            <a:avLst/>
          </a:prstGeom>
        </p:spPr>
      </p:pic>
      <p:sp>
        <p:nvSpPr>
          <p:cNvPr id="26" name="Text 18"/>
          <p:cNvSpPr/>
          <p:nvPr/>
        </p:nvSpPr>
        <p:spPr>
          <a:xfrm>
            <a:off x="5660744" y="6015325"/>
            <a:ext cx="670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b="1" dirty="0" err="1">
                <a:solidFill>
                  <a:srgbClr val="0F4C39"/>
                </a:solidFill>
                <a:ea typeface="Calibri" pitchFamily="34" charset="-122"/>
                <a:cs typeface="Calibri" pitchFamily="34" charset="-120"/>
              </a:rPr>
              <a:t>ইমেইল</a:t>
            </a:r>
            <a:r>
              <a:rPr lang="en-US" sz="3200" b="1" dirty="0">
                <a:solidFill>
                  <a:srgbClr val="0F4C39"/>
                </a:solidFill>
                <a:ea typeface="Calibri" pitchFamily="34" charset="-122"/>
                <a:cs typeface="Calibri" pitchFamily="34" charset="-120"/>
              </a:rPr>
              <a:t> </a:t>
            </a:r>
            <a:r>
              <a:rPr lang="en-US" sz="3200" b="1" dirty="0" err="1">
                <a:solidFill>
                  <a:srgbClr val="0F4C39"/>
                </a:solidFill>
                <a:ea typeface="Calibri" pitchFamily="34" charset="-122"/>
                <a:cs typeface="Calibri" pitchFamily="34" charset="-120"/>
              </a:rPr>
              <a:t>ঠিকানাঃ</a:t>
            </a:r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27" name="Text 19"/>
          <p:cNvSpPr/>
          <p:nvPr/>
        </p:nvSpPr>
        <p:spPr>
          <a:xfrm>
            <a:off x="5559819" y="6332080"/>
            <a:ext cx="6827520" cy="42997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800" dirty="0">
                <a:solidFill>
                  <a:srgbClr val="70AD47">
                    <a:lumMod val="50000"/>
                  </a:srgbClr>
                </a:solidFill>
                <a:ea typeface="Calibri" pitchFamily="34" charset="-122"/>
                <a:cs typeface="Calibri" pitchFamily="34" charset="-120"/>
              </a:rPr>
              <a:t>s</a:t>
            </a:r>
            <a:r>
              <a:rPr lang="en-US" sz="3733" dirty="0">
                <a:solidFill>
                  <a:srgbClr val="70AD47">
                    <a:lumMod val="50000"/>
                  </a:srgbClr>
                </a:solidFill>
                <a:ea typeface="Calibri" pitchFamily="34" charset="-122"/>
                <a:cs typeface="Calibri" pitchFamily="34" charset="-120"/>
              </a:rPr>
              <a:t>k336531alauddin@gmail.com</a:t>
            </a:r>
            <a:endParaRPr lang="en-US" sz="3733" dirty="0">
              <a:solidFill>
                <a:srgbClr val="70AD47">
                  <a:lumMod val="50000"/>
                </a:srgbClr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627053" y="5445762"/>
            <a:ext cx="6373601" cy="420564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133" u="sng" dirty="0">
                <a:solidFill>
                  <a:prstClr val="black"/>
                </a:solidFill>
                <a:hlinkClick r:id="rId9"/>
              </a:rPr>
              <a:t>https://www.youtube.com/@alauddinstudio7264</a:t>
            </a:r>
            <a:endParaRPr lang="en-US" sz="2133" dirty="0">
              <a:solidFill>
                <a:prstClr val="black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627052" y="4951136"/>
            <a:ext cx="4380123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67" dirty="0">
                <a:solidFill>
                  <a:srgbClr val="FF0000"/>
                </a:solidFill>
              </a:rPr>
              <a:t>ইউটিউব চ্যানেল লিংক</a:t>
            </a:r>
            <a:r>
              <a:rPr lang="en-US" sz="2400" dirty="0">
                <a:solidFill>
                  <a:srgbClr val="FF0000"/>
                </a:solidFill>
              </a:rPr>
              <a:t>: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682249" y="4335018"/>
            <a:ext cx="6318405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u="sng" dirty="0">
                <a:solidFill>
                  <a:prstClr val="black"/>
                </a:solidFill>
                <a:hlinkClick r:id="rId10"/>
              </a:rPr>
              <a:t>https://www.facebook.com/alauddin336531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692514" y="3875910"/>
            <a:ext cx="45450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Facebook: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0497" y="5712526"/>
            <a:ext cx="4389120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u="sng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hlinkClick r:id="rId11"/>
              </a:rPr>
              <a:t>https://www.teachers.gov.bd/profile/sk336531alauddin</a:t>
            </a:r>
            <a:endParaRPr lang="en-US" sz="24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034612" y="4777369"/>
            <a:ext cx="3104699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67" dirty="0">
                <a:solidFill>
                  <a:srgbClr val="FFFF00"/>
                </a:solidFill>
              </a:rPr>
              <a:t>শিক্ষক বাতয়ন আইডি লিংক</a:t>
            </a:r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20" y="5095405"/>
            <a:ext cx="926109" cy="576059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2263" y="3820357"/>
            <a:ext cx="1007556" cy="741881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89695" y="4912417"/>
            <a:ext cx="820191" cy="791863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5506653" y="-9735"/>
            <a:ext cx="2040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-136789" y="3800089"/>
            <a:ext cx="4612838" cy="4001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ln w="0"/>
                <a:solidFill>
                  <a:srgbClr val="0000FF"/>
                </a:solidFill>
                <a:effectLst>
                  <a:reflection blurRad="6350" stA="53000" endA="300" endPos="35500" dir="5400000" sy="-90000" algn="bl" rotWithShape="0"/>
                </a:effectLst>
              </a:rPr>
              <a:t>শিয়ালীডাঙ্গা বহুমুখী মাধ্যমিক বিদ্যালয়।</a:t>
            </a:r>
          </a:p>
        </p:txBody>
      </p:sp>
    </p:spTree>
    <p:extLst>
      <p:ext uri="{BB962C8B-B14F-4D97-AF65-F5344CB8AC3E}">
        <p14:creationId xmlns:p14="http://schemas.microsoft.com/office/powerpoint/2010/main" val="21614735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Click="0" advTm="3000">
        <p14:switch dir="r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9624" y="-87359"/>
            <a:ext cx="4389120" cy="626200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622869" cy="6296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3648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Click="0" advTm="3000">
        <p14:flip dir="r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EF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692640" y="-1280160"/>
            <a:ext cx="4023360" cy="4023360"/>
          </a:xfrm>
          <a:prstGeom prst="ellipse">
            <a:avLst/>
          </a:prstGeom>
          <a:solidFill>
            <a:srgbClr val="E8D9AE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457200"/>
            <a:ext cx="77724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1B5E3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কবি পরিচিতি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9784080" y="502920"/>
            <a:ext cx="1554480" cy="1554480"/>
          </a:xfrm>
          <a:prstGeom prst="ellipse">
            <a:avLst/>
          </a:prstGeom>
          <a:solidFill>
            <a:srgbClr val="1B5E3F"/>
          </a:solidFill>
          <a:ln/>
          <a:effectLst>
            <a:outerShdw blurRad="76200" dist="38100" dir="5400000" algn="bl" rotWithShape="0">
              <a:srgbClr val="000000">
                <a:alpha val="25000"/>
              </a:srgbClr>
            </a:outerShdw>
          </a:effectLst>
        </p:spPr>
      </p:sp>
      <p:pic>
        <p:nvPicPr>
          <p:cNvPr id="5" name="Image 0" descr="feather_gol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13264" y="832104"/>
            <a:ext cx="896112" cy="896112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640080" y="1554480"/>
            <a:ext cx="10881360" cy="1078992"/>
          </a:xfrm>
          <a:prstGeom prst="roundRect">
            <a:avLst>
              <a:gd name="adj" fmla="val 6780"/>
            </a:avLst>
          </a:prstGeom>
          <a:solidFill>
            <a:srgbClr val="FFFFFF"/>
          </a:solidFill>
          <a:ln/>
          <a:effectLst>
            <a:outerShdw blurRad="63500" dist="25400" dir="5400000" algn="bl" rotWithShape="0">
              <a:srgbClr val="000000">
                <a:alpha val="12000"/>
              </a:srgbClr>
            </a:outerShdw>
          </a:effectLst>
        </p:spPr>
      </p:sp>
      <p:sp>
        <p:nvSpPr>
          <p:cNvPr id="7" name="Text 4"/>
          <p:cNvSpPr/>
          <p:nvPr/>
        </p:nvSpPr>
        <p:spPr>
          <a:xfrm>
            <a:off x="914400" y="1627632"/>
            <a:ext cx="10332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B5E3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জন্ম ও পরিচয়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914400" y="2011680"/>
            <a:ext cx="10332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3A3A3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রবীন্দ্রনাথ ঠাকুর কলকাতার এক সংস্কৃতিমনা জমিদার পরিবারে জন্মগ্রহণ করেন।</a:t>
            </a:r>
            <a:endParaRPr lang="en-US" sz="1600" dirty="0"/>
          </a:p>
        </p:txBody>
      </p:sp>
      <p:sp>
        <p:nvSpPr>
          <p:cNvPr id="9" name="Shape 6"/>
          <p:cNvSpPr/>
          <p:nvPr/>
        </p:nvSpPr>
        <p:spPr>
          <a:xfrm>
            <a:off x="640080" y="2761488"/>
            <a:ext cx="10881360" cy="1078992"/>
          </a:xfrm>
          <a:prstGeom prst="roundRect">
            <a:avLst>
              <a:gd name="adj" fmla="val 6780"/>
            </a:avLst>
          </a:prstGeom>
          <a:solidFill>
            <a:srgbClr val="FFFFFF"/>
          </a:solidFill>
          <a:ln/>
          <a:effectLst>
            <a:outerShdw blurRad="63500" dist="25400" dir="54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0" name="Text 7"/>
          <p:cNvSpPr/>
          <p:nvPr/>
        </p:nvSpPr>
        <p:spPr>
          <a:xfrm>
            <a:off x="914400" y="2834640"/>
            <a:ext cx="10332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B5E3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সাহিত্যকর্ম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914400" y="3218688"/>
            <a:ext cx="10332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3A3A3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কবিতা, উপন্যাস, ছোটগল্প, নাটক, প্রবন্ধ ও গান — বাংলা সাহিত্যের প্রতিটি শাখায় তাঁর অসামান্য অবদান রয়েছে।</a:t>
            </a:r>
            <a:endParaRPr lang="en-US" sz="1600" dirty="0"/>
          </a:p>
        </p:txBody>
      </p:sp>
      <p:sp>
        <p:nvSpPr>
          <p:cNvPr id="12" name="Shape 9"/>
          <p:cNvSpPr/>
          <p:nvPr/>
        </p:nvSpPr>
        <p:spPr>
          <a:xfrm>
            <a:off x="640080" y="3968496"/>
            <a:ext cx="10881360" cy="1078992"/>
          </a:xfrm>
          <a:prstGeom prst="roundRect">
            <a:avLst>
              <a:gd name="adj" fmla="val 6780"/>
            </a:avLst>
          </a:prstGeom>
          <a:solidFill>
            <a:srgbClr val="FFFFFF"/>
          </a:solidFill>
          <a:ln/>
          <a:effectLst>
            <a:outerShdw blurRad="63500" dist="25400" dir="54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3" name="Text 10"/>
          <p:cNvSpPr/>
          <p:nvPr/>
        </p:nvSpPr>
        <p:spPr>
          <a:xfrm>
            <a:off x="914400" y="4041648"/>
            <a:ext cx="10332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B5E3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নোবেল পুরস্কার</a:t>
            </a:r>
            <a:endParaRPr lang="en-US" sz="1800" dirty="0"/>
          </a:p>
        </p:txBody>
      </p:sp>
      <p:sp>
        <p:nvSpPr>
          <p:cNvPr id="14" name="Text 11"/>
          <p:cNvSpPr/>
          <p:nvPr/>
        </p:nvSpPr>
        <p:spPr>
          <a:xfrm>
            <a:off x="914400" y="4425696"/>
            <a:ext cx="10332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3A3A3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'গীতাঞ্জলি' কাব্যগ্রন্থের ইংরেজি অনুবাদের জন্য ১৯১৩ সালে তিনি নোবেল পুরস্কার লাভ করেন।</a:t>
            </a:r>
            <a:endParaRPr lang="en-US" sz="1600" dirty="0"/>
          </a:p>
        </p:txBody>
      </p:sp>
      <p:sp>
        <p:nvSpPr>
          <p:cNvPr id="15" name="Shape 12"/>
          <p:cNvSpPr/>
          <p:nvPr/>
        </p:nvSpPr>
        <p:spPr>
          <a:xfrm>
            <a:off x="640080" y="5175504"/>
            <a:ext cx="10881360" cy="1078992"/>
          </a:xfrm>
          <a:prstGeom prst="roundRect">
            <a:avLst>
              <a:gd name="adj" fmla="val 6780"/>
            </a:avLst>
          </a:prstGeom>
          <a:solidFill>
            <a:srgbClr val="FFFFFF"/>
          </a:solidFill>
          <a:ln/>
          <a:effectLst>
            <a:outerShdw blurRad="63500" dist="25400" dir="54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6" name="Text 13"/>
          <p:cNvSpPr/>
          <p:nvPr/>
        </p:nvSpPr>
        <p:spPr>
          <a:xfrm>
            <a:off x="914400" y="5248656"/>
            <a:ext cx="10332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B5E3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বিশেষ মর্যাদা</a:t>
            </a:r>
            <a:endParaRPr lang="en-US" sz="1800" dirty="0"/>
          </a:p>
        </p:txBody>
      </p:sp>
      <p:sp>
        <p:nvSpPr>
          <p:cNvPr id="17" name="Text 14"/>
          <p:cNvSpPr/>
          <p:nvPr/>
        </p:nvSpPr>
        <p:spPr>
          <a:xfrm>
            <a:off x="914400" y="5632704"/>
            <a:ext cx="10332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3A3A3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এশীয়দের মধ্যে তিনিই প্রথম নোবেল বিজয়ী, যা তাঁকে বিশ্বসাহিত্যে অনন্য স্থান দিয়েছে।</a:t>
            </a:r>
            <a:endParaRPr lang="en-US" sz="1600" dirty="0"/>
          </a:p>
        </p:txBody>
      </p:sp>
      <p:sp>
        <p:nvSpPr>
          <p:cNvPr id="18" name="Text 15"/>
          <p:cNvSpPr/>
          <p:nvPr/>
        </p:nvSpPr>
        <p:spPr>
          <a:xfrm>
            <a:off x="8164690" y="6520574"/>
            <a:ext cx="3897147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92D05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ষষ্ঠ শ্রেণি  |  বাংলা ১ম পত্র  |  কবিতা: জন্মভূমি  |  রবীন্দ্রনাথ ঠাকুর</a:t>
            </a:r>
            <a:endParaRPr lang="en-US" sz="1100" dirty="0">
              <a:solidFill>
                <a:srgbClr val="92D050"/>
              </a:solidFill>
            </a:endParaRPr>
          </a:p>
        </p:txBody>
      </p:sp>
      <p:sp>
        <p:nvSpPr>
          <p:cNvPr id="19" name="Text 16"/>
          <p:cNvSpPr/>
          <p:nvPr/>
        </p:nvSpPr>
        <p:spPr>
          <a:xfrm>
            <a:off x="11430000" y="6510528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6E6E6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2</a:t>
            </a:r>
            <a:endParaRPr lang="en-US" sz="11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3000">
        <p14:gallery dir="l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EF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463040" y="-1463040"/>
            <a:ext cx="3840480" cy="3840480"/>
          </a:xfrm>
          <a:prstGeom prst="ellipse">
            <a:avLst/>
          </a:prstGeom>
          <a:solidFill>
            <a:srgbClr val="E8D9AE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502920"/>
            <a:ext cx="78638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000" b="1" dirty="0">
                <a:solidFill>
                  <a:srgbClr val="1B5E3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জন্মভূমির প্রকৃতি ও সৌন্দর্য</a:t>
            </a:r>
            <a:endParaRPr lang="en-US" sz="3000" dirty="0">
              <a:solidFill>
                <a:prstClr val="black"/>
              </a:solidFill>
            </a:endParaRPr>
          </a:p>
        </p:txBody>
      </p:sp>
      <p:sp>
        <p:nvSpPr>
          <p:cNvPr id="4" name="Shape 2"/>
          <p:cNvSpPr/>
          <p:nvPr/>
        </p:nvSpPr>
        <p:spPr>
          <a:xfrm>
            <a:off x="9966960" y="457200"/>
            <a:ext cx="1463040" cy="1463040"/>
          </a:xfrm>
          <a:prstGeom prst="ellipse">
            <a:avLst/>
          </a:prstGeom>
          <a:solidFill>
            <a:srgbClr val="1B5E3F"/>
          </a:solidFill>
          <a:ln/>
          <a:effectLst>
            <a:outerShdw blurRad="76200" dist="38100" dir="5400000" algn="bl" rotWithShape="0">
              <a:srgbClr val="000000">
                <a:alpha val="25000"/>
              </a:srgbClr>
            </a:outerShdw>
          </a:effectLst>
        </p:spPr>
      </p:sp>
      <p:pic>
        <p:nvPicPr>
          <p:cNvPr id="5" name="Image 0" descr="sun_gol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59568" y="749808"/>
            <a:ext cx="877824" cy="8778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640080" y="1691640"/>
            <a:ext cx="5257800" cy="1965960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4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960120" y="1965960"/>
            <a:ext cx="640080" cy="640080"/>
          </a:xfrm>
          <a:prstGeom prst="roundRect">
            <a:avLst>
              <a:gd name="adj" fmla="val 50000"/>
            </a:avLst>
          </a:prstGeom>
          <a:solidFill>
            <a:srgbClr val="1B5E3F"/>
          </a:solidFill>
          <a:ln/>
        </p:spPr>
      </p:sp>
      <p:pic>
        <p:nvPicPr>
          <p:cNvPr id="8" name="Image 1" descr="sun_gol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8992" y="2084832"/>
            <a:ext cx="402336" cy="402336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783080" y="1947672"/>
            <a:ext cx="3840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900" b="1" dirty="0">
                <a:solidFill>
                  <a:srgbClr val="1B5E3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সূর্যালোক</a:t>
            </a:r>
            <a:endParaRPr lang="en-US" sz="1900" dirty="0">
              <a:solidFill>
                <a:prstClr val="black"/>
              </a:solidFill>
            </a:endParaRPr>
          </a:p>
        </p:txBody>
      </p:sp>
      <p:sp>
        <p:nvSpPr>
          <p:cNvPr id="10" name="Text 6"/>
          <p:cNvSpPr/>
          <p:nvPr/>
        </p:nvSpPr>
        <p:spPr>
          <a:xfrm>
            <a:off x="960120" y="2697480"/>
            <a:ext cx="46177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500" dirty="0">
                <a:solidFill>
                  <a:srgbClr val="3A3A3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জন্মভূমির উজ্জ্বল সূর্যালোক কবির চোখ ও মন পরিপূর্ণভাবে জুড়িয়ে দেয়।</a:t>
            </a:r>
            <a:endParaRPr lang="en-US" sz="1500" dirty="0">
              <a:solidFill>
                <a:prstClr val="black"/>
              </a:solidFill>
            </a:endParaRPr>
          </a:p>
        </p:txBody>
      </p:sp>
      <p:sp>
        <p:nvSpPr>
          <p:cNvPr id="11" name="Shape 7"/>
          <p:cNvSpPr/>
          <p:nvPr/>
        </p:nvSpPr>
        <p:spPr>
          <a:xfrm>
            <a:off x="6263640" y="1691640"/>
            <a:ext cx="5257800" cy="1965960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4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6583680" y="1965960"/>
            <a:ext cx="640080" cy="640080"/>
          </a:xfrm>
          <a:prstGeom prst="roundRect">
            <a:avLst>
              <a:gd name="adj" fmla="val 50000"/>
            </a:avLst>
          </a:prstGeom>
          <a:solidFill>
            <a:srgbClr val="1B5E3F"/>
          </a:solidFill>
          <a:ln/>
        </p:spPr>
      </p:sp>
      <p:pic>
        <p:nvPicPr>
          <p:cNvPr id="13" name="Image 2" descr="tree_gol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2552" y="2084832"/>
            <a:ext cx="402336" cy="402336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7406640" y="1947672"/>
            <a:ext cx="3840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900" b="1" dirty="0">
                <a:solidFill>
                  <a:srgbClr val="1B5E3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গাছের ছায়া</a:t>
            </a:r>
            <a:endParaRPr lang="en-US" sz="1900" dirty="0">
              <a:solidFill>
                <a:prstClr val="black"/>
              </a:solidFill>
            </a:endParaRPr>
          </a:p>
        </p:txBody>
      </p:sp>
      <p:sp>
        <p:nvSpPr>
          <p:cNvPr id="15" name="Text 10"/>
          <p:cNvSpPr/>
          <p:nvPr/>
        </p:nvSpPr>
        <p:spPr>
          <a:xfrm>
            <a:off x="6583680" y="2697480"/>
            <a:ext cx="46177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500" dirty="0">
                <a:solidFill>
                  <a:srgbClr val="3A3A3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গ্রামের ঘন সবুজ গাছপালার শীতল ছায়া কবির হৃদয়কে প্রশান্তি দেয়।</a:t>
            </a:r>
            <a:endParaRPr lang="en-US" sz="1500" dirty="0">
              <a:solidFill>
                <a:prstClr val="black"/>
              </a:solidFill>
            </a:endParaRPr>
          </a:p>
        </p:txBody>
      </p:sp>
      <p:sp>
        <p:nvSpPr>
          <p:cNvPr id="16" name="Shape 11"/>
          <p:cNvSpPr/>
          <p:nvPr/>
        </p:nvSpPr>
        <p:spPr>
          <a:xfrm>
            <a:off x="640080" y="3977640"/>
            <a:ext cx="5257800" cy="1965960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4000"/>
              </a:srgbClr>
            </a:outerShdw>
          </a:effectLst>
        </p:spPr>
      </p:sp>
      <p:sp>
        <p:nvSpPr>
          <p:cNvPr id="17" name="Shape 12"/>
          <p:cNvSpPr/>
          <p:nvPr/>
        </p:nvSpPr>
        <p:spPr>
          <a:xfrm>
            <a:off x="960120" y="4251960"/>
            <a:ext cx="640080" cy="640080"/>
          </a:xfrm>
          <a:prstGeom prst="roundRect">
            <a:avLst>
              <a:gd name="adj" fmla="val 50000"/>
            </a:avLst>
          </a:prstGeom>
          <a:solidFill>
            <a:srgbClr val="1B5E3F"/>
          </a:solidFill>
          <a:ln/>
        </p:spPr>
      </p:sp>
      <p:pic>
        <p:nvPicPr>
          <p:cNvPr id="18" name="Image 3" descr="water_gol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8992" y="4370832"/>
            <a:ext cx="402336" cy="402336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1783080" y="4233672"/>
            <a:ext cx="3840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900" b="1" dirty="0">
                <a:solidFill>
                  <a:srgbClr val="1B5E3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নদী ও প্রকৃতি</a:t>
            </a:r>
            <a:endParaRPr lang="en-US" sz="1900" dirty="0">
              <a:solidFill>
                <a:prstClr val="black"/>
              </a:solidFill>
            </a:endParaRPr>
          </a:p>
        </p:txBody>
      </p:sp>
      <p:sp>
        <p:nvSpPr>
          <p:cNvPr id="20" name="Text 14"/>
          <p:cNvSpPr/>
          <p:nvPr/>
        </p:nvSpPr>
        <p:spPr>
          <a:xfrm>
            <a:off x="960120" y="4983480"/>
            <a:ext cx="46177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500" dirty="0">
                <a:solidFill>
                  <a:srgbClr val="3A3A3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এঁকেবেঁকে বয়ে চলা নদী ও চারপাশের প্রকৃতি কবির মনকে আকুল করে তোলে।</a:t>
            </a:r>
            <a:endParaRPr lang="en-US" sz="1500" dirty="0">
              <a:solidFill>
                <a:prstClr val="black"/>
              </a:solidFill>
            </a:endParaRPr>
          </a:p>
        </p:txBody>
      </p:sp>
      <p:sp>
        <p:nvSpPr>
          <p:cNvPr id="21" name="Shape 15"/>
          <p:cNvSpPr/>
          <p:nvPr/>
        </p:nvSpPr>
        <p:spPr>
          <a:xfrm>
            <a:off x="6263640" y="3977640"/>
            <a:ext cx="5257800" cy="1965960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4000"/>
              </a:srgbClr>
            </a:outerShdw>
          </a:effectLst>
        </p:spPr>
      </p:sp>
      <p:sp>
        <p:nvSpPr>
          <p:cNvPr id="22" name="Shape 16"/>
          <p:cNvSpPr/>
          <p:nvPr/>
        </p:nvSpPr>
        <p:spPr>
          <a:xfrm>
            <a:off x="6583680" y="4251960"/>
            <a:ext cx="640080" cy="640080"/>
          </a:xfrm>
          <a:prstGeom prst="roundRect">
            <a:avLst>
              <a:gd name="adj" fmla="val 50000"/>
            </a:avLst>
          </a:prstGeom>
          <a:solidFill>
            <a:srgbClr val="1B5E3F"/>
          </a:solidFill>
          <a:ln/>
        </p:spPr>
      </p:sp>
      <p:pic>
        <p:nvPicPr>
          <p:cNvPr id="23" name="Image 4" descr="seedling_gol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02552" y="4370832"/>
            <a:ext cx="402336" cy="402336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7406640" y="4233672"/>
            <a:ext cx="3840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900" b="1" dirty="0">
                <a:solidFill>
                  <a:srgbClr val="1B5E3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বিচিত্র সৌন্দর্য</a:t>
            </a:r>
            <a:endParaRPr lang="en-US" sz="1900" dirty="0">
              <a:solidFill>
                <a:prstClr val="black"/>
              </a:solidFill>
            </a:endParaRPr>
          </a:p>
        </p:txBody>
      </p:sp>
      <p:sp>
        <p:nvSpPr>
          <p:cNvPr id="25" name="Text 18"/>
          <p:cNvSpPr/>
          <p:nvPr/>
        </p:nvSpPr>
        <p:spPr>
          <a:xfrm>
            <a:off x="6583680" y="4983480"/>
            <a:ext cx="46177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500" dirty="0">
                <a:solidFill>
                  <a:srgbClr val="3A3A3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জন্মভূমির এই বিচিত্র প্রাকৃতিক সৌন্দর্য কবির কাছে অতুলনীয় বলে মনে হয়।</a:t>
            </a:r>
            <a:endParaRPr lang="en-US" sz="1500" dirty="0">
              <a:solidFill>
                <a:prstClr val="black"/>
              </a:solidFill>
            </a:endParaRPr>
          </a:p>
        </p:txBody>
      </p:sp>
      <p:sp>
        <p:nvSpPr>
          <p:cNvPr id="26" name="Text 19"/>
          <p:cNvSpPr/>
          <p:nvPr/>
        </p:nvSpPr>
        <p:spPr>
          <a:xfrm>
            <a:off x="7922654" y="6510528"/>
            <a:ext cx="426934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100" dirty="0">
                <a:solidFill>
                  <a:srgbClr val="6E6E6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ষষ্ঠ শ্রেণি  |  বাংলা ১ম পত্র  |  কবিতা: জন্মভূমি  |  রবীন্দ্রনাথ ঠাকুর</a:t>
            </a:r>
            <a:endParaRPr lang="en-US" sz="1100" dirty="0">
              <a:solidFill>
                <a:prstClr val="black"/>
              </a:solidFill>
            </a:endParaRPr>
          </a:p>
        </p:txBody>
      </p:sp>
      <p:sp>
        <p:nvSpPr>
          <p:cNvPr id="27" name="Text 20"/>
          <p:cNvSpPr/>
          <p:nvPr/>
        </p:nvSpPr>
        <p:spPr>
          <a:xfrm>
            <a:off x="11430000" y="6510528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1100" dirty="0">
                <a:solidFill>
                  <a:srgbClr val="6E6E6E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4</a:t>
            </a:r>
            <a:endParaRPr lang="en-US" sz="11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61981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Click="0" advTm="3000">
        <p14:prism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B5E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923426" y="-565739"/>
            <a:ext cx="4181059" cy="3348476"/>
          </a:xfrm>
          <a:prstGeom prst="ellipse">
            <a:avLst/>
          </a:prstGeom>
          <a:solidFill>
            <a:srgbClr val="123F2B"/>
          </a:solidFill>
          <a:ln/>
        </p:spPr>
      </p:sp>
      <p:sp>
        <p:nvSpPr>
          <p:cNvPr id="3" name="Shape 1"/>
          <p:cNvSpPr/>
          <p:nvPr/>
        </p:nvSpPr>
        <p:spPr>
          <a:xfrm>
            <a:off x="731520" y="640080"/>
            <a:ext cx="1371600" cy="1371600"/>
          </a:xfrm>
          <a:prstGeom prst="ellipse">
            <a:avLst/>
          </a:prstGeom>
          <a:solidFill>
            <a:srgbClr val="F5EFDD"/>
          </a:solidFill>
          <a:ln/>
          <a:effectLst>
            <a:outerShdw blurRad="76200" dist="38100" dir="5400000" algn="bl" rotWithShape="0">
              <a:srgbClr val="000000">
                <a:alpha val="25000"/>
              </a:srgbClr>
            </a:outerShdw>
          </a:effectLst>
        </p:spPr>
      </p:sp>
      <p:pic>
        <p:nvPicPr>
          <p:cNvPr id="4" name="Image 0" descr="heart_gree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4128" y="932688"/>
            <a:ext cx="786384" cy="78638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2377440" y="822960"/>
            <a:ext cx="8686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4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কবিতার মূলভাব</a:t>
            </a:r>
            <a:endParaRPr lang="en-US" sz="3400" dirty="0"/>
          </a:p>
        </p:txBody>
      </p:sp>
      <p:sp>
        <p:nvSpPr>
          <p:cNvPr id="6" name="Shape 3"/>
          <p:cNvSpPr/>
          <p:nvPr/>
        </p:nvSpPr>
        <p:spPr>
          <a:xfrm>
            <a:off x="822960" y="2011680"/>
            <a:ext cx="502920" cy="502920"/>
          </a:xfrm>
          <a:prstGeom prst="ellipse">
            <a:avLst/>
          </a:prstGeom>
          <a:solidFill>
            <a:srgbClr val="E8A33D"/>
          </a:solidFill>
          <a:ln/>
        </p:spPr>
      </p:sp>
      <p:sp>
        <p:nvSpPr>
          <p:cNvPr id="7" name="Text 4"/>
          <p:cNvSpPr/>
          <p:nvPr/>
        </p:nvSpPr>
        <p:spPr>
          <a:xfrm>
            <a:off x="822960" y="201168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23F2B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1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1691640" y="2103120"/>
            <a:ext cx="9372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কবি এই দেশে জন্মগ্রহণ করে নিজেকে ধন্য মনে করেন এবং জন্মভূমির প্রতি অকৃত্রিম ভালোবাসা প্রকাশ করেন।</a:t>
            </a:r>
            <a:endParaRPr lang="en-US" dirty="0"/>
          </a:p>
        </p:txBody>
      </p:sp>
      <p:sp>
        <p:nvSpPr>
          <p:cNvPr id="9" name="Shape 6"/>
          <p:cNvSpPr/>
          <p:nvPr/>
        </p:nvSpPr>
        <p:spPr>
          <a:xfrm>
            <a:off x="822960" y="3063240"/>
            <a:ext cx="502920" cy="502920"/>
          </a:xfrm>
          <a:prstGeom prst="ellipse">
            <a:avLst/>
          </a:prstGeom>
          <a:solidFill>
            <a:srgbClr val="E8A33D"/>
          </a:solidFill>
          <a:ln/>
        </p:spPr>
      </p:sp>
      <p:sp>
        <p:nvSpPr>
          <p:cNvPr id="10" name="Text 7"/>
          <p:cNvSpPr/>
          <p:nvPr/>
        </p:nvSpPr>
        <p:spPr>
          <a:xfrm>
            <a:off x="822960" y="30632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23F2B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2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554480" y="2971800"/>
            <a:ext cx="99669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জন্মভূমিকে ভালোবাসতে পারাই কবির কাছে জীবনের সবচেয়ে বড় সার্থকতা।</a:t>
            </a:r>
            <a:endParaRPr lang="en-US" sz="2000" dirty="0"/>
          </a:p>
        </p:txBody>
      </p:sp>
      <p:sp>
        <p:nvSpPr>
          <p:cNvPr id="12" name="Shape 9"/>
          <p:cNvSpPr/>
          <p:nvPr/>
        </p:nvSpPr>
        <p:spPr>
          <a:xfrm>
            <a:off x="822960" y="4114800"/>
            <a:ext cx="502920" cy="502920"/>
          </a:xfrm>
          <a:prstGeom prst="ellipse">
            <a:avLst/>
          </a:prstGeom>
          <a:solidFill>
            <a:srgbClr val="E8A33D"/>
          </a:solidFill>
          <a:ln/>
        </p:spPr>
      </p:sp>
      <p:sp>
        <p:nvSpPr>
          <p:cNvPr id="13" name="Text 10"/>
          <p:cNvSpPr/>
          <p:nvPr/>
        </p:nvSpPr>
        <p:spPr>
          <a:xfrm>
            <a:off x="822960" y="411480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23F2B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3</a:t>
            </a:r>
            <a:endParaRPr lang="en-US" sz="1800" dirty="0"/>
          </a:p>
        </p:txBody>
      </p:sp>
      <p:sp>
        <p:nvSpPr>
          <p:cNvPr id="14" name="Text 11"/>
          <p:cNvSpPr/>
          <p:nvPr/>
        </p:nvSpPr>
        <p:spPr>
          <a:xfrm>
            <a:off x="1554480" y="4023360"/>
            <a:ext cx="99669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কবিতায় দেশমাতৃকার প্রতি গভীর মমত্ববোধ ও কৃতজ্ঞতার সুর ফুটে উঠেছে।</a:t>
            </a:r>
            <a:endParaRPr lang="en-US" sz="2000" dirty="0"/>
          </a:p>
        </p:txBody>
      </p:sp>
      <p:sp>
        <p:nvSpPr>
          <p:cNvPr id="15" name="Shape 12"/>
          <p:cNvSpPr/>
          <p:nvPr/>
        </p:nvSpPr>
        <p:spPr>
          <a:xfrm>
            <a:off x="822960" y="5166360"/>
            <a:ext cx="502920" cy="502920"/>
          </a:xfrm>
          <a:prstGeom prst="ellipse">
            <a:avLst/>
          </a:prstGeom>
          <a:solidFill>
            <a:srgbClr val="E8A33D"/>
          </a:solidFill>
          <a:ln/>
        </p:spPr>
      </p:sp>
      <p:sp>
        <p:nvSpPr>
          <p:cNvPr id="16" name="Text 13"/>
          <p:cNvSpPr/>
          <p:nvPr/>
        </p:nvSpPr>
        <p:spPr>
          <a:xfrm>
            <a:off x="822960" y="516636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23F2B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4</a:t>
            </a:r>
            <a:endParaRPr lang="en-US" sz="1800" dirty="0"/>
          </a:p>
        </p:txBody>
      </p:sp>
      <p:sp>
        <p:nvSpPr>
          <p:cNvPr id="17" name="Text 14"/>
          <p:cNvSpPr/>
          <p:nvPr/>
        </p:nvSpPr>
        <p:spPr>
          <a:xfrm>
            <a:off x="1554480" y="5074920"/>
            <a:ext cx="99669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এই ভালোবাসা কোনো লৌকিক প্রাপ্তির জন্য নয়, বরং হৃদয়ের একান্ত অনুভূতি থেকে উৎসারিত।</a:t>
            </a:r>
            <a:endParaRPr lang="en-US" dirty="0"/>
          </a:p>
        </p:txBody>
      </p:sp>
      <p:sp>
        <p:nvSpPr>
          <p:cNvPr id="18" name="Text 15"/>
          <p:cNvSpPr/>
          <p:nvPr/>
        </p:nvSpPr>
        <p:spPr>
          <a:xfrm>
            <a:off x="7767761" y="6536999"/>
            <a:ext cx="4119439" cy="23966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92D05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ষষ্ঠ শ্রেণি  |  বাংলা ১ম পত্র  |  কবিতা: জন্মভূমি  |  রবীন্দ্রনাথ ঠাকুর</a:t>
            </a:r>
            <a:endParaRPr lang="en-US" sz="1100" dirty="0">
              <a:solidFill>
                <a:srgbClr val="92D050"/>
              </a:solidFill>
            </a:endParaRPr>
          </a:p>
        </p:txBody>
      </p:sp>
      <p:sp>
        <p:nvSpPr>
          <p:cNvPr id="19" name="Text 16"/>
          <p:cNvSpPr/>
          <p:nvPr/>
        </p:nvSpPr>
        <p:spPr>
          <a:xfrm>
            <a:off x="11430000" y="6510528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F5EFDD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3</a:t>
            </a:r>
            <a:endParaRPr lang="en-US" sz="11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3000">
        <p14:prism isInverted="1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B5E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332720" y="-1463040"/>
            <a:ext cx="3840480" cy="3840480"/>
          </a:xfrm>
          <a:prstGeom prst="ellipse">
            <a:avLst/>
          </a:prstGeom>
          <a:solidFill>
            <a:srgbClr val="123F2B"/>
          </a:solidFill>
          <a:ln/>
        </p:spPr>
      </p:sp>
      <p:sp>
        <p:nvSpPr>
          <p:cNvPr id="3" name="Shape 1"/>
          <p:cNvSpPr/>
          <p:nvPr/>
        </p:nvSpPr>
        <p:spPr>
          <a:xfrm>
            <a:off x="731520" y="594360"/>
            <a:ext cx="1371600" cy="1371600"/>
          </a:xfrm>
          <a:prstGeom prst="ellipse">
            <a:avLst/>
          </a:prstGeom>
          <a:solidFill>
            <a:srgbClr val="F5EFDD"/>
          </a:solidFill>
          <a:ln/>
          <a:effectLst>
            <a:outerShdw blurRad="76200" dist="38100" dir="5400000" algn="bl" rotWithShape="0">
              <a:srgbClr val="000000">
                <a:alpha val="25000"/>
              </a:srgbClr>
            </a:outerShdw>
          </a:effectLst>
        </p:spPr>
      </p:sp>
      <p:pic>
        <p:nvPicPr>
          <p:cNvPr id="4" name="Image 0" descr="heart_gree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4128" y="886968"/>
            <a:ext cx="786384" cy="78638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2377440" y="777240"/>
            <a:ext cx="88696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কবির শেষ ইচ্ছা ও দেশপ্রেম</a:t>
            </a:r>
            <a:endParaRPr lang="en-US" sz="3000" dirty="0"/>
          </a:p>
        </p:txBody>
      </p:sp>
      <p:sp>
        <p:nvSpPr>
          <p:cNvPr id="6" name="Shape 3"/>
          <p:cNvSpPr/>
          <p:nvPr/>
        </p:nvSpPr>
        <p:spPr>
          <a:xfrm>
            <a:off x="640080" y="1874520"/>
            <a:ext cx="5257800" cy="1783080"/>
          </a:xfrm>
          <a:prstGeom prst="roundRect">
            <a:avLst>
              <a:gd name="adj" fmla="val 5128"/>
            </a:avLst>
          </a:prstGeom>
          <a:solidFill>
            <a:srgbClr val="123F2B"/>
          </a:solidFill>
          <a:ln w="9525">
            <a:solidFill>
              <a:srgbClr val="E8A33D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960120" y="2057400"/>
            <a:ext cx="461772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কবির একান্ত ইচ্ছা, জন্মভূমির মাটিতেই যেন তাঁর চিরনিদ্রা হয়।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6263640" y="1874520"/>
            <a:ext cx="5257800" cy="1783080"/>
          </a:xfrm>
          <a:prstGeom prst="roundRect">
            <a:avLst>
              <a:gd name="adj" fmla="val 5128"/>
            </a:avLst>
          </a:prstGeom>
          <a:solidFill>
            <a:srgbClr val="123F2B"/>
          </a:solidFill>
          <a:ln w="9525">
            <a:solidFill>
              <a:srgbClr val="E8A33D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583680" y="2057400"/>
            <a:ext cx="461772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কোনো রাজরানির ঐশ্বর্যের চেয়ে জন্মভূমির স্নেহময় ছায়াকে তিনি অনেক বেশি মূল্যবান মনে করেন।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640080" y="3931920"/>
            <a:ext cx="5257800" cy="1783080"/>
          </a:xfrm>
          <a:prstGeom prst="roundRect">
            <a:avLst>
              <a:gd name="adj" fmla="val 5128"/>
            </a:avLst>
          </a:prstGeom>
          <a:solidFill>
            <a:srgbClr val="123F2B"/>
          </a:solidFill>
          <a:ln w="9525">
            <a:solidFill>
              <a:srgbClr val="E8A33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60120" y="4114800"/>
            <a:ext cx="461772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জন্মভূমিকে তিনি রানির মতো শ্রদ্ধা ও ভালোবাসায় সম্বোধন করেছেন।</a:t>
            </a:r>
            <a:endParaRPr lang="en-US" sz="1600" dirty="0"/>
          </a:p>
        </p:txBody>
      </p:sp>
      <p:sp>
        <p:nvSpPr>
          <p:cNvPr id="12" name="Shape 9"/>
          <p:cNvSpPr/>
          <p:nvPr/>
        </p:nvSpPr>
        <p:spPr>
          <a:xfrm>
            <a:off x="6263640" y="3931920"/>
            <a:ext cx="5257800" cy="1783080"/>
          </a:xfrm>
          <a:prstGeom prst="roundRect">
            <a:avLst>
              <a:gd name="adj" fmla="val 5128"/>
            </a:avLst>
          </a:prstGeom>
          <a:solidFill>
            <a:srgbClr val="123F2B"/>
          </a:solidFill>
          <a:ln w="9525">
            <a:solidFill>
              <a:srgbClr val="E8A33D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583680" y="4114800"/>
            <a:ext cx="461772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এই কবিতায় দেশের প্রতি নিঃস্বার্থ ভালোবাসা ও গভীর দেশপ্রেমের প্রকাশ ঘটেছে।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7415655" y="6465710"/>
            <a:ext cx="3831465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00B05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ষষ্ঠ শ্রেণি  |  বাংলা ১ম পত্র  |  কবিতা: জন্মভূমি  |  রবীন্দ্রনাথ ঠাকুর</a:t>
            </a:r>
            <a:endParaRPr lang="en-US" sz="1100" dirty="0">
              <a:solidFill>
                <a:srgbClr val="00B050"/>
              </a:solidFill>
            </a:endParaRPr>
          </a:p>
        </p:txBody>
      </p:sp>
      <p:sp>
        <p:nvSpPr>
          <p:cNvPr id="15" name="Text 12"/>
          <p:cNvSpPr/>
          <p:nvPr/>
        </p:nvSpPr>
        <p:spPr>
          <a:xfrm>
            <a:off x="11430000" y="6510528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F5EFDD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5</a:t>
            </a:r>
            <a:endParaRPr lang="en-US" sz="1100" dirty="0"/>
          </a:p>
        </p:txBody>
      </p:sp>
    </p:spTree>
  </p:cSld>
  <p:clrMapOvr>
    <a:masterClrMapping/>
  </p:clrMapOvr>
  <p:transition spd="slow" advClick="0" advTm="3000">
    <p:comb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23F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1645920"/>
            <a:ext cx="4206240" cy="4206240"/>
          </a:xfrm>
          <a:prstGeom prst="ellipse">
            <a:avLst/>
          </a:prstGeom>
          <a:solidFill>
            <a:srgbClr val="1B5E3F"/>
          </a:solidFill>
          <a:ln/>
        </p:spPr>
      </p:sp>
      <p:sp>
        <p:nvSpPr>
          <p:cNvPr id="3" name="Shape 1"/>
          <p:cNvSpPr/>
          <p:nvPr/>
        </p:nvSpPr>
        <p:spPr>
          <a:xfrm>
            <a:off x="10424160" y="4389120"/>
            <a:ext cx="4023360" cy="4023360"/>
          </a:xfrm>
          <a:prstGeom prst="ellipse">
            <a:avLst/>
          </a:prstGeom>
          <a:solidFill>
            <a:srgbClr val="1B5E3F"/>
          </a:solidFill>
          <a:ln/>
        </p:spPr>
      </p:sp>
      <p:sp>
        <p:nvSpPr>
          <p:cNvPr id="4" name="Shape 2"/>
          <p:cNvSpPr/>
          <p:nvPr/>
        </p:nvSpPr>
        <p:spPr>
          <a:xfrm>
            <a:off x="5349240" y="502920"/>
            <a:ext cx="1463040" cy="1463040"/>
          </a:xfrm>
          <a:prstGeom prst="ellipse">
            <a:avLst/>
          </a:prstGeom>
          <a:solidFill>
            <a:srgbClr val="F5EFDD"/>
          </a:solidFill>
          <a:ln/>
          <a:effectLst>
            <a:outerShdw blurRad="76200" dist="38100" dir="5400000" algn="bl" rotWithShape="0">
              <a:srgbClr val="000000">
                <a:alpha val="25000"/>
              </a:srgbClr>
            </a:outerShdw>
          </a:effectLst>
        </p:spPr>
      </p:sp>
      <p:pic>
        <p:nvPicPr>
          <p:cNvPr id="5" name="Image 0" descr="seedling_gree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1848" y="795528"/>
            <a:ext cx="877824" cy="87782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31520" y="2148840"/>
            <a:ext cx="10698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উপসংহার ও শিক্ষা</a:t>
            </a:r>
            <a:endParaRPr lang="en-US" sz="3400" dirty="0"/>
          </a:p>
        </p:txBody>
      </p:sp>
      <p:sp>
        <p:nvSpPr>
          <p:cNvPr id="7" name="Shape 4"/>
          <p:cNvSpPr/>
          <p:nvPr/>
        </p:nvSpPr>
        <p:spPr>
          <a:xfrm>
            <a:off x="1188720" y="3136392"/>
            <a:ext cx="201168" cy="201168"/>
          </a:xfrm>
          <a:prstGeom prst="ellipse">
            <a:avLst/>
          </a:prstGeom>
          <a:solidFill>
            <a:srgbClr val="E8A33D"/>
          </a:solidFill>
          <a:ln/>
        </p:spPr>
      </p:sp>
      <p:sp>
        <p:nvSpPr>
          <p:cNvPr id="8" name="Text 5"/>
          <p:cNvSpPr/>
          <p:nvPr/>
        </p:nvSpPr>
        <p:spPr>
          <a:xfrm>
            <a:off x="1600200" y="2926080"/>
            <a:ext cx="94183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dirty="0">
                <a:solidFill>
                  <a:srgbClr val="F5EFDD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'জন্মভূমি' কবিতাটি এক গভীর দেশপ্রেমমূলক রচনা, যা মাতৃভূমির প্রতি ভালোবাসাকে সবচেয়ে বড় সার্থকতা হিসেবে তুলে ধরে।</a:t>
            </a:r>
            <a:endParaRPr lang="en-US" sz="2000" dirty="0"/>
          </a:p>
        </p:txBody>
      </p:sp>
      <p:sp>
        <p:nvSpPr>
          <p:cNvPr id="9" name="Shape 6"/>
          <p:cNvSpPr/>
          <p:nvPr/>
        </p:nvSpPr>
        <p:spPr>
          <a:xfrm>
            <a:off x="1188720" y="3794760"/>
            <a:ext cx="201168" cy="201168"/>
          </a:xfrm>
          <a:prstGeom prst="ellipse">
            <a:avLst/>
          </a:prstGeom>
          <a:solidFill>
            <a:srgbClr val="E8A33D"/>
          </a:solidFill>
          <a:ln/>
        </p:spPr>
      </p:sp>
      <p:sp>
        <p:nvSpPr>
          <p:cNvPr id="10" name="Text 7"/>
          <p:cNvSpPr/>
          <p:nvPr/>
        </p:nvSpPr>
        <p:spPr>
          <a:xfrm>
            <a:off x="1600200" y="3584448"/>
            <a:ext cx="94183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dirty="0">
                <a:solidFill>
                  <a:srgbClr val="F5EFDD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প্রকৃতির </a:t>
            </a:r>
            <a:r>
              <a:rPr lang="en-US" sz="2000" dirty="0" smtClean="0">
                <a:solidFill>
                  <a:srgbClr val="F5EFDD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রূপ-সৌন্দর্য </a:t>
            </a:r>
            <a:r>
              <a:rPr lang="en-US" sz="2000" dirty="0">
                <a:solidFill>
                  <a:srgbClr val="F5EFDD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ও দেশের মাটির প্রতি মমত্ববোধ কবিতাটির মূল সুর।</a:t>
            </a:r>
            <a:endParaRPr lang="en-US" sz="2000" dirty="0"/>
          </a:p>
        </p:txBody>
      </p:sp>
      <p:sp>
        <p:nvSpPr>
          <p:cNvPr id="11" name="Shape 8"/>
          <p:cNvSpPr/>
          <p:nvPr/>
        </p:nvSpPr>
        <p:spPr>
          <a:xfrm>
            <a:off x="1188720" y="4453128"/>
            <a:ext cx="201168" cy="201168"/>
          </a:xfrm>
          <a:prstGeom prst="ellipse">
            <a:avLst/>
          </a:prstGeom>
          <a:solidFill>
            <a:srgbClr val="E8A33D"/>
          </a:solidFill>
          <a:ln/>
        </p:spPr>
      </p:sp>
      <p:sp>
        <p:nvSpPr>
          <p:cNvPr id="12" name="Text 9"/>
          <p:cNvSpPr/>
          <p:nvPr/>
        </p:nvSpPr>
        <p:spPr>
          <a:xfrm>
            <a:off x="1600200" y="4242816"/>
            <a:ext cx="94183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dirty="0">
                <a:solidFill>
                  <a:srgbClr val="F5EFDD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কবিতাটি আমাদের শেখায়, নিজ দেশ ও মাটির প্রতি শ্রদ্ধা ও ভালোবাসা রাখা প্রতিটি মানুষের কর্তব্য।</a:t>
            </a:r>
            <a:endParaRPr lang="en-US" dirty="0"/>
          </a:p>
        </p:txBody>
      </p:sp>
      <p:sp>
        <p:nvSpPr>
          <p:cNvPr id="13" name="Shape 10"/>
          <p:cNvSpPr/>
          <p:nvPr/>
        </p:nvSpPr>
        <p:spPr>
          <a:xfrm>
            <a:off x="1188720" y="5111496"/>
            <a:ext cx="201168" cy="201168"/>
          </a:xfrm>
          <a:prstGeom prst="ellipse">
            <a:avLst/>
          </a:prstGeom>
          <a:solidFill>
            <a:srgbClr val="E8A33D"/>
          </a:solidFill>
          <a:ln/>
        </p:spPr>
      </p:sp>
      <p:sp>
        <p:nvSpPr>
          <p:cNvPr id="14" name="Text 11"/>
          <p:cNvSpPr/>
          <p:nvPr/>
        </p:nvSpPr>
        <p:spPr>
          <a:xfrm>
            <a:off x="1600200" y="4901184"/>
            <a:ext cx="94183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dirty="0">
                <a:solidFill>
                  <a:srgbClr val="F5EFDD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প্রকৃত দেশপ্রেম মানে জন্মভূমির প্রতি নিঃস্বার্থ ভালোবাসা ও কৃতজ্ঞতাবোধ লালন করা।</a:t>
            </a:r>
            <a:endParaRPr lang="en-US" sz="2000" dirty="0"/>
          </a:p>
        </p:txBody>
      </p:sp>
      <p:sp>
        <p:nvSpPr>
          <p:cNvPr id="15" name="Text 12"/>
          <p:cNvSpPr/>
          <p:nvPr/>
        </p:nvSpPr>
        <p:spPr>
          <a:xfrm>
            <a:off x="7299960" y="6449834"/>
            <a:ext cx="39643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00B05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ষষ্ঠ শ্রেণি  |  বাংলা ১ম পত্র  |  কবিতা: জন্মভূমি  |  রবীন্দ্রনাথ ঠাকুর</a:t>
            </a:r>
            <a:endParaRPr lang="en-US" sz="1100" dirty="0">
              <a:solidFill>
                <a:srgbClr val="00B050"/>
              </a:solidFill>
            </a:endParaRPr>
          </a:p>
        </p:txBody>
      </p:sp>
      <p:sp>
        <p:nvSpPr>
          <p:cNvPr id="16" name="Text 13"/>
          <p:cNvSpPr/>
          <p:nvPr/>
        </p:nvSpPr>
        <p:spPr>
          <a:xfrm>
            <a:off x="11430000" y="6510528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B9C7B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6</a:t>
            </a:r>
            <a:endParaRPr lang="en-US" sz="11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Click="0" advTm="3000">
        <p14:warp dir="in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15543" y="537168"/>
            <a:ext cx="69159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dirty="0" smtClean="0">
                <a:solidFill>
                  <a:srgbClr val="00B050"/>
                </a:solidFill>
                <a:latin typeface="SutonnyMJ" pitchFamily="2" charset="0"/>
                <a:cs typeface="SutonnyMJ" pitchFamily="2" charset="0"/>
              </a:rPr>
              <a:t>ধন্যবাদ</a:t>
            </a:r>
            <a:endParaRPr lang="en-US" sz="11500" dirty="0">
              <a:solidFill>
                <a:srgbClr val="00B05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3941" y="2884868"/>
            <a:ext cx="4314423" cy="584775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FF00"/>
                </a:solidFill>
              </a:rPr>
              <a:t>মোঃ আলাউদ্দিন , সহকারী শিক্ষক ,</a:t>
            </a:r>
            <a:endParaRPr lang="en-US" sz="3200" dirty="0">
              <a:solidFill>
                <a:srgbClr val="FFFF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73521" y="2946423"/>
            <a:ext cx="5872766" cy="523220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FF00"/>
                </a:solidFill>
              </a:rPr>
              <a:t>শিয়ালীডাঙ্গা বহুমুখী মাধ্যমিক বিদ্যালয়, বটিয়ঘাটা, খুলনা।</a:t>
            </a:r>
            <a:endParaRPr lang="en-US" sz="2800" dirty="0">
              <a:solidFill>
                <a:srgbClr val="FFFF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8029" y="4250028"/>
            <a:ext cx="4430335" cy="646331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মোবাইল </a:t>
            </a:r>
            <a:r>
              <a:rPr lang="en-US" sz="3600" dirty="0" err="1" smtClean="0">
                <a:solidFill>
                  <a:srgbClr val="002060"/>
                </a:solidFill>
              </a:rPr>
              <a:t>নং</a:t>
            </a:r>
            <a:r>
              <a:rPr lang="en-US" sz="3600" dirty="0" smtClean="0">
                <a:solidFill>
                  <a:srgbClr val="002060"/>
                </a:solidFill>
              </a:rPr>
              <a:t> 0172-943407</a:t>
            </a:r>
            <a:endParaRPr lang="en-US" sz="3600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473521" y="4157694"/>
            <a:ext cx="6014434" cy="830997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2060"/>
                </a:solidFill>
              </a:rPr>
              <a:t>শিক্ষক বাতায়ন আইডি লিংক=</a:t>
            </a:r>
          </a:p>
          <a:p>
            <a:r>
              <a:rPr lang="en-US" sz="2000" dirty="0" smtClean="0">
                <a:solidFill>
                  <a:srgbClr val="002060"/>
                </a:solidFill>
              </a:rPr>
              <a:t>https</a:t>
            </a:r>
            <a:r>
              <a:rPr lang="en-US" sz="2000" dirty="0">
                <a:solidFill>
                  <a:srgbClr val="002060"/>
                </a:solidFill>
              </a:rPr>
              <a:t>://www.teachers.gov.bd/profile/sk336531alauddin</a:t>
            </a:r>
          </a:p>
        </p:txBody>
      </p:sp>
    </p:spTree>
    <p:extLst>
      <p:ext uri="{BB962C8B-B14F-4D97-AF65-F5344CB8AC3E}">
        <p14:creationId xmlns:p14="http://schemas.microsoft.com/office/powerpoint/2010/main" val="19690181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3000">
        <p14:window dir="vert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</TotalTime>
  <Words>490</Words>
  <Application>Microsoft Office PowerPoint</Application>
  <PresentationFormat>Widescreen</PresentationFormat>
  <Paragraphs>87</Paragraphs>
  <Slides>9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Arial</vt:lpstr>
      <vt:lpstr>Calibri</vt:lpstr>
      <vt:lpstr>Calibri Light</vt:lpstr>
      <vt:lpstr>Cambria</vt:lpstr>
      <vt:lpstr>Nikosh</vt:lpstr>
      <vt:lpstr>Nirmala UI</vt:lpstr>
      <vt:lpstr>SutonnyMJ</vt:lpstr>
      <vt:lpstr>1_Office Theme</vt:lpstr>
      <vt:lpstr>Retrospect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Microsoft account</cp:lastModifiedBy>
  <cp:revision>31</cp:revision>
  <dcterms:created xsi:type="dcterms:W3CDTF">2026-07-24T05:40:38Z</dcterms:created>
  <dcterms:modified xsi:type="dcterms:W3CDTF">2026-07-24T11:09:03Z</dcterms:modified>
</cp:coreProperties>
</file>