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79" r:id="rId3"/>
    <p:sldId id="297" r:id="rId4"/>
    <p:sldId id="298" r:id="rId5"/>
    <p:sldId id="261" r:id="rId6"/>
    <p:sldId id="278" r:id="rId7"/>
    <p:sldId id="275" r:id="rId8"/>
    <p:sldId id="277" r:id="rId9"/>
    <p:sldId id="276" r:id="rId10"/>
    <p:sldId id="270" r:id="rId11"/>
    <p:sldId id="272" r:id="rId12"/>
    <p:sldId id="274" r:id="rId13"/>
    <p:sldId id="273" r:id="rId14"/>
    <p:sldId id="271" r:id="rId15"/>
    <p:sldId id="267" r:id="rId16"/>
    <p:sldId id="300" r:id="rId17"/>
    <p:sldId id="256" r:id="rId18"/>
    <p:sldId id="303" r:id="rId19"/>
    <p:sldId id="301" r:id="rId20"/>
    <p:sldId id="265" r:id="rId21"/>
    <p:sldId id="268" r:id="rId22"/>
    <p:sldId id="266" r:id="rId23"/>
    <p:sldId id="264" r:id="rId24"/>
    <p:sldId id="262" r:id="rId25"/>
    <p:sldId id="263" r:id="rId26"/>
    <p:sldId id="299" r:id="rId27"/>
    <p:sldId id="30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86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01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2080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40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5586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63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30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33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3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37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6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2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80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76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7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1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D5131F-64AB-4F9D-9D9E-167DA4B6B0B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B646BF9-8A28-46E2-89E6-AF705656B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042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2.jpeg"/><Relationship Id="rId7" Type="http://schemas.openxmlformats.org/officeDocument/2006/relationships/image" Target="../media/image1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2C41F07-FD10-3529-99BC-BA571472E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rtain Opening Sequence(240P)">
            <a:hlinkClick r:id="" action="ppaction://media"/>
            <a:extLst>
              <a:ext uri="{FF2B5EF4-FFF2-40B4-BE49-F238E27FC236}">
                <a16:creationId xmlns:a16="http://schemas.microsoft.com/office/drawing/2014/main" xmlns="" id="{5BDAE6C8-1618-9406-7A21-C0A0740C3D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8"/>
          <a:stretch/>
        </p:blipFill>
        <p:spPr>
          <a:xfrm>
            <a:off x="261954" y="181068"/>
            <a:ext cx="11661459" cy="6509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3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0486" y="5441227"/>
            <a:ext cx="10798627" cy="107721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Sarah:</a:t>
            </a:r>
            <a:r>
              <a:rPr lang="en-US" sz="3200" b="1" dirty="0">
                <a:solidFill>
                  <a:schemeClr val="bg1"/>
                </a:solidFill>
              </a:rPr>
              <a:t> Noodles again ! I wish to have a </a:t>
            </a:r>
            <a:r>
              <a:rPr lang="en-US" sz="3200" b="1" dirty="0">
                <a:solidFill>
                  <a:srgbClr val="FF0000"/>
                </a:solidFill>
              </a:rPr>
              <a:t>chicken burger</a:t>
            </a:r>
            <a:r>
              <a:rPr lang="en-US" sz="3200" b="1" dirty="0">
                <a:solidFill>
                  <a:schemeClr val="bg1"/>
                </a:solidFill>
              </a:rPr>
              <a:t> for tiffin every day.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67" y="775479"/>
            <a:ext cx="4523950" cy="4523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746" y="775479"/>
            <a:ext cx="4530114" cy="4523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1B4C57E-9057-3E99-B061-3038F54C4D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45" y="1831952"/>
            <a:ext cx="1700472" cy="12932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27" y="433790"/>
            <a:ext cx="1189308" cy="13981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04202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4444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5673" y="5201275"/>
            <a:ext cx="1098584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Mong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>
                <a:solidFill>
                  <a:schemeClr val="bg1"/>
                </a:solidFill>
              </a:rPr>
              <a:t>If you eat them regularly, you ‘ll get fat and sick.    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</a:t>
            </a:r>
            <a:r>
              <a:rPr lang="en-US" sz="2400" b="1" dirty="0">
                <a:solidFill>
                  <a:srgbClr val="002060"/>
                </a:solidFill>
              </a:rPr>
              <a:t>Shihab: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is quite reasonable. You shouldn’t eat them too often, Sarah.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404" y="1195059"/>
            <a:ext cx="4445252" cy="34095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89" y="1195060"/>
            <a:ext cx="4445252" cy="34095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30" y="260694"/>
            <a:ext cx="1182555" cy="1490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59958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0346" y="5042779"/>
            <a:ext cx="10592554" cy="12003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Mong: </a:t>
            </a:r>
            <a:r>
              <a:rPr lang="en-US" sz="3600" b="1">
                <a:solidFill>
                  <a:schemeClr val="bg1"/>
                </a:solidFill>
              </a:rPr>
              <a:t>If you eat them regularly, you ‘ll get fat and sick.     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6AFD38E-8F43-884A-B68D-2AF371DAA6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1"/>
          <a:stretch/>
        </p:blipFill>
        <p:spPr>
          <a:xfrm>
            <a:off x="1279336" y="811331"/>
            <a:ext cx="4419595" cy="3968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0EAB849-3559-E230-A031-979CA2389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071" y="854013"/>
            <a:ext cx="4272377" cy="3883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693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5171" y="5212557"/>
            <a:ext cx="1125582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Mong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>
                <a:solidFill>
                  <a:schemeClr val="bg1"/>
                </a:solidFill>
              </a:rPr>
              <a:t>I have bread and banana today. My mother sometimes prepares new items for me.        </a:t>
            </a:r>
            <a:r>
              <a:rPr lang="en-US" sz="2400" b="1" dirty="0">
                <a:solidFill>
                  <a:srgbClr val="FF0000"/>
                </a:solidFill>
              </a:rPr>
              <a:t>Sarah:</a:t>
            </a:r>
            <a:r>
              <a:rPr lang="en-US" sz="2400" b="1" dirty="0">
                <a:solidFill>
                  <a:schemeClr val="bg1"/>
                </a:solidFill>
              </a:rPr>
              <a:t> Oh! This banana looks fresh . It has vitamins to give you energy.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530" y="840438"/>
            <a:ext cx="4510848" cy="3774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120" y="805132"/>
            <a:ext cx="4544839" cy="37743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30" y="260694"/>
            <a:ext cx="1182555" cy="1490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97099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4953000"/>
            <a:ext cx="1102722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Shihab:</a:t>
            </a:r>
            <a:r>
              <a:rPr lang="en-US" sz="2400" b="1" dirty="0">
                <a:solidFill>
                  <a:schemeClr val="bg1"/>
                </a:solidFill>
              </a:rPr>
              <a:t> Look! I have </a:t>
            </a:r>
            <a:r>
              <a:rPr lang="en-US" sz="2400" b="1" dirty="0">
                <a:solidFill>
                  <a:srgbClr val="FF0000"/>
                </a:solidFill>
              </a:rPr>
              <a:t>sweet cake </a:t>
            </a:r>
            <a:r>
              <a:rPr lang="en-US" sz="2400" b="1" dirty="0">
                <a:solidFill>
                  <a:schemeClr val="bg1"/>
                </a:solidFill>
              </a:rPr>
              <a:t>and </a:t>
            </a:r>
            <a:r>
              <a:rPr lang="en-US" sz="2400" b="1" dirty="0">
                <a:solidFill>
                  <a:srgbClr val="FF0000"/>
                </a:solidFill>
              </a:rPr>
              <a:t>juice</a:t>
            </a:r>
            <a:r>
              <a:rPr lang="en-US" sz="2400" b="1" dirty="0">
                <a:solidFill>
                  <a:schemeClr val="bg1"/>
                </a:solidFill>
              </a:rPr>
              <a:t> for my tiffin. 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Sarah: Don’t you think those sugary foods are harmful for our health ?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: Yes, I usually avoid junk food .You also should try 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95" y="1095407"/>
            <a:ext cx="4535786" cy="3569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FEF956-B74E-9A13-68CC-89A98B839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177" y="1116450"/>
            <a:ext cx="4333875" cy="3569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60" y="396027"/>
            <a:ext cx="1273284" cy="13987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40191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53909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8348" y="4830670"/>
            <a:ext cx="10495985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Mong</a:t>
            </a:r>
            <a:r>
              <a:rPr lang="en-US" sz="3200" b="1" dirty="0">
                <a:solidFill>
                  <a:schemeClr val="bg1"/>
                </a:solidFill>
              </a:rPr>
              <a:t> : I find </a:t>
            </a:r>
            <a:r>
              <a:rPr lang="en-US" sz="3200" b="1" dirty="0">
                <a:solidFill>
                  <a:srgbClr val="FF0000"/>
                </a:solidFill>
              </a:rPr>
              <a:t>fruits </a:t>
            </a:r>
            <a:r>
              <a:rPr lang="en-US" sz="3200" b="1" dirty="0">
                <a:solidFill>
                  <a:schemeClr val="bg1"/>
                </a:solidFill>
              </a:rPr>
              <a:t>and </a:t>
            </a:r>
            <a:r>
              <a:rPr lang="en-US" sz="3200" b="1" dirty="0">
                <a:solidFill>
                  <a:srgbClr val="FF0000"/>
                </a:solidFill>
              </a:rPr>
              <a:t>vegetables </a:t>
            </a:r>
            <a:r>
              <a:rPr lang="en-US" sz="3200" b="1" dirty="0">
                <a:solidFill>
                  <a:schemeClr val="bg1"/>
                </a:solidFill>
              </a:rPr>
              <a:t>tasty . You can also try them regularly.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95" y="950869"/>
            <a:ext cx="3924612" cy="3386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586" y="934988"/>
            <a:ext cx="3924612" cy="3401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147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7D5385-4DE8-48CF-5F40-1E56CDFB1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181A9D6-D052-5EDF-E3BE-A244AE703B6D}"/>
              </a:ext>
            </a:extLst>
          </p:cNvPr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2E74228-4959-3A84-62C7-63C71433ADC0}"/>
              </a:ext>
            </a:extLst>
          </p:cNvPr>
          <p:cNvSpPr txBox="1"/>
          <p:nvPr/>
        </p:nvSpPr>
        <p:spPr>
          <a:xfrm>
            <a:off x="770621" y="5248527"/>
            <a:ext cx="1062661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Sarah : We must wash foods properly before cooking.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67" y="1240025"/>
            <a:ext cx="4852469" cy="3743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720" y="1158984"/>
            <a:ext cx="4852469" cy="37433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7405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4544" y="719201"/>
            <a:ext cx="10398767" cy="532453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Reasonable-</a:t>
            </a:r>
            <a:r>
              <a:rPr lang="en-US" sz="2000" b="1" dirty="0" err="1">
                <a:solidFill>
                  <a:schemeClr val="bg1"/>
                </a:solidFill>
              </a:rPr>
              <a:t>যুক্তিসম্মত</a:t>
            </a:r>
            <a:r>
              <a:rPr lang="en-US" sz="2000" b="1" dirty="0">
                <a:solidFill>
                  <a:schemeClr val="bg1"/>
                </a:solidFill>
              </a:rPr>
              <a:t>- equitable/ </a:t>
            </a:r>
            <a:r>
              <a:rPr lang="en-US" sz="2000" b="1" dirty="0" err="1">
                <a:solidFill>
                  <a:schemeClr val="bg1"/>
                </a:solidFill>
              </a:rPr>
              <a:t>pointful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Together-</a:t>
            </a:r>
            <a:r>
              <a:rPr lang="en-US" sz="2000" b="1" dirty="0" err="1">
                <a:solidFill>
                  <a:schemeClr val="bg1"/>
                </a:solidFill>
              </a:rPr>
              <a:t>একত্রে</a:t>
            </a:r>
            <a:r>
              <a:rPr lang="en-US" sz="2000" b="1" dirty="0">
                <a:solidFill>
                  <a:schemeClr val="bg1"/>
                </a:solidFill>
              </a:rPr>
              <a:t>-With or in proximity to another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Regularly-</a:t>
            </a:r>
            <a:r>
              <a:rPr lang="en-US" sz="2000" b="1" dirty="0" err="1">
                <a:solidFill>
                  <a:schemeClr val="bg1"/>
                </a:solidFill>
              </a:rPr>
              <a:t>নিয়মিত</a:t>
            </a:r>
            <a:r>
              <a:rPr lang="en-US" sz="2000" b="1" dirty="0">
                <a:solidFill>
                  <a:schemeClr val="bg1"/>
                </a:solidFill>
              </a:rPr>
              <a:t>-do something constantly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Sliced –</a:t>
            </a:r>
            <a:r>
              <a:rPr lang="en-US" sz="2000" b="1" dirty="0" err="1">
                <a:solidFill>
                  <a:schemeClr val="bg1"/>
                </a:solidFill>
              </a:rPr>
              <a:t>টুকরো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করা</a:t>
            </a:r>
            <a:r>
              <a:rPr lang="en-US" sz="2000" b="1" dirty="0">
                <a:solidFill>
                  <a:schemeClr val="bg1"/>
                </a:solidFill>
              </a:rPr>
              <a:t>/</a:t>
            </a:r>
            <a:r>
              <a:rPr lang="en-US" sz="2000" b="1" dirty="0" err="1">
                <a:solidFill>
                  <a:schemeClr val="bg1"/>
                </a:solidFill>
              </a:rPr>
              <a:t>ফালি</a:t>
            </a:r>
            <a:r>
              <a:rPr lang="en-US" sz="2000" b="1" dirty="0">
                <a:solidFill>
                  <a:schemeClr val="bg1"/>
                </a:solidFill>
              </a:rPr>
              <a:t>-cut into pieces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Delicious- </a:t>
            </a:r>
            <a:r>
              <a:rPr lang="en-US" sz="2000" b="1" dirty="0" err="1">
                <a:solidFill>
                  <a:schemeClr val="bg1"/>
                </a:solidFill>
              </a:rPr>
              <a:t>সুস্বাদু</a:t>
            </a:r>
            <a:r>
              <a:rPr lang="en-US" sz="2000" b="1" dirty="0">
                <a:solidFill>
                  <a:schemeClr val="bg1"/>
                </a:solidFill>
              </a:rPr>
              <a:t>-highly pleasant to the taste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Sugary- </a:t>
            </a:r>
            <a:r>
              <a:rPr lang="en-US" sz="2000" b="1" dirty="0" err="1">
                <a:solidFill>
                  <a:schemeClr val="bg1"/>
                </a:solidFill>
              </a:rPr>
              <a:t>চিনিযুক্ত</a:t>
            </a:r>
            <a:r>
              <a:rPr lang="en-US" sz="2000" b="1" dirty="0">
                <a:solidFill>
                  <a:schemeClr val="bg1"/>
                </a:solidFill>
              </a:rPr>
              <a:t>-connected with sugar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Harmful- </a:t>
            </a:r>
            <a:r>
              <a:rPr lang="en-US" sz="2000" b="1" dirty="0" err="1">
                <a:solidFill>
                  <a:schemeClr val="bg1"/>
                </a:solidFill>
              </a:rPr>
              <a:t>ক্ষতিকর</a:t>
            </a:r>
            <a:r>
              <a:rPr lang="en-US" sz="2000" b="1" dirty="0">
                <a:solidFill>
                  <a:schemeClr val="bg1"/>
                </a:solidFill>
              </a:rPr>
              <a:t>- something is dangerous that can harm/ injurious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Hastily-</a:t>
            </a:r>
            <a:r>
              <a:rPr lang="en-US" sz="2000" b="1" dirty="0" err="1">
                <a:solidFill>
                  <a:schemeClr val="bg1"/>
                </a:solidFill>
              </a:rPr>
              <a:t>দ্রুততা</a:t>
            </a:r>
            <a:r>
              <a:rPr lang="en-US" sz="2000" b="1" dirty="0">
                <a:solidFill>
                  <a:schemeClr val="bg1"/>
                </a:solidFill>
              </a:rPr>
              <a:t>- with excessive speed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Digestion-</a:t>
            </a:r>
            <a:r>
              <a:rPr lang="en-US" sz="2000" b="1" dirty="0" err="1">
                <a:solidFill>
                  <a:schemeClr val="bg1"/>
                </a:solidFill>
              </a:rPr>
              <a:t>হজম</a:t>
            </a:r>
            <a:r>
              <a:rPr lang="en-US" sz="2000" b="1" dirty="0">
                <a:solidFill>
                  <a:schemeClr val="bg1"/>
                </a:solidFill>
              </a:rPr>
              <a:t>-assimilation</a:t>
            </a:r>
          </a:p>
        </p:txBody>
      </p:sp>
    </p:spTree>
    <p:extLst>
      <p:ext uri="{BB962C8B-B14F-4D97-AF65-F5344CB8AC3E}">
        <p14:creationId xmlns:p14="http://schemas.microsoft.com/office/powerpoint/2010/main" val="102083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1069" y="153909"/>
            <a:ext cx="11796666" cy="647322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72827" y="1112863"/>
            <a:ext cx="5613149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4800" b="1" dirty="0">
                <a:solidFill>
                  <a:schemeClr val="bg1"/>
                </a:solidFill>
              </a:rPr>
              <a:t>Model  reading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0160" y="2860058"/>
            <a:ext cx="917116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6600" b="1" dirty="0">
                <a:solidFill>
                  <a:schemeClr val="bg1"/>
                </a:solidFill>
              </a:rPr>
              <a:t>Individual   reading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5122322" y="1943860"/>
            <a:ext cx="1330859" cy="946087"/>
          </a:xfrm>
          <a:prstGeom prst="down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08147" y="266564"/>
            <a:ext cx="846499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Open your book at page  61   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4546B3-1ADF-76ED-F2EA-5DA9D4D5773A}"/>
              </a:ext>
            </a:extLst>
          </p:cNvPr>
          <p:cNvSpPr txBox="1"/>
          <p:nvPr/>
        </p:nvSpPr>
        <p:spPr>
          <a:xfrm>
            <a:off x="1720160" y="4989364"/>
            <a:ext cx="917116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                 </a:t>
            </a:r>
            <a:r>
              <a:rPr lang="en-US" sz="6600" b="1" dirty="0">
                <a:solidFill>
                  <a:schemeClr val="bg1"/>
                </a:solidFill>
              </a:rPr>
              <a:t>Role-play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Down Arrow 1">
            <a:extLst>
              <a:ext uri="{FF2B5EF4-FFF2-40B4-BE49-F238E27FC236}">
                <a16:creationId xmlns:a16="http://schemas.microsoft.com/office/drawing/2014/main" xmlns="" id="{393906CB-35A1-A169-6266-70240FC7E495}"/>
              </a:ext>
            </a:extLst>
          </p:cNvPr>
          <p:cNvSpPr/>
          <p:nvPr/>
        </p:nvSpPr>
        <p:spPr>
          <a:xfrm>
            <a:off x="5149266" y="4043277"/>
            <a:ext cx="1330859" cy="946087"/>
          </a:xfrm>
          <a:prstGeom prst="down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1CE8671-D8D2-D2B4-49E8-B719C0FA8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41B6020-2BD7-E540-32F5-69C9C5012214}"/>
              </a:ext>
            </a:extLst>
          </p:cNvPr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A0FF33-95B5-C03F-0A05-8F99C13FF4D1}"/>
              </a:ext>
            </a:extLst>
          </p:cNvPr>
          <p:cNvSpPr txBox="1"/>
          <p:nvPr/>
        </p:nvSpPr>
        <p:spPr>
          <a:xfrm>
            <a:off x="554093" y="2172076"/>
            <a:ext cx="10626613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Then ,invite two students to the front of class. 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Role-play the dialogue with the students . 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Ask other students to observe and listen.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51017" y="488887"/>
            <a:ext cx="5368705" cy="1015663"/>
          </a:xfrm>
          <a:prstGeom prst="rect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Conversation</a:t>
            </a:r>
          </a:p>
        </p:txBody>
      </p:sp>
    </p:spTree>
    <p:extLst>
      <p:ext uri="{BB962C8B-B14F-4D97-AF65-F5344CB8AC3E}">
        <p14:creationId xmlns:p14="http://schemas.microsoft.com/office/powerpoint/2010/main" val="195231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765" y="190122"/>
            <a:ext cx="11624649" cy="6409853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61" y="425513"/>
            <a:ext cx="11144816" cy="593002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436914" y="3675706"/>
            <a:ext cx="9601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 w="57150">
                  <a:solidFill>
                    <a:srgbClr val="0070C0"/>
                  </a:solidFill>
                </a:ln>
                <a:solidFill>
                  <a:srgbClr val="FF0000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391236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1050" y="434991"/>
            <a:ext cx="1095754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Rewrite the following text using capital letters and </a:t>
            </a:r>
            <a:r>
              <a:rPr lang="en-US" sz="2000" b="1" dirty="0" err="1">
                <a:solidFill>
                  <a:schemeClr val="bg1"/>
                </a:solidFill>
              </a:rPr>
              <a:t>punctua</a:t>
            </a:r>
            <a:r>
              <a:rPr lang="en-US" sz="2000" b="1" dirty="0">
                <a:solidFill>
                  <a:schemeClr val="bg1"/>
                </a:solidFill>
              </a:rPr>
              <a:t> marks where necessary 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B48654D-F3C0-6BD9-7E12-62AC639D38DF}"/>
              </a:ext>
            </a:extLst>
          </p:cNvPr>
          <p:cNvSpPr txBox="1"/>
          <p:nvPr/>
        </p:nvSpPr>
        <p:spPr>
          <a:xfrm>
            <a:off x="701050" y="1098075"/>
            <a:ext cx="10789900" cy="52629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Who else like to join us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>
                <a:solidFill>
                  <a:srgbClr val="FF0000"/>
                </a:solidFill>
              </a:rPr>
              <a:t>W</a:t>
            </a:r>
            <a:r>
              <a:rPr lang="en-US" sz="2400" b="1" dirty="0">
                <a:solidFill>
                  <a:schemeClr val="bg1"/>
                </a:solidFill>
              </a:rPr>
              <a:t>ho else like to join us 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2. Lets eat to together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>
                <a:solidFill>
                  <a:srgbClr val="FF0000"/>
                </a:solidFill>
              </a:rPr>
              <a:t>Let’s</a:t>
            </a:r>
            <a:r>
              <a:rPr lang="en-US" sz="2400" b="1" dirty="0">
                <a:solidFill>
                  <a:schemeClr val="bg1"/>
                </a:solidFill>
              </a:rPr>
              <a:t> eat together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3. Oh this banana looks fresh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>
                <a:solidFill>
                  <a:srgbClr val="FF0000"/>
                </a:solidFill>
              </a:rPr>
              <a:t>Oh!</a:t>
            </a:r>
            <a:r>
              <a:rPr lang="en-US" sz="2400" b="1" dirty="0">
                <a:solidFill>
                  <a:schemeClr val="bg1"/>
                </a:solidFill>
              </a:rPr>
              <a:t> This banana looks fresh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4. Its tiffin time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>
                <a:solidFill>
                  <a:srgbClr val="FF0000"/>
                </a:solidFill>
              </a:rPr>
              <a:t>It’s</a:t>
            </a:r>
            <a:r>
              <a:rPr lang="en-US" sz="2400" b="1" dirty="0">
                <a:solidFill>
                  <a:schemeClr val="bg1"/>
                </a:solidFill>
              </a:rPr>
              <a:t> tiffin time 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5. Lets eat quickly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>
                <a:solidFill>
                  <a:srgbClr val="FF0000"/>
                </a:solidFill>
              </a:rPr>
              <a:t>Let’s</a:t>
            </a:r>
            <a:r>
              <a:rPr lang="en-US" sz="2400" b="1" dirty="0">
                <a:solidFill>
                  <a:schemeClr val="bg1"/>
                </a:solidFill>
              </a:rPr>
              <a:t> eat quickly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678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1198" y="139700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6521" y="220792"/>
            <a:ext cx="10510653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Tell the name any healthy food  , any junk food 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3" y="992407"/>
            <a:ext cx="2578006" cy="2578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171" y="967376"/>
            <a:ext cx="2480708" cy="2564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58" y="992407"/>
            <a:ext cx="2361703" cy="2564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37" y="3866806"/>
            <a:ext cx="2513972" cy="2346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955" y="992407"/>
            <a:ext cx="2619038" cy="2564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04" y="3866806"/>
            <a:ext cx="2578823" cy="2325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58" y="3849029"/>
            <a:ext cx="2370757" cy="23431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t="8652" r="17587" b="5237"/>
          <a:stretch/>
        </p:blipFill>
        <p:spPr>
          <a:xfrm>
            <a:off x="9207421" y="3804999"/>
            <a:ext cx="2444389" cy="2375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913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27513" y="267078"/>
            <a:ext cx="481148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Ask and answer the questions-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463E7FA-CC61-BE20-50DB-1F2BD78C0F69}"/>
              </a:ext>
            </a:extLst>
          </p:cNvPr>
          <p:cNvSpPr txBox="1"/>
          <p:nvPr/>
        </p:nvSpPr>
        <p:spPr>
          <a:xfrm>
            <a:off x="555171" y="653564"/>
            <a:ext cx="11081657" cy="56938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i</a:t>
            </a:r>
            <a:r>
              <a:rPr lang="en-US" sz="2400" b="1" dirty="0">
                <a:solidFill>
                  <a:schemeClr val="bg1"/>
                </a:solidFill>
              </a:rPr>
              <a:t>. Who wants to have a chicken burger everyday for tiffin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Sarah wants to have a chicken burger everyday for tiffin 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ii. How should we eat our foods ?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We should take time and eat our foods slowly.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iii. Why is the banana good for health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 : Banana is good for health because it gives us energy.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iv. Why does </a:t>
            </a:r>
            <a:r>
              <a:rPr lang="en-US" sz="2400" b="1" dirty="0" err="1">
                <a:solidFill>
                  <a:schemeClr val="bg1"/>
                </a:solidFill>
              </a:rPr>
              <a:t>shihab</a:t>
            </a:r>
            <a:r>
              <a:rPr lang="en-US" sz="2400" b="1" dirty="0">
                <a:solidFill>
                  <a:schemeClr val="bg1"/>
                </a:solidFill>
              </a:rPr>
              <a:t> call </a:t>
            </a:r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quite reasonable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 err="1">
                <a:solidFill>
                  <a:schemeClr val="bg1"/>
                </a:solidFill>
              </a:rPr>
              <a:t>shihab</a:t>
            </a:r>
            <a:r>
              <a:rPr lang="en-US" sz="2400" b="1" dirty="0">
                <a:solidFill>
                  <a:schemeClr val="bg1"/>
                </a:solidFill>
              </a:rPr>
              <a:t> calls </a:t>
            </a:r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quite reasonable because </a:t>
            </a:r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never wants to eat junk food. What eating hastily can cause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v. What eating hastily can cause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Eating hastily can cause digestion problems.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vi. Which foods does </a:t>
            </a:r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find tasty ?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</a:t>
            </a:r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r>
              <a:rPr lang="en-US" sz="2400" b="1" dirty="0">
                <a:solidFill>
                  <a:schemeClr val="bg1"/>
                </a:solidFill>
              </a:rPr>
              <a:t> finds fruits and vegetables tasty 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vii. What does Sarah advice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Sarah advices to wash foods properly before cooking.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5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97701" y="430363"/>
            <a:ext cx="400163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Make sentence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DD7163D-01F3-3992-B308-D219C4ED5830}"/>
              </a:ext>
            </a:extLst>
          </p:cNvPr>
          <p:cNvSpPr txBox="1"/>
          <p:nvPr/>
        </p:nvSpPr>
        <p:spPr>
          <a:xfrm>
            <a:off x="566057" y="1150375"/>
            <a:ext cx="11049000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Join- He will join the meeting at 9 am.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Reasonable- </a:t>
            </a:r>
            <a:r>
              <a:rPr lang="en-US" sz="2800" b="1" dirty="0" err="1">
                <a:solidFill>
                  <a:schemeClr val="bg1"/>
                </a:solidFill>
              </a:rPr>
              <a:t>Mong</a:t>
            </a:r>
            <a:r>
              <a:rPr lang="en-US" sz="2800" b="1" dirty="0">
                <a:solidFill>
                  <a:schemeClr val="bg1"/>
                </a:solidFill>
              </a:rPr>
              <a:t> is quite reasonable.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Often- He often comes here.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Hastily- We should not eat hastily.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Slowly- Sima is walking slowly.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Healthy- Healthy foods are not always tasty.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5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0781" y="1091166"/>
            <a:ext cx="1092925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2.1 Discuss in pairs and list the healthy food and unhealthy foods mentioned in the conversation.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8F6ED6A-8BC9-A2AA-CEA5-9A41390628F9}"/>
              </a:ext>
            </a:extLst>
          </p:cNvPr>
          <p:cNvSpPr txBox="1"/>
          <p:nvPr/>
        </p:nvSpPr>
        <p:spPr>
          <a:xfrm>
            <a:off x="3830802" y="277648"/>
            <a:ext cx="3158473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Pair Work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DAC44B24-0E10-3615-55B2-F855E3546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353229"/>
              </p:ext>
            </p:extLst>
          </p:nvPr>
        </p:nvGraphicFramePr>
        <p:xfrm>
          <a:off x="1584356" y="1947131"/>
          <a:ext cx="8575646" cy="29623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40944">
                  <a:extLst>
                    <a:ext uri="{9D8B030D-6E8A-4147-A177-3AD203B41FA5}">
                      <a16:colId xmlns:a16="http://schemas.microsoft.com/office/drawing/2014/main" xmlns="" val="3712065491"/>
                    </a:ext>
                  </a:extLst>
                </a:gridCol>
                <a:gridCol w="4134702">
                  <a:extLst>
                    <a:ext uri="{9D8B030D-6E8A-4147-A177-3AD203B41FA5}">
                      <a16:colId xmlns:a16="http://schemas.microsoft.com/office/drawing/2014/main" xmlns="" val="2562823963"/>
                    </a:ext>
                  </a:extLst>
                </a:gridCol>
              </a:tblGrid>
              <a:tr h="1377366"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Healthy foods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Unhealthy foods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807541"/>
                  </a:ext>
                </a:extLst>
              </a:tr>
              <a:tr h="1377366">
                <a:tc>
                  <a:txBody>
                    <a:bodyPr/>
                    <a:lstStyle/>
                    <a:p>
                      <a:r>
                        <a:rPr lang="en-US" dirty="0" smtClean="0"/>
                        <a:t>Banana,</a:t>
                      </a:r>
                      <a:r>
                        <a:rPr lang="en-US" baseline="0" dirty="0" smtClean="0"/>
                        <a:t> vegetables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Burger, </a:t>
                      </a:r>
                      <a:r>
                        <a:rPr lang="en-US" dirty="0" err="1" smtClean="0"/>
                        <a:t>cips,chocolate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54163578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FBDF10-A4E3-DCB4-458A-6C61C1D40C3F}"/>
              </a:ext>
            </a:extLst>
          </p:cNvPr>
          <p:cNvSpPr txBox="1"/>
          <p:nvPr/>
        </p:nvSpPr>
        <p:spPr>
          <a:xfrm>
            <a:off x="619300" y="5041470"/>
            <a:ext cx="1092925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4000" b="1" dirty="0">
                <a:solidFill>
                  <a:schemeClr val="bg1"/>
                </a:solidFill>
              </a:rPr>
              <a:t>Why are these foods healthy ?</a:t>
            </a:r>
          </a:p>
          <a:p>
            <a:pPr marL="457200" indent="-457200">
              <a:buAutoNum type="alphaLcPeriod"/>
            </a:pPr>
            <a:r>
              <a:rPr lang="en-US" sz="4000" b="1" dirty="0">
                <a:solidFill>
                  <a:schemeClr val="bg1"/>
                </a:solidFill>
              </a:rPr>
              <a:t> Why are these foods unhealthy ?</a:t>
            </a:r>
          </a:p>
        </p:txBody>
      </p:sp>
    </p:spTree>
    <p:extLst>
      <p:ext uri="{BB962C8B-B14F-4D97-AF65-F5344CB8AC3E}">
        <p14:creationId xmlns:p14="http://schemas.microsoft.com/office/powerpoint/2010/main" val="132331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3907" y="669847"/>
            <a:ext cx="1062661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Feedback:  </a:t>
            </a:r>
            <a:r>
              <a:rPr lang="en-US" sz="2400" b="1" dirty="0">
                <a:solidFill>
                  <a:schemeClr val="bg1"/>
                </a:solidFill>
              </a:rPr>
              <a:t>I will support the students during the class who cannot read aloud the conversation properly.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4E86D32-DAE0-5C8F-288E-B68E08E75BC2}"/>
              </a:ext>
            </a:extLst>
          </p:cNvPr>
          <p:cNvSpPr txBox="1"/>
          <p:nvPr/>
        </p:nvSpPr>
        <p:spPr>
          <a:xfrm>
            <a:off x="770621" y="2244896"/>
            <a:ext cx="10626613" cy="36625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Summary of the session :  </a:t>
            </a:r>
            <a:r>
              <a:rPr lang="en-US" sz="3200" b="1" dirty="0">
                <a:solidFill>
                  <a:schemeClr val="bg1"/>
                </a:solidFill>
              </a:rPr>
              <a:t>Recap the main points of the lesson.</a:t>
            </a: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 What have we learnt today ?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We have learnt about the unhealthy foods.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We have also learnt that we should always eat healthy food.</a:t>
            </a:r>
          </a:p>
        </p:txBody>
      </p:sp>
    </p:spTree>
    <p:extLst>
      <p:ext uri="{BB962C8B-B14F-4D97-AF65-F5344CB8AC3E}">
        <p14:creationId xmlns:p14="http://schemas.microsoft.com/office/powerpoint/2010/main" val="1091752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123" y="162962"/>
            <a:ext cx="11606543" cy="6409854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950029" y="355059"/>
            <a:ext cx="5050971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Home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5221" y="4625504"/>
            <a:ext cx="9661557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1.Write at least 5 sentences about ‘Healthy Food’ 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86" y="1663938"/>
            <a:ext cx="4942114" cy="2760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53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0E95EE3-CFDD-A829-1C6F-F71B2684E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93D5A88-A0BE-F431-A857-5C3234150A9F}"/>
              </a:ext>
            </a:extLst>
          </p:cNvPr>
          <p:cNvSpPr/>
          <p:nvPr/>
        </p:nvSpPr>
        <p:spPr>
          <a:xfrm>
            <a:off x="332014" y="244929"/>
            <a:ext cx="11527972" cy="63681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1" y="510687"/>
            <a:ext cx="10857297" cy="5772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34A79E-3119-1447-2D81-B36CA2B9390A}"/>
              </a:ext>
            </a:extLst>
          </p:cNvPr>
          <p:cNvSpPr txBox="1"/>
          <p:nvPr/>
        </p:nvSpPr>
        <p:spPr>
          <a:xfrm>
            <a:off x="754713" y="3628176"/>
            <a:ext cx="10195560" cy="2215991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13800" b="1" dirty="0">
                <a:ln w="7620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1844624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2F00FF-9CE9-C8B1-AD35-F5BC8F63D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DB9EEA9-BED4-F994-586C-26083EFE9B26}"/>
              </a:ext>
            </a:extLst>
          </p:cNvPr>
          <p:cNvSpPr/>
          <p:nvPr/>
        </p:nvSpPr>
        <p:spPr>
          <a:xfrm>
            <a:off x="385011" y="240632"/>
            <a:ext cx="11421978" cy="6376736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71725" y="727413"/>
            <a:ext cx="2906162" cy="2934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98" y="675887"/>
            <a:ext cx="2661262" cy="30905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97117" y="3902044"/>
            <a:ext cx="451767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Muktamony</a:t>
            </a:r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Head teacher</a:t>
            </a:r>
          </a:p>
          <a:p>
            <a:r>
              <a:rPr lang="en-US" sz="2800" b="1" dirty="0" err="1">
                <a:solidFill>
                  <a:schemeClr val="bg1"/>
                </a:solidFill>
              </a:rPr>
              <a:t>Atashia</a:t>
            </a:r>
            <a:r>
              <a:rPr lang="en-US" sz="2800" b="1" dirty="0">
                <a:solidFill>
                  <a:schemeClr val="bg1"/>
                </a:solidFill>
              </a:rPr>
              <a:t> Government Primary School</a:t>
            </a:r>
          </a:p>
          <a:p>
            <a:r>
              <a:rPr lang="en-US" sz="2800" b="1" dirty="0" err="1">
                <a:solidFill>
                  <a:schemeClr val="bg1"/>
                </a:solidFill>
              </a:rPr>
              <a:t>Shibpur</a:t>
            </a:r>
            <a:r>
              <a:rPr lang="en-US" sz="2800" b="1" dirty="0">
                <a:solidFill>
                  <a:schemeClr val="bg1"/>
                </a:solidFill>
              </a:rPr>
              <a:t> , </a:t>
            </a:r>
            <a:r>
              <a:rPr lang="en-US" sz="2800" b="1" dirty="0" err="1">
                <a:solidFill>
                  <a:schemeClr val="bg1"/>
                </a:solidFill>
              </a:rPr>
              <a:t>Narsingdi</a:t>
            </a:r>
            <a:r>
              <a:rPr lang="en-US" sz="2800" b="1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43735" y="3902043"/>
            <a:ext cx="451767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Title –Eating Healthy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Class- Five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Subject- English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Unit-12 ,Page-61-62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Lesson- 1, (Look…..class)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Time-40 minutes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Date---/07/2026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627" y="1973655"/>
            <a:ext cx="795196" cy="4488256"/>
          </a:xfrm>
          <a:prstGeom prst="ellipse">
            <a:avLst/>
          </a:prstGeom>
          <a:solidFill>
            <a:schemeClr val="tx1"/>
          </a:solidFill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4056964" y="741748"/>
            <a:ext cx="2398671" cy="707886"/>
          </a:xfrm>
          <a:prstGeom prst="rect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IDENTITY</a:t>
            </a:r>
          </a:p>
        </p:txBody>
      </p:sp>
    </p:spTree>
    <p:extLst>
      <p:ext uri="{BB962C8B-B14F-4D97-AF65-F5344CB8AC3E}">
        <p14:creationId xmlns:p14="http://schemas.microsoft.com/office/powerpoint/2010/main" val="50575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703" y="172017"/>
            <a:ext cx="11814772" cy="6455120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8352" y="1759820"/>
            <a:ext cx="11425474" cy="397031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chemeClr val="bg1"/>
                </a:solidFill>
              </a:rPr>
              <a:t>Learning Outcomes:     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 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3.4.1  Ask simple questions on familiar topics.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3.4.2  Answer simple questions appropriately and confidently.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4.2.1  Read aloud texts with proper stress , intonation.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24681" y="398352"/>
            <a:ext cx="7125077" cy="92333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u="sng" dirty="0">
                <a:solidFill>
                  <a:srgbClr val="FF0000"/>
                </a:solidFill>
              </a:rPr>
              <a:t>Learning Outcomes    </a:t>
            </a:r>
          </a:p>
        </p:txBody>
      </p:sp>
    </p:spTree>
    <p:extLst>
      <p:ext uri="{BB962C8B-B14F-4D97-AF65-F5344CB8AC3E}">
        <p14:creationId xmlns:p14="http://schemas.microsoft.com/office/powerpoint/2010/main" val="311136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6185" y="1673309"/>
            <a:ext cx="11227105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Review of prior knowledge : 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</a:rPr>
              <a:t>Have you ever bought anything from a store ?</a:t>
            </a:r>
          </a:p>
          <a:p>
            <a:pPr marL="514350" indent="-514350">
              <a:buAutoNum type="romanLcPeriod"/>
            </a:pPr>
            <a:endParaRPr lang="en-US" sz="3600" b="1" dirty="0">
              <a:solidFill>
                <a:schemeClr val="bg1"/>
              </a:solidFill>
            </a:endParaRP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</a:rPr>
              <a:t> What did you buy from a store ?</a:t>
            </a:r>
          </a:p>
          <a:p>
            <a:pPr marL="514350" indent="-514350">
              <a:buAutoNum type="romanLcPeriod"/>
            </a:pPr>
            <a:endParaRPr lang="en-US" sz="3600" b="1" dirty="0">
              <a:solidFill>
                <a:schemeClr val="bg1"/>
              </a:solidFill>
            </a:endParaRP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</a:rPr>
              <a:t>Is it a healthy food 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94648" y="496462"/>
            <a:ext cx="765017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Review of prior knowledge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153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1EEC0E9-E958-48ED-1F20-8D9AC51EB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9012103-4D07-E202-BD83-07AC199C9815}"/>
              </a:ext>
            </a:extLst>
          </p:cNvPr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CEC92C3-5D7C-2588-E29F-DB5E834300B9}"/>
              </a:ext>
            </a:extLst>
          </p:cNvPr>
          <p:cNvSpPr txBox="1"/>
          <p:nvPr/>
        </p:nvSpPr>
        <p:spPr>
          <a:xfrm>
            <a:off x="816429" y="408591"/>
            <a:ext cx="10994571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Look at the picture ? What do you see in the picture ? Is it healthy food 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912964B-E455-5AA1-0ED3-CBC7829B2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26" y="1001090"/>
            <a:ext cx="2653663" cy="2494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79DA485-05B5-7E13-6645-1B9CBDC28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58" y="1012852"/>
            <a:ext cx="2653662" cy="2494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84275A5-6266-B068-0EF1-583F1FB3E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259" y="978900"/>
            <a:ext cx="2814669" cy="25287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02C71B6-2094-AA91-C9F1-15BDB1C705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26" y="3796005"/>
            <a:ext cx="2590727" cy="24948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3F7FF0A-AA0A-E405-14FF-28FA10361D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58" y="3801887"/>
            <a:ext cx="2653662" cy="249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DAA6E6-817B-8D1A-BB65-7E74C56842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259" y="3801887"/>
            <a:ext cx="2814669" cy="249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717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319" y="199177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3742" y="2743200"/>
            <a:ext cx="10574447" cy="158776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9600" b="1" dirty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Eating Healthy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398" y="1275060"/>
            <a:ext cx="492096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Our today’s topic is-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624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2A5864C-D264-5BED-DF1C-135AB8480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B8AF772-EA7E-F475-53A6-A863BCA6D804}"/>
              </a:ext>
            </a:extLst>
          </p:cNvPr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DC279E-C0C8-20C1-F552-4B3531F521ED}"/>
              </a:ext>
            </a:extLst>
          </p:cNvPr>
          <p:cNvSpPr txBox="1"/>
          <p:nvPr/>
        </p:nvSpPr>
        <p:spPr>
          <a:xfrm>
            <a:off x="1077362" y="364417"/>
            <a:ext cx="1023041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What do you see in the picture ? Who is a healthy boy ?  Why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30C9E1-19AB-D993-838D-6D268D503F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6"/>
          <a:stretch/>
        </p:blipFill>
        <p:spPr>
          <a:xfrm>
            <a:off x="4743930" y="1229441"/>
            <a:ext cx="3311499" cy="38387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5290EBB-C660-7BBA-AD93-4C22D90F2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0" y="1229441"/>
            <a:ext cx="3649169" cy="3838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B5973D-5012-7883-E51E-628998801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30" y="1229441"/>
            <a:ext cx="2876070" cy="3756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9204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39153" y="5034806"/>
            <a:ext cx="9977191" cy="12003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Shihab: </a:t>
            </a:r>
            <a:r>
              <a:rPr lang="en-US" sz="2400" b="1" dirty="0">
                <a:solidFill>
                  <a:schemeClr val="bg1"/>
                </a:solidFill>
              </a:rPr>
              <a:t>It’s tiffin time . Let’s eat together.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Sarah:</a:t>
            </a:r>
            <a:r>
              <a:rPr lang="en-US" sz="2400" b="1" dirty="0">
                <a:solidFill>
                  <a:schemeClr val="bg1"/>
                </a:solidFill>
              </a:rPr>
              <a:t> Sure. Who else like to join us ?         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Mong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en-US" sz="2400" b="1" dirty="0">
                <a:solidFill>
                  <a:schemeClr val="bg1"/>
                </a:solidFill>
              </a:rPr>
              <a:t>  Let’s sit over there to enjoy our tiffin.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AF0460-BE9B-1F7F-5BDD-AF7A086E4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59" y="562950"/>
            <a:ext cx="4593771" cy="41790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125B07E-CF2D-EE80-F57B-FF29C9B07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573" y="579076"/>
            <a:ext cx="4593771" cy="41468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Arrow: Striped Right 8">
            <a:extLst>
              <a:ext uri="{FF2B5EF4-FFF2-40B4-BE49-F238E27FC236}">
                <a16:creationId xmlns:a16="http://schemas.microsoft.com/office/drawing/2014/main" xmlns="" id="{D11AB365-4D40-ADC9-63C3-A3842BB667E9}"/>
              </a:ext>
            </a:extLst>
          </p:cNvPr>
          <p:cNvSpPr/>
          <p:nvPr/>
        </p:nvSpPr>
        <p:spPr>
          <a:xfrm>
            <a:off x="1839362" y="1106678"/>
            <a:ext cx="1489403" cy="576943"/>
          </a:xfrm>
          <a:prstGeom prst="stripedRightArrow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Shihab</a:t>
            </a:r>
          </a:p>
        </p:txBody>
      </p:sp>
      <p:sp>
        <p:nvSpPr>
          <p:cNvPr id="10" name="Arrow: Striped Right 9">
            <a:extLst>
              <a:ext uri="{FF2B5EF4-FFF2-40B4-BE49-F238E27FC236}">
                <a16:creationId xmlns:a16="http://schemas.microsoft.com/office/drawing/2014/main" xmlns="" id="{9BA5A67E-A817-778B-13A7-D7231B0250E2}"/>
              </a:ext>
            </a:extLst>
          </p:cNvPr>
          <p:cNvSpPr/>
          <p:nvPr/>
        </p:nvSpPr>
        <p:spPr>
          <a:xfrm>
            <a:off x="294452" y="2192771"/>
            <a:ext cx="1489403" cy="576943"/>
          </a:xfrm>
          <a:prstGeom prst="stripedRightArrow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Mong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xmlns="" id="{0E711212-E298-416A-FAFA-32447DD4BA57}"/>
              </a:ext>
            </a:extLst>
          </p:cNvPr>
          <p:cNvSpPr/>
          <p:nvPr/>
        </p:nvSpPr>
        <p:spPr>
          <a:xfrm>
            <a:off x="3207609" y="2769714"/>
            <a:ext cx="1489403" cy="576943"/>
          </a:xfrm>
          <a:prstGeom prst="stripedRightArrow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Sarah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96" y="4382370"/>
            <a:ext cx="883663" cy="9504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908" y="2220366"/>
            <a:ext cx="487043" cy="6076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166" y="2295425"/>
            <a:ext cx="420874" cy="45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41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542</TotalTime>
  <Words>844</Words>
  <Application>Microsoft Office PowerPoint</Application>
  <PresentationFormat>Widescreen</PresentationFormat>
  <Paragraphs>139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73</cp:revision>
  <dcterms:created xsi:type="dcterms:W3CDTF">2026-07-10T05:31:43Z</dcterms:created>
  <dcterms:modified xsi:type="dcterms:W3CDTF">2026-07-24T11:47:37Z</dcterms:modified>
</cp:coreProperties>
</file>