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0"/>
  </p:notes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94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4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13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73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82880" y="6458709"/>
            <a:ext cx="6743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মোঃ আলাউদ্দিন,সহকারী শিক্ষক, শিয়ালীডাঙ্গা বহুমুখী মাধ্যমিক বিদ্যালয়। বটিয়াঘাটা, খুলনা।</a:t>
            </a:r>
          </a:p>
        </p:txBody>
      </p:sp>
    </p:spTree>
    <p:extLst>
      <p:ext uri="{BB962C8B-B14F-4D97-AF65-F5344CB8AC3E}">
        <p14:creationId xmlns:p14="http://schemas.microsoft.com/office/powerpoint/2010/main" val="333035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502920"/>
            <a:ext cx="1737360" cy="173736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Shape 1"/>
          <p:cNvSpPr/>
          <p:nvPr/>
        </p:nvSpPr>
        <p:spPr>
          <a:xfrm>
            <a:off x="10378440" y="365760"/>
            <a:ext cx="1737360" cy="1737360"/>
          </a:xfrm>
          <a:prstGeom prst="ellipse">
            <a:avLst/>
          </a:prstGeom>
          <a:solidFill>
            <a:srgbClr val="0E4D3C"/>
          </a:solidFill>
          <a:ln/>
        </p:spPr>
      </p:sp>
      <p:sp>
        <p:nvSpPr>
          <p:cNvPr id="4" name="Text 2"/>
          <p:cNvSpPr/>
          <p:nvPr/>
        </p:nvSpPr>
        <p:spPr>
          <a:xfrm>
            <a:off x="9646920" y="14173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669280" y="3749040"/>
            <a:ext cx="613840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572688" y="2299713"/>
            <a:ext cx="5262952" cy="10616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0" b="1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সুখ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914901" y="548640"/>
            <a:ext cx="5123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•  </a:t>
            </a:r>
            <a:r>
              <a:rPr lang="en-US" sz="2400" b="1" dirty="0" smtClean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বাংলা ১ম পত্র  </a:t>
            </a:r>
            <a:r>
              <a:rPr lang="en-US" sz="24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•  পাঠ ১১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412281" y="4906076"/>
            <a:ext cx="2652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গ্রন্থ: আলো ও ছায়া</a:t>
            </a:r>
            <a:endParaRPr lang="en-US" sz="1600" dirty="0">
              <a:solidFill>
                <a:srgbClr val="92D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71" y="138319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70522" y="3193332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2761" y="3657011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074" y="4324570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15543" y="1641018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dirty="0" smtClean="0">
                <a:solidFill>
                  <a:srgbClr val="92D050"/>
                </a:solidFill>
              </a:rPr>
              <a:t>আজকের</a:t>
            </a:r>
            <a:r>
              <a:rPr lang="en-US" sz="6000" dirty="0" smtClean="0">
                <a:solidFill>
                  <a:srgbClr val="92D050"/>
                </a:solidFill>
              </a:rPr>
              <a:t> পাঠ</a:t>
            </a:r>
            <a:endParaRPr lang="en-US" sz="6000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82835" y="3399521"/>
            <a:ext cx="2820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</a:t>
            </a:r>
            <a:endParaRPr lang="en-US" sz="2800" dirty="0">
              <a:solidFill>
                <a:srgbClr val="92D050"/>
              </a:solidFill>
            </a:endParaRPr>
          </a:p>
          <a:p>
            <a:endParaRPr lang="en-US" sz="2800" dirty="0">
              <a:solidFill>
                <a:srgbClr val="92D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76309" y="4405588"/>
            <a:ext cx="3959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কবি: কামিনী রায়</a:t>
            </a:r>
            <a:endParaRPr lang="en-US" sz="2400" dirty="0">
              <a:solidFill>
                <a:srgbClr val="00B050"/>
              </a:solidFill>
            </a:endParaRPr>
          </a:p>
          <a:p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3" name="Shape 5"/>
          <p:cNvSpPr/>
          <p:nvPr/>
        </p:nvSpPr>
        <p:spPr>
          <a:xfrm>
            <a:off x="6332910" y="4003031"/>
            <a:ext cx="4070368" cy="54864"/>
          </a:xfrm>
          <a:prstGeom prst="rect">
            <a:avLst/>
          </a:prstGeom>
          <a:solidFill>
            <a:srgbClr val="F2A93B"/>
          </a:solidFill>
          <a:ln/>
        </p:spPr>
      </p:sp>
    </p:spTree>
    <p:extLst>
      <p:ext uri="{BB962C8B-B14F-4D97-AF65-F5344CB8AC3E}">
        <p14:creationId xmlns:p14="http://schemas.microsoft.com/office/powerpoint/2010/main" val="1078680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529494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0B4F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64592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পরিচিতি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9692640" y="1645920"/>
            <a:ext cx="1920240" cy="1920240"/>
          </a:xfrm>
          <a:prstGeom prst="ellipse">
            <a:avLst/>
          </a:prstGeom>
          <a:solidFill>
            <a:srgbClr val="12766B"/>
          </a:solidFill>
          <a:ln w="38100">
            <a:solidFill>
              <a:srgbClr val="F2A93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0" y="1645920"/>
            <a:ext cx="192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</a:t>
            </a:r>
            <a:endParaRPr lang="en-US" sz="5400" dirty="0"/>
          </a:p>
        </p:txBody>
      </p:sp>
      <p:sp>
        <p:nvSpPr>
          <p:cNvPr id="6" name="Shape 4"/>
          <p:cNvSpPr/>
          <p:nvPr/>
        </p:nvSpPr>
        <p:spPr>
          <a:xfrm>
            <a:off x="685800" y="207568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7" name="Text 5"/>
          <p:cNvSpPr/>
          <p:nvPr/>
        </p:nvSpPr>
        <p:spPr>
          <a:xfrm>
            <a:off x="1097280" y="196596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নাম: কামিনী রায় (ছদ্মনাম: জনৈক বঙ্গমহিলা)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85800" y="280720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269748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জন্ম: ১৮৬৪ খ্রিষ্টাব্দ, বাসন্ডা গ্রাম, বাকেরগঞ্জ (বর্তমান বরিশাল)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85800" y="353872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342900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মৃত্যু: ১৯৩৩ খ্রিষ্টাব্দ, কলকাতা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85800" y="427024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416052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মাত্র ১৫ বছর বয়সে রচনা করেন কাব্যগ্রন্থ 'আলো ও ছায়া', যেখান থেকে নেওয়া হয়েছে এই 'সুখ' কবিতা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85800" y="500176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489204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উল্লেখযোগ্য গ্রন্থ: নির্মাল্য, অশোক সংগীত, দীপ ও ধূপ, জীবনপথে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85800" y="5733288"/>
            <a:ext cx="201168" cy="201168"/>
          </a:xfrm>
          <a:prstGeom prst="ellipse">
            <a:avLst/>
          </a:prstGeom>
          <a:solidFill>
            <a:srgbClr val="E85D45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562356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সম্মাননা: কলকাতা বিশ্ববিদ্যালয়ের 'জগত্তারিণী পদক'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7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কবিতা: সুখ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- কামিনী রায়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5394960" cy="4663440"/>
          </a:xfrm>
          <a:prstGeom prst="roundRect">
            <a:avLst>
              <a:gd name="adj" fmla="val 235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263640" y="1600200"/>
            <a:ext cx="5394960" cy="4663440"/>
          </a:xfrm>
          <a:prstGeom prst="roundRect">
            <a:avLst>
              <a:gd name="adj" fmla="val 235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783080"/>
            <a:ext cx="4800600" cy="434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নাই কিরে সুখ? নাই কিরে সুখ?-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 ধরা কি শুধু বিষাদময়?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যাতনে জ্বলিয়া কাঁদিয়া মরিতে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কেবলি কি নর জনম লয়?-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 ছিন্ন বীণে, বল উচ্চৈঃস্বরে-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না, না, না, মানবের তরে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আছে উচ্চ লক্ষ্য, সুখ উচ্চতর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 সৃজিলা বিধি কাঁদাতে নরে।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কার্যক্ষেত্র ঐ প্রশস্ত পড়িয়া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সমর-অঙ্গন সংসার এই,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যাও বীরবেশে কর গিয়া রণ;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জিনিবে সুখ লভিবে সে-ই।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583680" y="1783080"/>
            <a:ext cx="4800600" cy="434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পরের কারণে স্বার্থ দিয়া বলি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 জীবন মন সকলি দাও,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তার মতো সুখ কোথাও কি আছে?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আপনার কথা ভুলিয়া যাও।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পরের কারণে মরণেও সুখ;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'সুখ' 'সুখ' করি কেঁদ না আর,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যতই কাঁদিবে, যতই ভাবিবে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ততই বাড়িবে হৃদয় ভার।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আপনারে লয়ে বিব্রত রহিতে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আসে নাই কেহ অবনী 'পরে,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সকলের তরে সকলে আমরা,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প্রত্যেকে মোরা পরের তরে।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E85D4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64592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শব্দার্থ ও টীকা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বিষাদময়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দুঃখময়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8745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ছিন্ন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ছেঁড়া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3317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বীণে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বাদ্যযন্ত্র বিশেষের মাধ্যমে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7889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7889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উচ্চৈঃস্বরে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চড়া গলায়, বলিষ্ঠ কণ্ঠে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2461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2461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সৃজিলা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সৃষ্টি করলেন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7033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37033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বিধি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বিধাতা, প্রভু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41605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41605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নরে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মানুষকে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46177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6177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সমর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যুদ্ধ, লড়াই, রণ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50749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50749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কার্যক্ষেত্র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কাজের জায়গা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48640" y="55321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55321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প্রশস্ত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প্রসারিত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309360" y="14173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2240" y="14173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অঙ্গন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আঙিনা, উঠান, প্রাঙ্গণ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6309360" y="18745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92240" y="18745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জিনিবে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জয় করবে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6309360" y="23317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92240" y="23317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লভিবে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লাভ করবে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6309360" y="27889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0" y="27889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স্বার্থ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ব্যক্তিগত লাভ</a:t>
            </a:r>
            <a:endParaRPr lang="en-US" sz="1500" dirty="0"/>
          </a:p>
        </p:txBody>
      </p:sp>
      <p:sp>
        <p:nvSpPr>
          <p:cNvPr id="32" name="Shape 30"/>
          <p:cNvSpPr/>
          <p:nvPr/>
        </p:nvSpPr>
        <p:spPr>
          <a:xfrm>
            <a:off x="6309360" y="32461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92240" y="32461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আপনার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নিজের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6309360" y="37033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92240" y="37033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বলি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উৎসর্গ, ত্যাগ, বিসর্জন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6309360" y="41605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92240" y="41605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হৃদয়ভার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মনের কষ্ট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6309360" y="46177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92240" y="46177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বিব্রত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ব্যতিব্যস্ত, দিশেহারা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6309360" y="5074920"/>
            <a:ext cx="516636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12766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92240" y="50749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অবনী  </a:t>
            </a:r>
            <a:r>
              <a:rPr lang="en-US" sz="1500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পৃথিবী, ধরা, জগৎ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কবিতার মূলভাব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731520" y="160020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463040" y="1554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মানুষের জীবনে দুঃখ-যন্ত্রণা থাকলেও জীবন নিরর্থক নয়; জীবনসংগ্রামে সফল হওয়ার মধ্য দিয়েই সুখ আসে।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731520" y="274320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63040" y="2697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নিজের স্বার্থ ও ভোগবিলাসে প্রকৃত সুখ নেই; কেবল নিজের কথা ভেবে কাঁদলে হৃদয়ের ভার বাড়ে বৈ কমে না।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731520" y="388620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63040" y="3840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পরের কল্যাণে জীবন ও মন উৎসর্গ করার মধ্যেই রয়েছে প্রকৃত ও উচ্চতর সুখ।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31520" y="502920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5029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63040" y="4983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মানুষ পরস্পর-নির্ভরশীল সামাজিক জীব— 'সকলের তরে সকলে আমরা, প্রত্যেকে মোরা পরের তরে'।</a:t>
            </a:r>
            <a:endParaRPr lang="en-US" sz="1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4F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4206240"/>
            <a:ext cx="4572000" cy="4572000"/>
          </a:xfrm>
          <a:prstGeom prst="ellipse">
            <a:avLst/>
          </a:prstGeom>
          <a:solidFill>
            <a:srgbClr val="12766B">
              <a:alpha val="5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সারসংক্ষেপ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68680" y="1600200"/>
            <a:ext cx="2011680" cy="54864"/>
          </a:xfrm>
          <a:prstGeom prst="rect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65960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7E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কামিনী রায় 'সুখ' কবিতায় বলেছেন, প্রকৃত সুখ নিজের ভোগ-বিলাসে নয়, বরং পরের কল্যাণে আত্মত্যাগের মধ্যেই নিহিত। জীবনসংগ্রামে সাহস নিয়ে এগিয়ে যাওয়া এবং অপরের জন্য নিজেকে উৎসর্গ করাই মানবজীবনের প্রকৃত আনন্দ ও সার্থকতা।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8680" y="4297680"/>
            <a:ext cx="7863840" cy="1463040"/>
          </a:xfrm>
          <a:prstGeom prst="roundRect">
            <a:avLst>
              <a:gd name="adj" fmla="val 7500"/>
            </a:avLst>
          </a:prstGeom>
          <a:solidFill>
            <a:srgbClr val="F2A93B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" y="4297680"/>
            <a:ext cx="7315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i="1" dirty="0">
                <a:solidFill>
                  <a:srgbClr val="1B2E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“সকলের তরে সকলে আমরা, প্রত্যেকে মোরা পরের তরে।”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458200" y="6479361"/>
            <a:ext cx="513223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7E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| বাংলা | পাঠ ১১ | সুখ — কামিনী রায়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4504" y="40643"/>
            <a:ext cx="12296503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FFFF00"/>
                </a:solidFill>
              </a:rPr>
              <a:t>নং</a:t>
            </a:r>
            <a:r>
              <a:rPr lang="en-US" sz="3600" dirty="0" smtClean="0">
                <a:solidFill>
                  <a:srgbClr val="FFFF00"/>
                </a:solidFill>
              </a:rPr>
              <a:t> 0172-943407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https</a:t>
            </a:r>
            <a:r>
              <a:rPr lang="en-US" sz="2000" dirty="0">
                <a:solidFill>
                  <a:srgbClr val="FFFF00"/>
                </a:solidFill>
              </a:rPr>
              <a:t>://www.teachers.gov.bd/profile/sk336531alauddin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04504" y="0"/>
            <a:ext cx="12296504" cy="689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</TotalTime>
  <Words>565</Words>
  <Application>Microsoft Office PowerPoint</Application>
  <PresentationFormat>Widescreen</PresentationFormat>
  <Paragraphs>115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Nikosh</vt:lpstr>
      <vt:lpstr>Nirmala UI</vt:lpstr>
      <vt:lpstr>SutonnyMJ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18</cp:revision>
  <dcterms:created xsi:type="dcterms:W3CDTF">2026-07-24T11:54:48Z</dcterms:created>
  <dcterms:modified xsi:type="dcterms:W3CDTF">2026-07-24T14:01:04Z</dcterms:modified>
</cp:coreProperties>
</file>