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9"/>
  </p:notesMasterIdLst>
  <p:sldIdLst>
    <p:sldId id="267" r:id="rId2"/>
    <p:sldId id="286" r:id="rId3"/>
    <p:sldId id="278" r:id="rId4"/>
    <p:sldId id="279" r:id="rId5"/>
    <p:sldId id="259" r:id="rId6"/>
    <p:sldId id="260" r:id="rId7"/>
    <p:sldId id="271" r:id="rId8"/>
    <p:sldId id="261" r:id="rId9"/>
    <p:sldId id="272" r:id="rId10"/>
    <p:sldId id="283" r:id="rId11"/>
    <p:sldId id="284" r:id="rId12"/>
    <p:sldId id="274" r:id="rId13"/>
    <p:sldId id="285" r:id="rId14"/>
    <p:sldId id="262" r:id="rId15"/>
    <p:sldId id="281" r:id="rId16"/>
    <p:sldId id="280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988" autoAdjust="0"/>
  </p:normalViewPr>
  <p:slideViewPr>
    <p:cSldViewPr snapToGrid="0">
      <p:cViewPr varScale="1">
        <p:scale>
          <a:sx n="62" d="100"/>
          <a:sy n="62" d="100"/>
        </p:scale>
        <p:origin x="-804" y="-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3BA28-F157-4619-BB3C-A9B763BA13AB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632E7-8681-4087-856B-401DE73D5B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144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632E7-8681-4087-856B-401DE73D5B1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1792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632E7-8681-4087-856B-401DE73D5B1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615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504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6625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0695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80591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5826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0451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4886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649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59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860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1587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143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428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160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199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3710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294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C323826-6765-49BE-9DDE-B1101D35CEF2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3F347-DE00-42B9-8D30-24FEBBF63A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345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7287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D2C322-4CDE-4BE3-A680-7819CB8B4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8" y="302303"/>
            <a:ext cx="8784683" cy="115174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356CB7A-4EAB-4026-8C44-BE26ABDBC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6" y="1588957"/>
            <a:ext cx="11137691" cy="511164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FFFF00"/>
                </a:solidFill>
              </a:rPr>
              <a:t>থাইলাকয়েড</a:t>
            </a:r>
            <a:r>
              <a:rPr lang="en-US" sz="3200" b="1" dirty="0">
                <a:solidFill>
                  <a:srgbClr val="FFFF00"/>
                </a:solidFill>
              </a:rPr>
              <a:t> ও </a:t>
            </a:r>
            <a:r>
              <a:rPr lang="en-US" sz="3200" b="1" dirty="0" err="1">
                <a:solidFill>
                  <a:srgbClr val="FFFF00"/>
                </a:solidFill>
              </a:rPr>
              <a:t>গ্রানামঃ</a:t>
            </a:r>
            <a:r>
              <a:rPr lang="en-US" sz="3200" b="1" dirty="0" err="1"/>
              <a:t>-চাকতি</a:t>
            </a:r>
            <a:r>
              <a:rPr lang="en-US" sz="3200" b="1" dirty="0"/>
              <a:t> </a:t>
            </a:r>
            <a:r>
              <a:rPr lang="en-US" sz="3200" b="1" dirty="0" err="1"/>
              <a:t>সদৃশ</a:t>
            </a:r>
            <a:r>
              <a:rPr lang="en-US" sz="3200" b="1" dirty="0"/>
              <a:t> </a:t>
            </a:r>
            <a:r>
              <a:rPr lang="en-US" sz="3200" b="1" dirty="0" err="1"/>
              <a:t>থলে</a:t>
            </a:r>
            <a:r>
              <a:rPr lang="en-US" sz="3200" b="1" dirty="0"/>
              <a:t> </a:t>
            </a:r>
            <a:r>
              <a:rPr lang="en-US" sz="3200" b="1" dirty="0" err="1"/>
              <a:t>আকৃতির</a:t>
            </a:r>
            <a:r>
              <a:rPr lang="en-US" sz="3200" b="1" dirty="0"/>
              <a:t> </a:t>
            </a:r>
            <a:r>
              <a:rPr lang="en-US" sz="3200" b="1" dirty="0" err="1"/>
              <a:t>ত্রিমাত্রিক</a:t>
            </a:r>
            <a:r>
              <a:rPr lang="en-US" sz="3200" b="1" dirty="0"/>
              <a:t> </a:t>
            </a:r>
            <a:r>
              <a:rPr lang="en-US" sz="3200" b="1" dirty="0" err="1"/>
              <a:t>সজ্জার</a:t>
            </a:r>
            <a:r>
              <a:rPr lang="en-US" sz="3200" b="1" dirty="0"/>
              <a:t> </a:t>
            </a:r>
            <a:r>
              <a:rPr lang="en-US" sz="3200" b="1" dirty="0" err="1"/>
              <a:t>ন্যায়</a:t>
            </a:r>
            <a:r>
              <a:rPr lang="en-US" sz="3200" b="1" dirty="0"/>
              <a:t> </a:t>
            </a:r>
            <a:r>
              <a:rPr lang="en-US" sz="3200" b="1" dirty="0" err="1"/>
              <a:t>থাইলাকয়েড</a:t>
            </a:r>
            <a:r>
              <a:rPr lang="en-US" sz="3200" b="1" dirty="0"/>
              <a:t> </a:t>
            </a:r>
            <a:r>
              <a:rPr lang="en-US" sz="3200" b="1" dirty="0" err="1"/>
              <a:t>থাকে</a:t>
            </a:r>
            <a:r>
              <a:rPr lang="en-US" sz="3200" b="1" dirty="0"/>
              <a:t>। </a:t>
            </a:r>
          </a:p>
          <a:p>
            <a:pPr>
              <a:lnSpc>
                <a:spcPct val="150000"/>
              </a:lnSpc>
            </a:pPr>
            <a:r>
              <a:rPr lang="en-US" sz="3200" b="1" dirty="0" err="1"/>
              <a:t>থাইলাকয়েড</a:t>
            </a:r>
            <a:r>
              <a:rPr lang="en-US" sz="3200" b="1" dirty="0"/>
              <a:t> </a:t>
            </a:r>
            <a:r>
              <a:rPr lang="en-US" sz="3200" b="1" dirty="0" err="1"/>
              <a:t>এর</a:t>
            </a:r>
            <a:r>
              <a:rPr lang="en-US" sz="3200" b="1" dirty="0"/>
              <a:t> </a:t>
            </a:r>
            <a:r>
              <a:rPr lang="en-US" sz="3200" b="1" dirty="0" err="1"/>
              <a:t>ভিতরে</a:t>
            </a:r>
            <a:r>
              <a:rPr lang="en-US" sz="3200" b="1" dirty="0"/>
              <a:t> </a:t>
            </a:r>
            <a:r>
              <a:rPr lang="en-US" sz="3200" b="1" dirty="0" err="1"/>
              <a:t>প্রকোষ্ঠ</a:t>
            </a:r>
            <a:r>
              <a:rPr lang="en-US" sz="3200" b="1" dirty="0"/>
              <a:t> </a:t>
            </a:r>
            <a:r>
              <a:rPr lang="en-US" sz="3200" b="1" dirty="0" err="1"/>
              <a:t>থাকে।এই</a:t>
            </a:r>
            <a:r>
              <a:rPr lang="en-US" sz="3200" b="1" dirty="0"/>
              <a:t> </a:t>
            </a:r>
            <a:r>
              <a:rPr lang="en-US" sz="3200" b="1" dirty="0" err="1"/>
              <a:t>প্রকোষ্ঠে</a:t>
            </a:r>
            <a:r>
              <a:rPr lang="en-US" sz="3200" b="1" dirty="0"/>
              <a:t> </a:t>
            </a:r>
            <a:r>
              <a:rPr lang="en-US" sz="3200" b="1" dirty="0" err="1"/>
              <a:t>ক্লোরোফিল</a:t>
            </a:r>
            <a:r>
              <a:rPr lang="en-US" sz="3200" b="1" dirty="0"/>
              <a:t>-a, </a:t>
            </a:r>
            <a:r>
              <a:rPr lang="en-US" sz="3200" b="1" dirty="0" err="1"/>
              <a:t>ক্লোরোফিল</a:t>
            </a:r>
            <a:r>
              <a:rPr lang="en-US" sz="3200" b="1" dirty="0"/>
              <a:t>-b, </a:t>
            </a:r>
            <a:r>
              <a:rPr lang="en-US" sz="3200" b="1" dirty="0" err="1"/>
              <a:t>জ্যান্থোফিল</a:t>
            </a:r>
            <a:r>
              <a:rPr lang="en-US" sz="3200" b="1" dirty="0"/>
              <a:t>, </a:t>
            </a:r>
            <a:r>
              <a:rPr lang="en-US" sz="3200" b="1" dirty="0" err="1"/>
              <a:t>ক্যারোটিন,লিপিড</a:t>
            </a:r>
            <a:r>
              <a:rPr lang="en-US" sz="3200" b="1" dirty="0"/>
              <a:t> ও </a:t>
            </a:r>
            <a:r>
              <a:rPr lang="en-US" sz="3200" b="1" dirty="0" err="1"/>
              <a:t>এনজাইম</a:t>
            </a:r>
            <a:r>
              <a:rPr lang="en-US" sz="3200" b="1" dirty="0"/>
              <a:t> </a:t>
            </a:r>
            <a:r>
              <a:rPr lang="en-US" sz="3200" b="1" dirty="0" err="1"/>
              <a:t>থাকে।এসব</a:t>
            </a:r>
            <a:r>
              <a:rPr lang="en-US" sz="3200" b="1" dirty="0"/>
              <a:t> </a:t>
            </a:r>
            <a:r>
              <a:rPr lang="en-US" sz="3200" b="1" dirty="0" err="1"/>
              <a:t>বস্তুকে</a:t>
            </a:r>
            <a:r>
              <a:rPr lang="en-US" sz="3200" b="1" dirty="0"/>
              <a:t> </a:t>
            </a:r>
            <a:r>
              <a:rPr lang="en-US" sz="3200" b="1" dirty="0" err="1"/>
              <a:t>একত্রে</a:t>
            </a:r>
            <a:r>
              <a:rPr lang="en-US" sz="3200" b="1" dirty="0"/>
              <a:t> </a:t>
            </a:r>
            <a:r>
              <a:rPr lang="en-US" sz="3200" b="1" dirty="0" err="1"/>
              <a:t>স্ফটিকাকার</a:t>
            </a:r>
            <a:r>
              <a:rPr lang="en-US" sz="3200" b="1" dirty="0"/>
              <a:t> </a:t>
            </a:r>
            <a:r>
              <a:rPr lang="en-US" sz="3200" b="1" dirty="0" err="1"/>
              <a:t>দানার</a:t>
            </a:r>
            <a:r>
              <a:rPr lang="en-US" sz="3200" b="1" dirty="0"/>
              <a:t> </a:t>
            </a:r>
            <a:r>
              <a:rPr lang="en-US" sz="3200" b="1" dirty="0" err="1"/>
              <a:t>ন্যায়</a:t>
            </a:r>
            <a:r>
              <a:rPr lang="en-US" sz="3200" b="1" dirty="0"/>
              <a:t> </a:t>
            </a:r>
            <a:r>
              <a:rPr lang="en-US" sz="3200" b="1" dirty="0" err="1"/>
              <a:t>দেখায়</a:t>
            </a:r>
            <a:r>
              <a:rPr lang="en-US" sz="3200" b="1" dirty="0"/>
              <a:t> </a:t>
            </a:r>
            <a:r>
              <a:rPr lang="en-US" sz="3200" b="1" dirty="0" err="1"/>
              <a:t>যা</a:t>
            </a:r>
            <a:r>
              <a:rPr lang="en-US" sz="3200" b="1" dirty="0"/>
              <a:t> </a:t>
            </a:r>
            <a:r>
              <a:rPr lang="en-US" sz="3200" b="1" dirty="0" err="1">
                <a:solidFill>
                  <a:schemeClr val="accent2"/>
                </a:solidFill>
              </a:rPr>
              <a:t>কোয়ান্টোজোম</a:t>
            </a:r>
            <a:r>
              <a:rPr lang="en-US" sz="3200" b="1" dirty="0">
                <a:solidFill>
                  <a:schemeClr val="accent2"/>
                </a:solidFill>
              </a:rPr>
              <a:t> </a:t>
            </a:r>
            <a:r>
              <a:rPr lang="en-US" sz="3200" b="1" dirty="0" err="1"/>
              <a:t>বলে</a:t>
            </a:r>
            <a:r>
              <a:rPr lang="en-US" sz="3200" b="1" dirty="0"/>
              <a:t>।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B050"/>
                </a:solidFill>
              </a:rPr>
              <a:t>১০-১০০টি </a:t>
            </a:r>
            <a:r>
              <a:rPr lang="en-US" sz="3200" b="1" dirty="0"/>
              <a:t> </a:t>
            </a:r>
            <a:r>
              <a:rPr lang="en-US" sz="3200" b="1" dirty="0" err="1"/>
              <a:t>থাইলাকয়েড</a:t>
            </a:r>
            <a:r>
              <a:rPr lang="en-US" sz="3200" b="1" dirty="0"/>
              <a:t> </a:t>
            </a:r>
            <a:r>
              <a:rPr lang="en-US" sz="3200" b="1" dirty="0" err="1"/>
              <a:t>স্তুপাকারে</a:t>
            </a:r>
            <a:r>
              <a:rPr lang="en-US" sz="3200" b="1" dirty="0"/>
              <a:t> </a:t>
            </a:r>
            <a:r>
              <a:rPr lang="en-US" sz="3200" b="1" dirty="0" err="1"/>
              <a:t>গ্রানাম</a:t>
            </a:r>
            <a:r>
              <a:rPr lang="en-US" sz="3200" b="1" dirty="0"/>
              <a:t> </a:t>
            </a:r>
            <a:r>
              <a:rPr lang="en-US" sz="3200" b="1" dirty="0" err="1"/>
              <a:t>গঠন</a:t>
            </a:r>
            <a:r>
              <a:rPr lang="en-US" sz="3200" b="1" dirty="0"/>
              <a:t> </a:t>
            </a:r>
            <a:r>
              <a:rPr lang="en-US" sz="3200" b="1" dirty="0" err="1"/>
              <a:t>করে</a:t>
            </a:r>
            <a:r>
              <a:rPr lang="en-US" sz="3200" b="1" dirty="0"/>
              <a:t>।</a:t>
            </a:r>
          </a:p>
          <a:p>
            <a:pPr>
              <a:lnSpc>
                <a:spcPct val="150000"/>
              </a:lnSpc>
            </a:pPr>
            <a:r>
              <a:rPr lang="en-US" sz="3200" b="1" dirty="0" err="1"/>
              <a:t>প্রতিটি</a:t>
            </a:r>
            <a:r>
              <a:rPr lang="en-US" sz="3200" b="1" dirty="0"/>
              <a:t> </a:t>
            </a:r>
            <a:r>
              <a:rPr lang="en-US" sz="3200" b="1" dirty="0" err="1"/>
              <a:t>ক্লোরোপ্লাস্টে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৪০-৬০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</a:rPr>
              <a:t>টি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b="1" dirty="0" err="1"/>
              <a:t>গ্রানা</a:t>
            </a:r>
            <a:r>
              <a:rPr lang="en-US" sz="3200" b="1" dirty="0"/>
              <a:t> </a:t>
            </a:r>
            <a:r>
              <a:rPr lang="en-US" sz="3200" b="1" dirty="0" err="1"/>
              <a:t>থাকে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78627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75AA434-E93D-42A5-8915-9F95F9CC6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2493375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" y="1439056"/>
            <a:ext cx="11714480" cy="528105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FFFF00"/>
                </a:solidFill>
              </a:rPr>
              <a:t>৪.</a:t>
            </a:r>
            <a:r>
              <a:rPr lang="en-US" sz="4000" b="1" dirty="0">
                <a:solidFill>
                  <a:srgbClr val="FFFF00"/>
                </a:solidFill>
              </a:rPr>
              <a:t>স্ট্রোমা </a:t>
            </a:r>
            <a:r>
              <a:rPr lang="en-US" sz="4000" b="1" dirty="0" err="1">
                <a:solidFill>
                  <a:srgbClr val="FFFF00"/>
                </a:solidFill>
              </a:rPr>
              <a:t>ল্যামেলীঃ</a:t>
            </a:r>
            <a:r>
              <a:rPr lang="en-US" sz="4000" b="1" dirty="0" err="1"/>
              <a:t>দুটি</a:t>
            </a:r>
            <a:r>
              <a:rPr lang="en-US" sz="4000" b="1" dirty="0"/>
              <a:t> </a:t>
            </a:r>
            <a:r>
              <a:rPr lang="en-US" sz="4000" b="1" dirty="0" err="1"/>
              <a:t>পাশাপাশি</a:t>
            </a:r>
            <a:r>
              <a:rPr lang="en-US" sz="4000" b="1" dirty="0"/>
              <a:t> </a:t>
            </a:r>
            <a:r>
              <a:rPr lang="en-US" sz="4000" b="1" dirty="0" err="1"/>
              <a:t>গ্রানার</a:t>
            </a:r>
            <a:r>
              <a:rPr lang="en-US" sz="4000" b="1" dirty="0"/>
              <a:t> </a:t>
            </a:r>
            <a:r>
              <a:rPr lang="en-US" sz="4000" b="1" dirty="0" err="1"/>
              <a:t>কিছু</a:t>
            </a:r>
            <a:r>
              <a:rPr lang="en-US" sz="4000" b="1" dirty="0"/>
              <a:t> </a:t>
            </a:r>
            <a:r>
              <a:rPr lang="en-US" sz="4000" b="1" dirty="0" err="1"/>
              <a:t>সংখ্যক</a:t>
            </a:r>
            <a:r>
              <a:rPr lang="en-US" sz="4000" b="1" dirty="0"/>
              <a:t> </a:t>
            </a:r>
            <a:r>
              <a:rPr lang="en-US" sz="4000" b="1" dirty="0" err="1"/>
              <a:t>থাইলাকয়েডস</a:t>
            </a:r>
            <a:r>
              <a:rPr lang="en-US" sz="4000" b="1" dirty="0"/>
              <a:t> </a:t>
            </a:r>
            <a:r>
              <a:rPr lang="en-US" sz="4000" b="1" dirty="0" err="1"/>
              <a:t>সুক্ষ</a:t>
            </a:r>
            <a:r>
              <a:rPr lang="en-US" sz="4000" b="1" dirty="0"/>
              <a:t> </a:t>
            </a:r>
            <a:r>
              <a:rPr lang="en-US" sz="4000" b="1" dirty="0" err="1"/>
              <a:t>নালিকা</a:t>
            </a:r>
            <a:r>
              <a:rPr lang="en-US" sz="4000" b="1" dirty="0"/>
              <a:t> </a:t>
            </a:r>
            <a:r>
              <a:rPr lang="en-US" sz="4000" b="1" dirty="0" err="1"/>
              <a:t>দ্বারা</a:t>
            </a:r>
            <a:r>
              <a:rPr lang="en-US" sz="4000" b="1" dirty="0"/>
              <a:t> </a:t>
            </a:r>
            <a:r>
              <a:rPr lang="en-US" sz="4000" b="1" dirty="0" err="1"/>
              <a:t>যুক্ত</a:t>
            </a:r>
            <a:r>
              <a:rPr lang="en-US" sz="4000" b="1" dirty="0"/>
              <a:t>                                   </a:t>
            </a:r>
            <a:r>
              <a:rPr lang="en-US" sz="4000" b="1" dirty="0">
                <a:solidFill>
                  <a:srgbClr val="FFFF00"/>
                </a:solidFill>
              </a:rPr>
              <a:t>৫.ফটোসিনথথেটিক </a:t>
            </a:r>
            <a:r>
              <a:rPr lang="en-US" sz="4000" b="1" dirty="0" err="1">
                <a:solidFill>
                  <a:srgbClr val="FFFF00"/>
                </a:solidFill>
              </a:rPr>
              <a:t>ইউনিটঃ</a:t>
            </a:r>
            <a:r>
              <a:rPr lang="en-US" sz="4000" b="1" dirty="0" err="1"/>
              <a:t>থাইলাকয়েড</a:t>
            </a:r>
            <a:r>
              <a:rPr lang="en-US" sz="4000" b="1" dirty="0"/>
              <a:t> </a:t>
            </a:r>
            <a:r>
              <a:rPr lang="en-US" sz="4000" b="1" dirty="0" err="1"/>
              <a:t>মেমব্রেনের</a:t>
            </a:r>
            <a:r>
              <a:rPr lang="en-US" sz="4000" b="1" dirty="0"/>
              <a:t> </a:t>
            </a:r>
            <a:r>
              <a:rPr lang="en-US" sz="4000" b="1" dirty="0" err="1"/>
              <a:t>গায়ে</a:t>
            </a:r>
            <a:r>
              <a:rPr lang="en-US" sz="4000" b="1" dirty="0"/>
              <a:t> </a:t>
            </a:r>
            <a:r>
              <a:rPr lang="en-US" sz="4000" b="1" dirty="0" err="1"/>
              <a:t>গোলাকার</a:t>
            </a:r>
            <a:r>
              <a:rPr lang="en-US" sz="4000" b="1" dirty="0"/>
              <a:t> </a:t>
            </a:r>
            <a:r>
              <a:rPr lang="en-US" sz="4000" b="1" dirty="0" err="1"/>
              <a:t>ফটোসিনথথেটিক</a:t>
            </a:r>
            <a:r>
              <a:rPr lang="en-US" sz="4000" b="1" dirty="0"/>
              <a:t> </a:t>
            </a:r>
            <a:r>
              <a:rPr lang="en-US" sz="4000" b="1" dirty="0" err="1"/>
              <a:t>ইউনিট</a:t>
            </a:r>
            <a:r>
              <a:rPr lang="en-US" sz="4000" b="1" dirty="0"/>
              <a:t>  </a:t>
            </a:r>
            <a:r>
              <a:rPr lang="en-US" sz="4000" b="1" dirty="0" err="1"/>
              <a:t>থাকে</a:t>
            </a:r>
            <a:r>
              <a:rPr lang="en-US" sz="4000" b="1" dirty="0"/>
              <a:t> </a:t>
            </a:r>
            <a:r>
              <a:rPr lang="en-US" sz="4000" b="1" dirty="0" err="1"/>
              <a:t>প্রতি</a:t>
            </a:r>
            <a:r>
              <a:rPr lang="en-US" sz="4000" b="1" dirty="0"/>
              <a:t> </a:t>
            </a:r>
            <a:r>
              <a:rPr lang="en-US" sz="4000" b="1" dirty="0" err="1"/>
              <a:t>ইউনিট</a:t>
            </a:r>
            <a:r>
              <a:rPr lang="en-US" sz="4000" b="1" dirty="0"/>
              <a:t> এ </a:t>
            </a:r>
            <a:r>
              <a:rPr lang="en-US" sz="4000" b="1" dirty="0" err="1"/>
              <a:t>ক্লোরোফিল</a:t>
            </a:r>
            <a:r>
              <a:rPr lang="en-US" sz="4000" b="1" dirty="0"/>
              <a:t>-a, </a:t>
            </a:r>
            <a:r>
              <a:rPr lang="en-US" sz="4000" b="1" dirty="0" err="1"/>
              <a:t>ক্লোরোফিল-b,জ্যান্থোফিল,ক্যারোটিন</a:t>
            </a:r>
            <a:r>
              <a:rPr lang="en-US" sz="4000" b="1" dirty="0"/>
              <a:t> </a:t>
            </a:r>
            <a:r>
              <a:rPr lang="en-US" sz="4000" b="1" dirty="0" err="1"/>
              <a:t>এর</a:t>
            </a:r>
            <a:r>
              <a:rPr lang="en-US" sz="4000" b="1" dirty="0"/>
              <a:t> ৩০০-৪০০ </a:t>
            </a:r>
            <a:r>
              <a:rPr lang="en-US" sz="4000" b="1" dirty="0" err="1"/>
              <a:t>অণু</a:t>
            </a:r>
            <a:r>
              <a:rPr lang="en-US" sz="4000" b="1" dirty="0"/>
              <a:t> </a:t>
            </a:r>
            <a:r>
              <a:rPr lang="en-US" sz="4000" b="1" dirty="0" err="1"/>
              <a:t>থাকে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4AE2D826-385A-4D18-829A-FA1ABC6FC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37886"/>
            <a:ext cx="9404723" cy="1301170"/>
          </a:xfrm>
        </p:spPr>
        <p:txBody>
          <a:bodyPr/>
          <a:lstStyle/>
          <a:p>
            <a:r>
              <a:rPr lang="en-US" sz="6000" b="1" dirty="0">
                <a:solidFill>
                  <a:srgbClr val="92D050"/>
                </a:solidFill>
              </a:rPr>
              <a:t>              </a:t>
            </a:r>
            <a:r>
              <a:rPr lang="en-US" sz="6600" b="1" dirty="0" err="1">
                <a:solidFill>
                  <a:srgbClr val="92D050"/>
                </a:solidFill>
              </a:rPr>
              <a:t>ভৌতগঠন</a:t>
            </a:r>
            <a:endParaRPr lang="en-US" sz="6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5257552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35A9F7-02E5-4B63-BA6F-0F0ED557C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39844"/>
            <a:ext cx="9404723" cy="1109272"/>
          </a:xfrm>
        </p:spPr>
        <p:txBody>
          <a:bodyPr/>
          <a:lstStyle/>
          <a:p>
            <a:r>
              <a:rPr lang="en-US" sz="4400" b="1" dirty="0">
                <a:solidFill>
                  <a:srgbClr val="92D050"/>
                </a:solidFill>
              </a:rPr>
              <a:t>                </a:t>
            </a:r>
            <a:r>
              <a:rPr lang="en-US" sz="6000" b="1" dirty="0" err="1">
                <a:solidFill>
                  <a:srgbClr val="92D050"/>
                </a:solidFill>
              </a:rPr>
              <a:t>ভৌতগঠন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D551C7-94F9-4165-80A1-9AC1A0279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2233534"/>
            <a:ext cx="11061206" cy="417174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</a:rPr>
              <a:t>৬.রাইবোজোমঃ</a:t>
            </a:r>
            <a:r>
              <a:rPr lang="en-US" sz="4000" b="1" dirty="0"/>
              <a:t>70S </a:t>
            </a:r>
            <a:r>
              <a:rPr lang="en-US" sz="4000" b="1" dirty="0" err="1"/>
              <a:t>ধরনের</a:t>
            </a:r>
            <a:r>
              <a:rPr lang="en-US" sz="3600" b="1" dirty="0"/>
              <a:t>  </a:t>
            </a:r>
            <a:r>
              <a:rPr lang="en-US" sz="2800" b="1" dirty="0"/>
              <a:t>                                                                                                          </a:t>
            </a:r>
            <a:r>
              <a:rPr lang="en-US" sz="4000" b="1" dirty="0">
                <a:solidFill>
                  <a:srgbClr val="FFFF00"/>
                </a:solidFill>
              </a:rPr>
              <a:t>৭.DNA-</a:t>
            </a:r>
            <a:r>
              <a:rPr lang="en-US" sz="4000" b="1" dirty="0"/>
              <a:t> ২০০টি DNA </a:t>
            </a:r>
            <a:r>
              <a:rPr lang="en-US" sz="4000" b="1" dirty="0" err="1"/>
              <a:t>অণু</a:t>
            </a:r>
            <a:r>
              <a:rPr lang="en-US" sz="4000" b="1" dirty="0"/>
              <a:t> </a:t>
            </a:r>
            <a:r>
              <a:rPr lang="en-US" sz="4000" b="1" dirty="0" err="1"/>
              <a:t>থাকে।একে</a:t>
            </a:r>
            <a:r>
              <a:rPr lang="en-US" sz="4000" b="1" dirty="0"/>
              <a:t> cp(</a:t>
            </a:r>
            <a:r>
              <a:rPr lang="en-US" sz="4000" b="1" dirty="0" err="1"/>
              <a:t>Choloroplastic</a:t>
            </a:r>
            <a:r>
              <a:rPr lang="en-US" sz="4000" b="1" dirty="0"/>
              <a:t>) DNA </a:t>
            </a:r>
            <a:r>
              <a:rPr lang="en-US" sz="4000" b="1" dirty="0" err="1"/>
              <a:t>বলে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836456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0" y="-221226"/>
            <a:ext cx="9944099" cy="1858297"/>
          </a:xfrm>
        </p:spPr>
        <p:txBody>
          <a:bodyPr/>
          <a:lstStyle/>
          <a:p>
            <a:r>
              <a:rPr lang="en-US" sz="11500" b="1" dirty="0">
                <a:solidFill>
                  <a:srgbClr val="FFC000"/>
                </a:solidFill>
              </a:rPr>
              <a:t>    </a:t>
            </a:r>
            <a:r>
              <a:rPr lang="en-US" sz="8800" b="1" dirty="0" err="1">
                <a:solidFill>
                  <a:srgbClr val="FFC000"/>
                </a:solidFill>
              </a:rPr>
              <a:t>কাজ</a:t>
            </a:r>
            <a:r>
              <a:rPr lang="en-US" sz="8800" b="1" dirty="0">
                <a:solidFill>
                  <a:srgbClr val="FFC000"/>
                </a:solidFill>
              </a:rPr>
              <a:t>/</a:t>
            </a:r>
            <a:r>
              <a:rPr lang="en-US" sz="8800" b="1" dirty="0" err="1">
                <a:solidFill>
                  <a:srgbClr val="FFC000"/>
                </a:solidFill>
              </a:rPr>
              <a:t>গুরুত্ব</a:t>
            </a:r>
            <a:endParaRPr lang="en-US" sz="115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" y="1637071"/>
            <a:ext cx="11384280" cy="52209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accent1"/>
                </a:solidFill>
              </a:rPr>
              <a:t>সালোকসংশ্লেষণ</a:t>
            </a:r>
            <a:r>
              <a:rPr lang="en-US" sz="3200" b="1" dirty="0">
                <a:solidFill>
                  <a:schemeClr val="accent1"/>
                </a:solidFill>
              </a:rPr>
              <a:t>  </a:t>
            </a:r>
            <a:r>
              <a:rPr lang="en-US" sz="3200" b="1" dirty="0" err="1">
                <a:solidFill>
                  <a:schemeClr val="accent1"/>
                </a:solidFill>
              </a:rPr>
              <a:t>প্রক্রিয়ায়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শর্করা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জাতীয়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খাদ্য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প্রস্তুত</a:t>
            </a:r>
            <a:r>
              <a:rPr lang="en-US" sz="3200" b="1" dirty="0">
                <a:solidFill>
                  <a:schemeClr val="accent1"/>
                </a:solidFill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</a:rPr>
              <a:t>করা</a:t>
            </a:r>
            <a:endParaRPr lang="en-US" sz="3200" b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</a:rPr>
              <a:t>সৌরশক্তিকে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জৈবিক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শক্তিতে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রূপান্তর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করা</a:t>
            </a:r>
            <a:r>
              <a:rPr lang="en-US" b="1" dirty="0">
                <a:solidFill>
                  <a:srgbClr val="002060"/>
                </a:solidFill>
              </a:rPr>
              <a:t>    </a:t>
            </a:r>
            <a:r>
              <a:rPr lang="en-US" dirty="0"/>
              <a:t>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</a:rPr>
              <a:t>প্রোটিন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</a:rPr>
              <a:t>নিউক্লিক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</a:rPr>
              <a:t>এসিড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</a:rPr>
              <a:t>তৈরি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</a:rPr>
              <a:t>করা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en-US" dirty="0"/>
              <a:t>                                 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accent2"/>
                </a:solidFill>
              </a:rPr>
              <a:t>ফটোফসফোরাইলেশন</a:t>
            </a:r>
            <a:r>
              <a:rPr lang="en-US" sz="3200" b="1" dirty="0">
                <a:solidFill>
                  <a:schemeClr val="accent2"/>
                </a:solidFill>
              </a:rPr>
              <a:t>  </a:t>
            </a:r>
            <a:r>
              <a:rPr lang="en-US" sz="3200" b="1" dirty="0" err="1">
                <a:solidFill>
                  <a:schemeClr val="accent2"/>
                </a:solidFill>
              </a:rPr>
              <a:t>করা</a:t>
            </a:r>
            <a:r>
              <a:rPr lang="en-US" sz="3200" b="1" dirty="0">
                <a:solidFill>
                  <a:schemeClr val="accent2"/>
                </a:solidFill>
              </a:rPr>
              <a:t> </a:t>
            </a:r>
            <a:r>
              <a:rPr lang="en-US" b="1" dirty="0">
                <a:solidFill>
                  <a:schemeClr val="accent2"/>
                </a:solidFill>
              </a:rPr>
              <a:t>   </a:t>
            </a:r>
            <a:r>
              <a:rPr lang="en-US" dirty="0"/>
              <a:t>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ফটোরিসপিরেশন</a:t>
            </a:r>
            <a:r>
              <a:rPr lang="en-US" sz="3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করা</a:t>
            </a:r>
            <a:r>
              <a:rPr lang="en-US" sz="3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r>
              <a:rPr lang="en-US" b="1" dirty="0">
                <a:solidFill>
                  <a:srgbClr val="00B050"/>
                </a:solidFill>
              </a:rPr>
              <a:t>  </a:t>
            </a:r>
            <a:r>
              <a:rPr lang="en-US" dirty="0"/>
              <a:t>                      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</a:rPr>
              <a:t>সাইটোপ্লাজমিক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ইনহেরিটেন্সে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সাহায্য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করা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79860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04930"/>
            <a:ext cx="9404723" cy="1723869"/>
          </a:xfrm>
        </p:spPr>
        <p:txBody>
          <a:bodyPr/>
          <a:lstStyle/>
          <a:p>
            <a:r>
              <a:rPr lang="en-US" sz="11500" b="1" dirty="0">
                <a:solidFill>
                  <a:srgbClr val="FFFF00"/>
                </a:solidFill>
              </a:rPr>
              <a:t>       </a:t>
            </a:r>
            <a:r>
              <a:rPr lang="en-US" sz="8000" b="1" dirty="0" err="1">
                <a:solidFill>
                  <a:srgbClr val="FFFF00"/>
                </a:solidFill>
              </a:rPr>
              <a:t>মূল্যায়ন</a:t>
            </a:r>
            <a:endParaRPr lang="en-US" sz="115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629" y="2090056"/>
            <a:ext cx="10406742" cy="439782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</a:rPr>
              <a:t>স্ট্রোমা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</a:rPr>
              <a:t>ল্যামেলী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</a:rPr>
              <a:t>কী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</a:rPr>
              <a:t> ?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sz="4000" dirty="0"/>
              <a:t> </a:t>
            </a:r>
            <a:r>
              <a:rPr lang="en-US" dirty="0"/>
              <a:t>                                                      </a:t>
            </a:r>
          </a:p>
          <a:p>
            <a:pPr>
              <a:lnSpc>
                <a:spcPct val="200000"/>
              </a:lnSpc>
            </a:pPr>
            <a:r>
              <a:rPr lang="en-US" sz="4000" b="1" dirty="0" err="1">
                <a:solidFill>
                  <a:srgbClr val="C00000"/>
                </a:solidFill>
              </a:rPr>
              <a:t>ফটোরিসপিরেশন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কোন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অঙ্গানু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করে</a:t>
            </a:r>
            <a:r>
              <a:rPr lang="en-US" sz="4000" b="1" dirty="0">
                <a:solidFill>
                  <a:srgbClr val="C00000"/>
                </a:solidFill>
              </a:rPr>
              <a:t>?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b="1" dirty="0">
                <a:solidFill>
                  <a:srgbClr val="FFFF00"/>
                </a:solidFill>
              </a:rPr>
              <a:t>                                                                           </a:t>
            </a:r>
          </a:p>
          <a:p>
            <a:pPr>
              <a:lnSpc>
                <a:spcPct val="200000"/>
              </a:lnSpc>
            </a:pPr>
            <a:r>
              <a:rPr lang="en-US" sz="4000" b="1" dirty="0" err="1">
                <a:solidFill>
                  <a:srgbClr val="002060"/>
                </a:solidFill>
              </a:rPr>
              <a:t>কোয়ান্টোজোম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কোথায়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থাকে</a:t>
            </a:r>
            <a:r>
              <a:rPr lang="en-US" sz="4000" b="1" dirty="0">
                <a:solidFill>
                  <a:srgbClr val="002060"/>
                </a:solidFill>
              </a:rPr>
              <a:t>  ? </a:t>
            </a:r>
          </a:p>
        </p:txBody>
      </p:sp>
    </p:spTree>
    <p:extLst>
      <p:ext uri="{BB962C8B-B14F-4D97-AF65-F5344CB8AC3E}">
        <p14:creationId xmlns:p14="http://schemas.microsoft.com/office/powerpoint/2010/main" xmlns="" val="2516115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838" y="168442"/>
            <a:ext cx="9942194" cy="1464751"/>
          </a:xfrm>
        </p:spPr>
        <p:txBody>
          <a:bodyPr/>
          <a:lstStyle/>
          <a:p>
            <a:r>
              <a:rPr lang="en-US" sz="9600" b="1" dirty="0">
                <a:solidFill>
                  <a:srgbClr val="FFFF00"/>
                </a:solidFill>
              </a:rPr>
              <a:t>         </a:t>
            </a:r>
            <a:r>
              <a:rPr lang="en-US" sz="6600" b="1" dirty="0" err="1">
                <a:solidFill>
                  <a:srgbClr val="FFFF00"/>
                </a:solidFill>
              </a:rPr>
              <a:t>বাড়ির</a:t>
            </a:r>
            <a:r>
              <a:rPr lang="en-US" sz="6600" b="1" dirty="0">
                <a:solidFill>
                  <a:srgbClr val="FFFF00"/>
                </a:solidFill>
              </a:rPr>
              <a:t> </a:t>
            </a:r>
            <a:r>
              <a:rPr lang="en-US" sz="6600" b="1" dirty="0" err="1">
                <a:solidFill>
                  <a:srgbClr val="FFFF00"/>
                </a:solidFill>
              </a:rPr>
              <a:t>কাজ</a:t>
            </a:r>
            <a:endParaRPr lang="en-US" sz="9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838" y="2052918"/>
            <a:ext cx="11835162" cy="4636639"/>
          </a:xfrm>
        </p:spPr>
        <p:txBody>
          <a:bodyPr>
            <a:normAutofit/>
          </a:bodyPr>
          <a:lstStyle/>
          <a:p>
            <a:pPr marL="400050" lvl="1" indent="0">
              <a:lnSpc>
                <a:spcPct val="170000"/>
              </a:lnSpc>
              <a:buNone/>
            </a:pPr>
            <a:r>
              <a:rPr lang="en-US" sz="2400" b="1" dirty="0" err="1">
                <a:solidFill>
                  <a:srgbClr val="92D050"/>
                </a:solidFill>
              </a:rPr>
              <a:t>উদ্ভিদকোষে</a:t>
            </a:r>
            <a:r>
              <a:rPr lang="en-US" sz="2400" b="1" dirty="0">
                <a:solidFill>
                  <a:srgbClr val="92D050"/>
                </a:solidFill>
              </a:rPr>
              <a:t>  </a:t>
            </a:r>
            <a:r>
              <a:rPr lang="en-US" sz="2400" b="1" dirty="0" err="1">
                <a:solidFill>
                  <a:srgbClr val="92D050"/>
                </a:solidFill>
              </a:rPr>
              <a:t>একটি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অঙ্গানু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আছে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যা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শর্করা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জাতীয়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খাদ্য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তৈরি</a:t>
            </a:r>
            <a:r>
              <a:rPr lang="en-US" sz="2400" b="1" dirty="0">
                <a:solidFill>
                  <a:srgbClr val="92D050"/>
                </a:solidFill>
              </a:rPr>
              <a:t> </a:t>
            </a:r>
            <a:r>
              <a:rPr lang="en-US" sz="2400" b="1" dirty="0" err="1">
                <a:solidFill>
                  <a:srgbClr val="92D050"/>
                </a:solidFill>
              </a:rPr>
              <a:t>করে</a:t>
            </a:r>
            <a:r>
              <a:rPr lang="en-US" sz="2400" b="1" dirty="0">
                <a:solidFill>
                  <a:srgbClr val="92D050"/>
                </a:solidFill>
              </a:rPr>
              <a:t>                                                                                                </a:t>
            </a:r>
            <a:r>
              <a:rPr lang="en-US" sz="2400" b="1" dirty="0"/>
              <a:t> </a:t>
            </a:r>
            <a:r>
              <a:rPr lang="en-US" sz="2800" b="1" dirty="0">
                <a:solidFill>
                  <a:schemeClr val="accent1"/>
                </a:solidFill>
              </a:rPr>
              <a:t>ক)</a:t>
            </a:r>
            <a:r>
              <a:rPr lang="en-US" sz="2800" b="1" dirty="0" err="1">
                <a:solidFill>
                  <a:schemeClr val="accent1"/>
                </a:solidFill>
              </a:rPr>
              <a:t>থাইলাকয়েড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</a:rPr>
              <a:t>কাকে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</a:rPr>
              <a:t>বলে</a:t>
            </a:r>
            <a:r>
              <a:rPr lang="en-US" sz="2800" b="1" dirty="0">
                <a:solidFill>
                  <a:schemeClr val="accent1"/>
                </a:solidFill>
              </a:rPr>
              <a:t> ?                                                 ১ </a:t>
            </a:r>
            <a:r>
              <a:rPr lang="en-US" sz="2800" dirty="0"/>
              <a:t>  </a:t>
            </a:r>
            <a:r>
              <a:rPr lang="en-US" dirty="0"/>
              <a:t>                                                                                                                             </a:t>
            </a:r>
            <a:r>
              <a:rPr lang="en-US" sz="2800" b="1" dirty="0">
                <a:solidFill>
                  <a:schemeClr val="accent2"/>
                </a:solidFill>
              </a:rPr>
              <a:t>খ)</a:t>
            </a:r>
            <a:r>
              <a:rPr lang="en-US" sz="2800" b="1" dirty="0" err="1">
                <a:solidFill>
                  <a:schemeClr val="accent2"/>
                </a:solidFill>
              </a:rPr>
              <a:t>কোয়ান্টোজোম</a:t>
            </a: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</a:rPr>
              <a:t>বলতে</a:t>
            </a: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</a:rPr>
              <a:t>কি</a:t>
            </a:r>
            <a:r>
              <a:rPr lang="en-US" sz="2800" b="1" dirty="0">
                <a:solidFill>
                  <a:schemeClr val="accent2"/>
                </a:solidFill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</a:rPr>
              <a:t>বোঝায়</a:t>
            </a:r>
            <a:r>
              <a:rPr lang="en-US" sz="2800" b="1" dirty="0">
                <a:solidFill>
                  <a:schemeClr val="accent2"/>
                </a:solidFill>
              </a:rPr>
              <a:t> ?                                 </a:t>
            </a:r>
            <a:r>
              <a:rPr lang="en-US" sz="2800" dirty="0">
                <a:solidFill>
                  <a:schemeClr val="accent2"/>
                </a:solidFill>
              </a:rPr>
              <a:t>২  </a:t>
            </a:r>
            <a:r>
              <a:rPr lang="en-US" sz="2800" dirty="0"/>
              <a:t> </a:t>
            </a:r>
            <a:r>
              <a:rPr lang="en-US" dirty="0"/>
              <a:t>                                                                                                                                                         </a:t>
            </a:r>
            <a:r>
              <a:rPr lang="en-US" sz="2800" b="1" dirty="0">
                <a:solidFill>
                  <a:srgbClr val="002060"/>
                </a:solidFill>
              </a:rPr>
              <a:t>গ)</a:t>
            </a:r>
            <a:r>
              <a:rPr lang="en-US" sz="2800" b="1" dirty="0" err="1">
                <a:solidFill>
                  <a:srgbClr val="002060"/>
                </a:solidFill>
              </a:rPr>
              <a:t>উদ্দীপকের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অঙ্গানুটির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গঠন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বর্ণনা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কর</a:t>
            </a:r>
            <a:r>
              <a:rPr lang="en-US" sz="2800" b="1" dirty="0">
                <a:solidFill>
                  <a:srgbClr val="002060"/>
                </a:solidFill>
              </a:rPr>
              <a:t> ।                            ৩</a:t>
            </a:r>
            <a:r>
              <a:rPr lang="en-US" sz="2800" dirty="0"/>
              <a:t>      </a:t>
            </a:r>
            <a:r>
              <a:rPr lang="en-US" dirty="0"/>
              <a:t>                                                                                                                                             </a:t>
            </a:r>
            <a:r>
              <a:rPr lang="en-US" sz="2800" b="1" dirty="0">
                <a:solidFill>
                  <a:schemeClr val="accent3"/>
                </a:solidFill>
              </a:rPr>
              <a:t>ঘ)</a:t>
            </a:r>
            <a:r>
              <a:rPr lang="en-US" sz="2800" b="1" dirty="0" err="1">
                <a:solidFill>
                  <a:schemeClr val="accent3"/>
                </a:solidFill>
              </a:rPr>
              <a:t>জীবজগতে</a:t>
            </a:r>
            <a:r>
              <a:rPr lang="en-US" sz="2800" b="1" dirty="0">
                <a:solidFill>
                  <a:schemeClr val="accent3"/>
                </a:solidFill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</a:rPr>
              <a:t>উদ্দীপকের</a:t>
            </a:r>
            <a:r>
              <a:rPr lang="en-US" sz="2800" b="1" dirty="0">
                <a:solidFill>
                  <a:schemeClr val="accent3"/>
                </a:solidFill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</a:rPr>
              <a:t>অঙ্গানুটির</a:t>
            </a:r>
            <a:r>
              <a:rPr lang="en-US" sz="2800" b="1" dirty="0">
                <a:solidFill>
                  <a:schemeClr val="accent3"/>
                </a:solidFill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</a:rPr>
              <a:t>ভূমিকা</a:t>
            </a:r>
            <a:r>
              <a:rPr lang="en-US" sz="2800" b="1" dirty="0">
                <a:solidFill>
                  <a:schemeClr val="accent3"/>
                </a:solidFill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</a:rPr>
              <a:t>বিশ্লেষণ</a:t>
            </a:r>
            <a:r>
              <a:rPr lang="en-US" sz="2800" b="1" dirty="0">
                <a:solidFill>
                  <a:schemeClr val="accent3"/>
                </a:solidFill>
              </a:rPr>
              <a:t> </a:t>
            </a:r>
            <a:r>
              <a:rPr lang="en-US" sz="2800" b="1" dirty="0" err="1">
                <a:solidFill>
                  <a:schemeClr val="accent3"/>
                </a:solidFill>
              </a:rPr>
              <a:t>কর</a:t>
            </a:r>
            <a:r>
              <a:rPr lang="en-US" sz="2800" b="1" dirty="0">
                <a:solidFill>
                  <a:schemeClr val="accent3"/>
                </a:solidFill>
              </a:rPr>
              <a:t>। ৪</a:t>
            </a:r>
            <a:r>
              <a:rPr lang="en-US" sz="2000" b="1" dirty="0">
                <a:solidFill>
                  <a:schemeClr val="accent3"/>
                </a:solidFill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31715383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xmlns="" val="1501264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" y="0"/>
            <a:ext cx="10172699" cy="1874520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1500" b="1" dirty="0" err="1">
                <a:solidFill>
                  <a:srgbClr val="FFC000"/>
                </a:solidFill>
              </a:rPr>
              <a:t>পাঠ</a:t>
            </a:r>
            <a:r>
              <a:rPr lang="en-US" sz="11500" b="1" dirty="0">
                <a:solidFill>
                  <a:srgbClr val="FFC000"/>
                </a:solidFill>
              </a:rPr>
              <a:t> </a:t>
            </a:r>
            <a:r>
              <a:rPr lang="en-US" sz="11500" b="1" dirty="0" err="1">
                <a:solidFill>
                  <a:srgbClr val="FFC000"/>
                </a:solidFill>
              </a:rPr>
              <a:t>পরিচিতি</a:t>
            </a:r>
            <a:r>
              <a:rPr lang="en-US" sz="11500" b="1" dirty="0">
                <a:solidFill>
                  <a:srgbClr val="FFC000"/>
                </a:solidFill>
              </a:rPr>
              <a:t>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1" y="2491740"/>
            <a:ext cx="6766560" cy="43662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35200" b="1" dirty="0" err="1">
                <a:solidFill>
                  <a:srgbClr val="00B050"/>
                </a:solidFill>
              </a:rPr>
              <a:t>অধ্যায়</a:t>
            </a:r>
            <a:r>
              <a:rPr lang="en-US" sz="35200" b="1" dirty="0">
                <a:solidFill>
                  <a:srgbClr val="00B050"/>
                </a:solidFill>
              </a:rPr>
              <a:t> </a:t>
            </a:r>
            <a:r>
              <a:rPr lang="en-US" sz="20300" b="1" dirty="0">
                <a:solidFill>
                  <a:srgbClr val="00B050"/>
                </a:solidFill>
              </a:rPr>
              <a:t>– </a:t>
            </a:r>
            <a:r>
              <a:rPr lang="en-US" sz="38400" b="1" dirty="0">
                <a:solidFill>
                  <a:srgbClr val="00B050"/>
                </a:solidFill>
              </a:rPr>
              <a:t>১</a:t>
            </a:r>
            <a:r>
              <a:rPr lang="en-US" sz="9600" b="1" dirty="0">
                <a:solidFill>
                  <a:srgbClr val="00B050"/>
                </a:solidFill>
              </a:rPr>
              <a:t>   </a:t>
            </a:r>
            <a:r>
              <a:rPr lang="en-US" sz="2400" dirty="0">
                <a:solidFill>
                  <a:srgbClr val="00B050"/>
                </a:solidFill>
              </a:rPr>
              <a:t>          </a:t>
            </a:r>
            <a:r>
              <a:rPr lang="en-US" dirty="0">
                <a:solidFill>
                  <a:srgbClr val="00B050"/>
                </a:solidFill>
              </a:rPr>
              <a:t>                                                                                                                       </a:t>
            </a:r>
            <a:r>
              <a:rPr lang="en-US" sz="46000" b="1" dirty="0" err="1">
                <a:solidFill>
                  <a:srgbClr val="00B050"/>
                </a:solidFill>
              </a:rPr>
              <a:t>কোষ</a:t>
            </a:r>
            <a:r>
              <a:rPr lang="en-US" sz="46000" b="1" dirty="0">
                <a:solidFill>
                  <a:srgbClr val="00B050"/>
                </a:solidFill>
              </a:rPr>
              <a:t> ও </a:t>
            </a:r>
            <a:r>
              <a:rPr lang="en-US" sz="46000" b="1" dirty="0" err="1">
                <a:solidFill>
                  <a:srgbClr val="00B050"/>
                </a:solidFill>
              </a:rPr>
              <a:t>এর</a:t>
            </a:r>
            <a:r>
              <a:rPr lang="en-US" sz="46000" b="1" dirty="0">
                <a:solidFill>
                  <a:srgbClr val="00B050"/>
                </a:solidFill>
              </a:rPr>
              <a:t> </a:t>
            </a:r>
            <a:r>
              <a:rPr lang="en-US" sz="46000" b="1" dirty="0" err="1">
                <a:solidFill>
                  <a:srgbClr val="00B050"/>
                </a:solidFill>
              </a:rPr>
              <a:t>গঠন</a:t>
            </a:r>
            <a:r>
              <a:rPr lang="en-US" sz="46000" b="1" dirty="0">
                <a:solidFill>
                  <a:srgbClr val="00B050"/>
                </a:solidFill>
              </a:rPr>
              <a:t> </a:t>
            </a:r>
            <a:endParaRPr lang="en-US" sz="176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5060" y="2491741"/>
            <a:ext cx="5783580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06434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881359" cy="1538514"/>
          </a:xfrm>
        </p:spPr>
        <p:txBody>
          <a:bodyPr>
            <a:normAutofit fontScale="90000"/>
          </a:bodyPr>
          <a:lstStyle/>
          <a:p>
            <a:r>
              <a:rPr lang="en-US" sz="9600" b="1" dirty="0">
                <a:solidFill>
                  <a:srgbClr val="FFC000"/>
                </a:solidFill>
              </a:rPr>
              <a:t>     </a:t>
            </a:r>
            <a:r>
              <a:rPr lang="en-US" sz="11500" b="1" dirty="0" err="1">
                <a:solidFill>
                  <a:srgbClr val="FFC000"/>
                </a:solidFill>
              </a:rPr>
              <a:t>পাঠ</a:t>
            </a:r>
            <a:r>
              <a:rPr lang="en-US" sz="11500" b="1" dirty="0">
                <a:solidFill>
                  <a:srgbClr val="FFC000"/>
                </a:solidFill>
              </a:rPr>
              <a:t> </a:t>
            </a:r>
            <a:r>
              <a:rPr lang="en-US" sz="11500" b="1" dirty="0" err="1">
                <a:solidFill>
                  <a:srgbClr val="FFC000"/>
                </a:solidFill>
              </a:rPr>
              <a:t>শিরোনাম</a:t>
            </a:r>
            <a:r>
              <a:rPr lang="en-US" sz="11500" b="1" dirty="0">
                <a:solidFill>
                  <a:srgbClr val="FFC000"/>
                </a:solidFill>
              </a:rPr>
              <a:t> </a:t>
            </a:r>
            <a:r>
              <a:rPr lang="en-US" sz="9600" b="1" dirty="0">
                <a:solidFill>
                  <a:srgbClr val="FFC000"/>
                </a:solidFill>
              </a:rPr>
              <a:t/>
            </a:r>
            <a:br>
              <a:rPr lang="en-US" sz="9600" b="1" dirty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371" y="1524000"/>
            <a:ext cx="11437257" cy="20598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8000" b="1" dirty="0">
                <a:solidFill>
                  <a:schemeClr val="accent1"/>
                </a:solidFill>
              </a:rPr>
              <a:t>   </a:t>
            </a:r>
            <a:r>
              <a:rPr lang="en-US" sz="13800" b="1" dirty="0" err="1">
                <a:solidFill>
                  <a:schemeClr val="accent1">
                    <a:lumMod val="50000"/>
                  </a:schemeClr>
                </a:solidFill>
              </a:rPr>
              <a:t>ক্লোরোপ্লাস্ট</a:t>
            </a:r>
            <a:endParaRPr lang="en-US" sz="9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0594" y="3805084"/>
            <a:ext cx="9733935" cy="276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30053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851660"/>
          </a:xfrm>
        </p:spPr>
        <p:txBody>
          <a:bodyPr/>
          <a:lstStyle/>
          <a:p>
            <a:r>
              <a:rPr lang="en-US" sz="11500" b="1" dirty="0">
                <a:solidFill>
                  <a:srgbClr val="FFC000"/>
                </a:solidFill>
              </a:rPr>
              <a:t>     </a:t>
            </a:r>
            <a:r>
              <a:rPr lang="en-US" sz="11500" b="1" dirty="0" err="1">
                <a:solidFill>
                  <a:srgbClr val="FFC000"/>
                </a:solidFill>
              </a:rPr>
              <a:t>প্লাস্টিড</a:t>
            </a:r>
            <a:endParaRPr lang="en-US" sz="96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1" y="2148114"/>
            <a:ext cx="11544300" cy="4389846"/>
          </a:xfrm>
        </p:spPr>
        <p:txBody>
          <a:bodyPr/>
          <a:lstStyle/>
          <a:p>
            <a:r>
              <a:rPr lang="en-US" sz="3600" b="1" dirty="0" err="1"/>
              <a:t>স্ট্রোমা</a:t>
            </a:r>
            <a:r>
              <a:rPr lang="en-US" sz="3600" b="1" dirty="0"/>
              <a:t> ও </a:t>
            </a:r>
            <a:r>
              <a:rPr lang="en-US" sz="3600" b="1" dirty="0" err="1"/>
              <a:t>গ্রানাম</a:t>
            </a:r>
            <a:r>
              <a:rPr lang="en-US" sz="3600" b="1" dirty="0"/>
              <a:t> </a:t>
            </a:r>
            <a:r>
              <a:rPr lang="en-US" sz="3600" b="1" dirty="0" err="1"/>
              <a:t>সমৃদ্ধ</a:t>
            </a:r>
            <a:r>
              <a:rPr lang="en-US" sz="3600" b="1" dirty="0"/>
              <a:t> </a:t>
            </a:r>
            <a:r>
              <a:rPr lang="en-US" sz="3600" b="1" dirty="0" err="1"/>
              <a:t>এবং</a:t>
            </a:r>
            <a:r>
              <a:rPr lang="en-US" sz="3600" b="1" dirty="0"/>
              <a:t> </a:t>
            </a:r>
            <a:r>
              <a:rPr lang="en-US" sz="3600" b="1" dirty="0" err="1"/>
              <a:t>লিপোপ্রোটিন</a:t>
            </a:r>
            <a:r>
              <a:rPr lang="en-US" sz="3600" b="1" dirty="0"/>
              <a:t> </a:t>
            </a:r>
            <a:r>
              <a:rPr lang="en-US" sz="3600" b="1" dirty="0" err="1"/>
              <a:t>ঝিল্লী</a:t>
            </a:r>
            <a:r>
              <a:rPr lang="en-US" sz="3600" b="1" dirty="0"/>
              <a:t> </a:t>
            </a:r>
            <a:r>
              <a:rPr lang="en-US" sz="3600" b="1" dirty="0" err="1"/>
              <a:t>দ্বারা</a:t>
            </a:r>
            <a:r>
              <a:rPr lang="en-US" sz="3600" b="1" dirty="0"/>
              <a:t> </a:t>
            </a:r>
            <a:r>
              <a:rPr lang="en-US" sz="3600" b="1" dirty="0" err="1"/>
              <a:t>গঠিত</a:t>
            </a:r>
            <a:r>
              <a:rPr lang="en-US" sz="3600" b="1" dirty="0"/>
              <a:t>  </a:t>
            </a:r>
            <a:r>
              <a:rPr lang="en-US" sz="3600" b="1" dirty="0" err="1"/>
              <a:t>সর্ববৃহ</a:t>
            </a:r>
            <a:r>
              <a:rPr lang="en-US" sz="3600" b="1" dirty="0"/>
              <a:t>ৎ </a:t>
            </a:r>
            <a:r>
              <a:rPr lang="en-US" sz="3600" b="1" dirty="0" err="1"/>
              <a:t>ক্ষুদ্রাঙ্গ</a:t>
            </a:r>
            <a:r>
              <a:rPr lang="en-US" sz="3600" b="1" dirty="0"/>
              <a:t> </a:t>
            </a:r>
            <a:r>
              <a:rPr lang="en-US" sz="3600" b="1" dirty="0" err="1"/>
              <a:t>বা</a:t>
            </a:r>
            <a:r>
              <a:rPr lang="en-US" sz="3600" b="1" dirty="0"/>
              <a:t> </a:t>
            </a:r>
            <a:r>
              <a:rPr lang="en-US" sz="3600" b="1" dirty="0" err="1"/>
              <a:t>অঙ্গানু</a:t>
            </a:r>
            <a:endParaRPr lang="en-US" sz="3600" b="1" dirty="0"/>
          </a:p>
          <a:p>
            <a:r>
              <a:rPr lang="en-US" sz="3600" b="1" dirty="0" err="1"/>
              <a:t>ছত্রাক,ব্যাকটেরিয়া,নীলাভ-সবুজ</a:t>
            </a:r>
            <a:r>
              <a:rPr lang="en-US" sz="3600" b="1" dirty="0"/>
              <a:t> </a:t>
            </a:r>
            <a:r>
              <a:rPr lang="en-US" sz="3600" b="1" dirty="0" err="1"/>
              <a:t>শৈবাল</a:t>
            </a:r>
            <a:r>
              <a:rPr lang="en-US" sz="3600" b="1" dirty="0"/>
              <a:t> ও </a:t>
            </a:r>
            <a:r>
              <a:rPr lang="en-US" sz="3600" b="1" dirty="0" err="1"/>
              <a:t>প্রাণিকোষে</a:t>
            </a:r>
            <a:r>
              <a:rPr lang="en-US" sz="3600" b="1" dirty="0"/>
              <a:t> </a:t>
            </a:r>
            <a:r>
              <a:rPr lang="en-US" sz="3600" b="1" dirty="0" err="1"/>
              <a:t>থাকে</a:t>
            </a:r>
            <a:r>
              <a:rPr lang="en-US" sz="3600" b="1" dirty="0"/>
              <a:t> </a:t>
            </a:r>
            <a:r>
              <a:rPr lang="en-US" sz="3600" b="1" dirty="0" err="1"/>
              <a:t>না</a:t>
            </a:r>
            <a:r>
              <a:rPr lang="en-US" sz="2400" b="1" dirty="0"/>
              <a:t> </a:t>
            </a:r>
            <a:r>
              <a:rPr lang="en-US" b="1" dirty="0"/>
              <a:t>                                                                    </a:t>
            </a:r>
          </a:p>
          <a:p>
            <a:r>
              <a:rPr lang="en-US" sz="3600" b="1" dirty="0" err="1"/>
              <a:t>প্লাস্টিড</a:t>
            </a:r>
            <a:r>
              <a:rPr lang="en-US" sz="3600" b="1" dirty="0"/>
              <a:t> </a:t>
            </a:r>
            <a:r>
              <a:rPr lang="en-US" sz="3600" b="1" dirty="0" err="1"/>
              <a:t>তিন</a:t>
            </a:r>
            <a:r>
              <a:rPr lang="en-US" sz="3600" b="1" dirty="0"/>
              <a:t> </a:t>
            </a:r>
            <a:r>
              <a:rPr lang="en-US" sz="3600" b="1" dirty="0" err="1"/>
              <a:t>প্রকার-লিউকোপ্লাস্ট</a:t>
            </a:r>
            <a:r>
              <a:rPr lang="en-US" sz="3600" b="1" dirty="0"/>
              <a:t>, </a:t>
            </a:r>
            <a:r>
              <a:rPr lang="en-US" sz="3600" b="1" dirty="0" err="1"/>
              <a:t>ক্রোমোপ্লাস্ট</a:t>
            </a:r>
            <a:r>
              <a:rPr lang="en-US" sz="3600" b="1" dirty="0"/>
              <a:t>, </a:t>
            </a:r>
            <a:r>
              <a:rPr lang="en-US" sz="3600" b="1" dirty="0" err="1"/>
              <a:t>ক্লোরোপ্লাস্ট</a:t>
            </a:r>
            <a:r>
              <a:rPr lang="en-US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08420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72" y="116114"/>
            <a:ext cx="10029064" cy="1666966"/>
          </a:xfrm>
        </p:spPr>
        <p:txBody>
          <a:bodyPr/>
          <a:lstStyle/>
          <a:p>
            <a:r>
              <a:rPr lang="en-US" sz="11500" b="1" dirty="0">
                <a:solidFill>
                  <a:srgbClr val="FFC000"/>
                </a:solidFill>
              </a:rPr>
              <a:t>  </a:t>
            </a:r>
            <a:r>
              <a:rPr lang="en-US" sz="11500" b="1" dirty="0" err="1">
                <a:solidFill>
                  <a:srgbClr val="FFC000"/>
                </a:solidFill>
              </a:rPr>
              <a:t>ক্লোরোপ্লাস্ট</a:t>
            </a:r>
            <a:r>
              <a:rPr lang="en-US" sz="11500" b="1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91740"/>
            <a:ext cx="10835640" cy="4091940"/>
          </a:xfrm>
        </p:spPr>
        <p:txBody>
          <a:bodyPr/>
          <a:lstStyle/>
          <a:p>
            <a:r>
              <a:rPr lang="en-US" sz="3600" b="1" dirty="0" err="1">
                <a:solidFill>
                  <a:srgbClr val="00B050"/>
                </a:solidFill>
              </a:rPr>
              <a:t>সবুজ</a:t>
            </a:r>
            <a:r>
              <a:rPr lang="en-US" sz="3600" b="1" dirty="0"/>
              <a:t> </a:t>
            </a:r>
            <a:r>
              <a:rPr lang="en-US" sz="3600" b="1" dirty="0" err="1"/>
              <a:t>বর্ণের</a:t>
            </a:r>
            <a:r>
              <a:rPr lang="en-US" sz="3600" b="1" dirty="0"/>
              <a:t> </a:t>
            </a:r>
            <a:r>
              <a:rPr lang="en-US" sz="3600" b="1" dirty="0" err="1"/>
              <a:t>প্লাস্টিড</a:t>
            </a:r>
            <a:r>
              <a:rPr lang="en-US" sz="3600" b="1" dirty="0"/>
              <a:t>  </a:t>
            </a:r>
            <a:r>
              <a:rPr lang="en-US" b="1" dirty="0"/>
              <a:t>                                                                               </a:t>
            </a:r>
          </a:p>
          <a:p>
            <a:r>
              <a:rPr lang="en-US" sz="3600" b="1" dirty="0" err="1"/>
              <a:t>বিজ্ঞানী</a:t>
            </a:r>
            <a:r>
              <a:rPr lang="en-US" sz="3600" b="1" dirty="0"/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শিম্পার</a:t>
            </a:r>
            <a:r>
              <a:rPr lang="en-US" sz="3600" b="1" dirty="0"/>
              <a:t> </a:t>
            </a:r>
            <a:r>
              <a:rPr lang="en-US" sz="3600" b="1" dirty="0" err="1"/>
              <a:t>আবিস্কার</a:t>
            </a:r>
            <a:r>
              <a:rPr lang="en-US" sz="3600" b="1" dirty="0"/>
              <a:t> </a:t>
            </a:r>
            <a:r>
              <a:rPr lang="en-US" sz="3600" b="1" dirty="0" err="1"/>
              <a:t>করেন</a:t>
            </a:r>
            <a:r>
              <a:rPr lang="en-US" sz="3600" b="1" dirty="0"/>
              <a:t>  </a:t>
            </a:r>
            <a:r>
              <a:rPr lang="en-US" b="1" dirty="0"/>
              <a:t>                                                  </a:t>
            </a:r>
          </a:p>
          <a:p>
            <a:r>
              <a:rPr lang="en-US" sz="3600" b="1" dirty="0" err="1"/>
              <a:t>কোষের</a:t>
            </a:r>
            <a:r>
              <a:rPr lang="en-US" sz="3600" b="1" dirty="0"/>
              <a:t> </a:t>
            </a:r>
            <a:r>
              <a:rPr lang="en-US" sz="3600" b="1" dirty="0" err="1">
                <a:solidFill>
                  <a:srgbClr val="92D050"/>
                </a:solidFill>
              </a:rPr>
              <a:t>রান্নাঘর</a:t>
            </a:r>
            <a:r>
              <a:rPr lang="en-US" sz="3600" b="1" dirty="0"/>
              <a:t> </a:t>
            </a:r>
            <a:r>
              <a:rPr lang="en-US" sz="3600" b="1" dirty="0" err="1"/>
              <a:t>বলা</a:t>
            </a:r>
            <a:r>
              <a:rPr lang="en-US" sz="3600" b="1" dirty="0"/>
              <a:t> </a:t>
            </a:r>
            <a:r>
              <a:rPr lang="en-US" sz="3600" b="1" dirty="0" err="1"/>
              <a:t>হয়</a:t>
            </a:r>
            <a:r>
              <a:rPr lang="en-US" sz="3600" b="1" dirty="0"/>
              <a:t>  </a:t>
            </a:r>
            <a:r>
              <a:rPr lang="en-US" b="1" dirty="0"/>
              <a:t>                                                                                  </a:t>
            </a:r>
          </a:p>
          <a:p>
            <a:r>
              <a:rPr lang="en-US" sz="3600" b="1" dirty="0" err="1">
                <a:solidFill>
                  <a:schemeClr val="accent2"/>
                </a:solidFill>
              </a:rPr>
              <a:t>শর্করা</a:t>
            </a:r>
            <a:r>
              <a:rPr lang="en-US" sz="3600" b="1" dirty="0">
                <a:solidFill>
                  <a:schemeClr val="accent2"/>
                </a:solidFill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</a:rPr>
              <a:t>তৈরির</a:t>
            </a:r>
            <a:r>
              <a:rPr lang="en-US" sz="3600" b="1" dirty="0">
                <a:solidFill>
                  <a:schemeClr val="accent2"/>
                </a:solidFill>
              </a:rPr>
              <a:t> </a:t>
            </a:r>
            <a:r>
              <a:rPr lang="en-US" sz="3600" b="1" dirty="0" err="1">
                <a:solidFill>
                  <a:schemeClr val="accent2"/>
                </a:solidFill>
              </a:rPr>
              <a:t>কারখানা</a:t>
            </a:r>
            <a:r>
              <a:rPr lang="en-US" sz="3600" b="1" dirty="0">
                <a:solidFill>
                  <a:schemeClr val="accent2"/>
                </a:solidFill>
              </a:rPr>
              <a:t> </a:t>
            </a:r>
            <a:r>
              <a:rPr lang="en-US" sz="3600" b="1" dirty="0" err="1"/>
              <a:t>বলা</a:t>
            </a:r>
            <a:r>
              <a:rPr lang="en-US" sz="3600" b="1" dirty="0"/>
              <a:t> </a:t>
            </a:r>
            <a:r>
              <a:rPr lang="en-US" sz="3600" b="1" dirty="0" err="1"/>
              <a:t>হয়</a:t>
            </a:r>
            <a:r>
              <a:rPr lang="en-US" sz="3600" b="1" dirty="0"/>
              <a:t>  </a:t>
            </a:r>
            <a:r>
              <a:rPr lang="en-US" b="1" dirty="0"/>
              <a:t>                                                                                  </a:t>
            </a:r>
          </a:p>
          <a:p>
            <a:r>
              <a:rPr lang="en-US" sz="3600" b="1" dirty="0" err="1">
                <a:solidFill>
                  <a:schemeClr val="accent1"/>
                </a:solidFill>
              </a:rPr>
              <a:t>শক্তি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রূপান্তরের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অঙ্গানু</a:t>
            </a:r>
            <a:r>
              <a:rPr lang="en-US" sz="3600" b="1" dirty="0"/>
              <a:t> </a:t>
            </a:r>
            <a:r>
              <a:rPr lang="en-US" sz="3600" b="1" dirty="0" err="1"/>
              <a:t>বলা</a:t>
            </a:r>
            <a:r>
              <a:rPr lang="en-US" sz="3600" b="1" dirty="0"/>
              <a:t> </a:t>
            </a:r>
            <a:r>
              <a:rPr lang="en-US" sz="3600" b="1" dirty="0" err="1"/>
              <a:t>হয়</a:t>
            </a:r>
            <a:r>
              <a:rPr lang="en-US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276645447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xmlns="" val="15882476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154983"/>
            <a:ext cx="9404723" cy="1689314"/>
          </a:xfrm>
        </p:spPr>
        <p:txBody>
          <a:bodyPr/>
          <a:lstStyle/>
          <a:p>
            <a:r>
              <a:rPr lang="en-US" sz="11500" b="1" dirty="0">
                <a:solidFill>
                  <a:srgbClr val="FFC000"/>
                </a:solidFill>
              </a:rPr>
              <a:t>     </a:t>
            </a:r>
            <a:r>
              <a:rPr lang="en-US" sz="8000" b="1" dirty="0" err="1">
                <a:solidFill>
                  <a:srgbClr val="FFC000"/>
                </a:solidFill>
              </a:rPr>
              <a:t>ভৌতগঠন</a:t>
            </a:r>
            <a:endParaRPr lang="en-US" sz="115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" y="2231756"/>
            <a:ext cx="11828207" cy="393657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b="1" dirty="0">
                <a:solidFill>
                  <a:srgbClr val="FFFF00"/>
                </a:solidFill>
              </a:rPr>
              <a:t>১.</a:t>
            </a:r>
            <a:r>
              <a:rPr lang="en-US" sz="3600" b="1" dirty="0">
                <a:solidFill>
                  <a:srgbClr val="FFFF00"/>
                </a:solidFill>
              </a:rPr>
              <a:t>আবরণীঃ</a:t>
            </a:r>
            <a:r>
              <a:rPr lang="en-US" sz="3600" dirty="0"/>
              <a:t>- </a:t>
            </a:r>
            <a:r>
              <a:rPr lang="en-US" sz="3600" b="1" dirty="0" err="1"/>
              <a:t>দ্বিস্তরী,গ্লাইকোসিল</a:t>
            </a:r>
            <a:r>
              <a:rPr lang="en-US" sz="3600" b="1" dirty="0"/>
              <a:t> </a:t>
            </a:r>
            <a:r>
              <a:rPr lang="en-US" sz="3600" b="1" dirty="0" err="1"/>
              <a:t>গ্লিসারাইড</a:t>
            </a:r>
            <a:r>
              <a:rPr lang="en-US" sz="3600" b="1" dirty="0"/>
              <a:t> </a:t>
            </a:r>
            <a:r>
              <a:rPr lang="en-US" sz="3600" b="1" dirty="0" err="1"/>
              <a:t>নামক</a:t>
            </a:r>
            <a:r>
              <a:rPr lang="en-US" sz="3600" b="1" dirty="0"/>
              <a:t> </a:t>
            </a:r>
            <a:r>
              <a:rPr lang="en-US" sz="3600" b="1" dirty="0" err="1"/>
              <a:t>গ্লাইকোলিপিড</a:t>
            </a:r>
            <a:r>
              <a:rPr lang="en-US" sz="3600" b="1" dirty="0"/>
              <a:t>  </a:t>
            </a:r>
            <a:r>
              <a:rPr lang="en-US" sz="3600" b="1" dirty="0" err="1"/>
              <a:t>দ্বারা</a:t>
            </a:r>
            <a:r>
              <a:rPr lang="en-US" sz="3600" b="1" dirty="0"/>
              <a:t> </a:t>
            </a:r>
            <a:r>
              <a:rPr lang="en-US" sz="3600" b="1" dirty="0" err="1"/>
              <a:t>গঠিত</a:t>
            </a:r>
            <a:r>
              <a:rPr lang="en-US" sz="3600" b="1" dirty="0"/>
              <a:t> ,</a:t>
            </a:r>
            <a:r>
              <a:rPr lang="en-US" sz="3600" b="1" dirty="0" err="1"/>
              <a:t>Semipermeabla</a:t>
            </a:r>
            <a:r>
              <a:rPr lang="en-US" sz="3600" b="1" dirty="0"/>
              <a:t> </a:t>
            </a:r>
            <a:r>
              <a:rPr lang="en-US" sz="3600" b="1" dirty="0" err="1"/>
              <a:t>মেমব্রেন</a:t>
            </a:r>
            <a:r>
              <a:rPr lang="en-US" sz="3600" b="1" dirty="0"/>
              <a:t> </a:t>
            </a:r>
            <a:r>
              <a:rPr lang="en-US" sz="2800" b="1" dirty="0"/>
              <a:t>                                                                                                                                                                     </a:t>
            </a:r>
            <a:r>
              <a:rPr lang="en-US" sz="3600" b="1" dirty="0">
                <a:solidFill>
                  <a:srgbClr val="FFFF00"/>
                </a:solidFill>
              </a:rPr>
              <a:t>২.স্ট্রোমাঃ</a:t>
            </a:r>
            <a:r>
              <a:rPr lang="en-US" sz="3600" b="1" dirty="0"/>
              <a:t>-পানিগ্রাহী,কলয়েডধর্মী </a:t>
            </a:r>
            <a:r>
              <a:rPr lang="en-US" sz="3600" b="1" dirty="0" err="1"/>
              <a:t>ম্যাট্রিক্স</a:t>
            </a:r>
            <a:r>
              <a:rPr lang="en-US" sz="3600" b="1" dirty="0"/>
              <a:t> </a:t>
            </a:r>
            <a:r>
              <a:rPr lang="en-US" sz="3600" b="1" dirty="0" err="1"/>
              <a:t>তরল</a:t>
            </a:r>
            <a:r>
              <a:rPr lang="en-US" sz="3600" b="1" dirty="0"/>
              <a:t> </a:t>
            </a:r>
            <a:r>
              <a:rPr lang="en-US" sz="3600" b="1" dirty="0" err="1"/>
              <a:t>পদার্থ।এতে</a:t>
            </a:r>
            <a:r>
              <a:rPr lang="en-US" sz="3600" b="1" dirty="0"/>
              <a:t> 70S .</a:t>
            </a:r>
            <a:r>
              <a:rPr lang="en-US" sz="3600" b="1" dirty="0" err="1"/>
              <a:t>রাইবোজোম</a:t>
            </a:r>
            <a:r>
              <a:rPr lang="en-US" sz="3600" b="1" dirty="0"/>
              <a:t> , DNA.RNA </a:t>
            </a:r>
            <a:r>
              <a:rPr lang="en-US" sz="3600" b="1" dirty="0" err="1"/>
              <a:t>থাকে</a:t>
            </a:r>
            <a:r>
              <a:rPr lang="en-US" sz="3600" b="1" dirty="0"/>
              <a:t> </a:t>
            </a:r>
            <a:r>
              <a:rPr lang="en-US" sz="2800" b="1" dirty="0"/>
              <a:t>।                                       </a:t>
            </a:r>
            <a:r>
              <a:rPr lang="en-US" sz="2400" b="1" dirty="0"/>
              <a:t>                                                                                         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33014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7187AD6-C9C4-47A1-82FF-C6566CFA4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6728596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448</TotalTime>
  <Words>273</Words>
  <Application>Microsoft Office PowerPoint</Application>
  <PresentationFormat>Custom</PresentationFormat>
  <Paragraphs>39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Ion</vt:lpstr>
      <vt:lpstr>Slide 1</vt:lpstr>
      <vt:lpstr>Slide 2</vt:lpstr>
      <vt:lpstr>        পাঠ পরিচিতি </vt:lpstr>
      <vt:lpstr>     পাঠ শিরোনাম  </vt:lpstr>
      <vt:lpstr>     প্লাস্টিড</vt:lpstr>
      <vt:lpstr>  ক্লোরোপ্লাস্ট </vt:lpstr>
      <vt:lpstr>Slide 7</vt:lpstr>
      <vt:lpstr>     ভৌতগঠন</vt:lpstr>
      <vt:lpstr>Slide 9</vt:lpstr>
      <vt:lpstr>Slide 10</vt:lpstr>
      <vt:lpstr>Slide 11</vt:lpstr>
      <vt:lpstr>              ভৌতগঠন</vt:lpstr>
      <vt:lpstr>                ভৌতগঠন</vt:lpstr>
      <vt:lpstr>    কাজ/গুরুত্ব</vt:lpstr>
      <vt:lpstr>       মূল্যায়ন</vt:lpstr>
      <vt:lpstr>         বাড়ির কাজ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monir</cp:lastModifiedBy>
  <cp:revision>157</cp:revision>
  <dcterms:created xsi:type="dcterms:W3CDTF">2020-11-02T10:50:09Z</dcterms:created>
  <dcterms:modified xsi:type="dcterms:W3CDTF">2026-07-24T15:25:50Z</dcterms:modified>
</cp:coreProperties>
</file>