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notesMasterIdLst>
    <p:notesMasterId r:id="rId14"/>
  </p:notesMasterIdLst>
  <p:handoutMasterIdLst>
    <p:handoutMasterId r:id="rId15"/>
  </p:handoutMasterIdLst>
  <p:sldIdLst>
    <p:sldId id="256" r:id="rId2"/>
    <p:sldId id="288" r:id="rId3"/>
    <p:sldId id="262" r:id="rId4"/>
    <p:sldId id="263" r:id="rId5"/>
    <p:sldId id="272" r:id="rId6"/>
    <p:sldId id="297" r:id="rId7"/>
    <p:sldId id="299" r:id="rId8"/>
    <p:sldId id="290" r:id="rId9"/>
    <p:sldId id="292" r:id="rId10"/>
    <p:sldId id="300" r:id="rId11"/>
    <p:sldId id="296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4ykm+xCA9E3gElsoNImgYw==" hashData="UVYNMafXPn72Jf6TRYL3gW+nWOhHDHgtIpy6PrDnEezAvi/NspYlSGbP80/l34zrnzTwns9Wuiu7zufScJJqTA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562" autoAdjust="0"/>
  </p:normalViewPr>
  <p:slideViewPr>
    <p:cSldViewPr snapToGrid="0">
      <p:cViewPr varScale="1">
        <p:scale>
          <a:sx n="92" d="100"/>
          <a:sy n="92" d="100"/>
        </p:scale>
        <p:origin x="432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19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2708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D37002A-1626-61B6-F8CC-587FFEFD077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AD1F71-8A9E-6738-AB29-F135A5BA54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90F24-0468-4501-9480-DDE81620027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2D6A52-BBBE-2E0D-3512-6D2D7DC59D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7A8AB4-EEAA-CDA8-2DA4-DD34264509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7288A-8987-4ED3-B512-4597AB591B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504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BF76A6-10FC-4F98-976A-325BA8F0CCFE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1E074D-357D-4272-9526-F78E58BC1D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56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948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6161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604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652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472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358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036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636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7282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208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231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891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507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281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0588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753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4513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93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063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791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867E03F-E966-6FD9-44C3-CF11F628B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107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677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93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285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729D4ED-C3CC-4174-8BC7-466EA69FC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736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827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761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816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697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9BCA1-22C7-4571-99E0-3E83552A2B5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21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B4E213B-0FDE-E9C3-2680-BF9EA7D324E0}"/>
              </a:ext>
            </a:extLst>
          </p:cNvPr>
          <p:cNvSpPr/>
          <p:nvPr/>
        </p:nvSpPr>
        <p:spPr>
          <a:xfrm>
            <a:off x="4240717" y="966355"/>
            <a:ext cx="776302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tabLst>
                <a:tab pos="2865755" algn="ctr"/>
                <a:tab pos="5731510" algn="r"/>
              </a:tabLst>
            </a:pPr>
            <a:r>
              <a:rPr lang="en-GB" sz="2400" b="1" kern="100" dirty="0" err="1">
                <a:solidFill>
                  <a:srgbClr val="00B0F0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তথ্য</a:t>
            </a:r>
            <a:r>
              <a:rPr lang="en-GB" sz="2400" b="1" kern="100" dirty="0">
                <a:solidFill>
                  <a:srgbClr val="00B0F0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ও </a:t>
            </a:r>
            <a:r>
              <a:rPr lang="en-GB" sz="2400" b="1" kern="100" dirty="0" err="1">
                <a:solidFill>
                  <a:srgbClr val="00B0F0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যোগাযোগ</a:t>
            </a:r>
            <a:r>
              <a:rPr lang="en-GB" sz="2400" b="1" kern="100" dirty="0">
                <a:solidFill>
                  <a:srgbClr val="00B0F0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lang="en-GB" sz="2400" b="1" kern="100" dirty="0" err="1">
                <a:solidFill>
                  <a:srgbClr val="00B0F0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প্রযুক্তি</a:t>
            </a:r>
            <a:endParaRPr lang="en-GB" sz="2400" b="1" kern="100" dirty="0">
              <a:solidFill>
                <a:srgbClr val="00B0F0"/>
              </a:solidFill>
              <a:latin typeface="NikoshBAN" panose="02000000000000000000" pitchFamily="2" charset="0"/>
              <a:ea typeface="Aptos" panose="020B0004020202020204" pitchFamily="34" charset="0"/>
              <a:cs typeface="NikoshBAN" panose="02000000000000000000" pitchFamily="2" charset="0"/>
            </a:endParaRPr>
          </a:p>
          <a:p>
            <a:pPr algn="ctr">
              <a:tabLst>
                <a:tab pos="2865755" algn="ctr"/>
                <a:tab pos="5731510" algn="r"/>
              </a:tabLst>
            </a:pPr>
            <a:r>
              <a:rPr lang="en-GB" sz="2400" b="1" kern="100" dirty="0">
                <a:solidFill>
                  <a:srgbClr val="00B0F0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শ</a:t>
            </a:r>
            <a:r>
              <a:rPr lang="en-GB" sz="2400" b="1" kern="100" dirty="0">
                <a:solidFill>
                  <a:srgbClr val="00B0F0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্রেণি-৭ম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0E415E-8C2C-0309-EBC9-936523E5BF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121" y="1891423"/>
            <a:ext cx="5033243" cy="29999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perspectiveRelaxedModerately"/>
            <a:lightRig rig="threePt" dir="t"/>
          </a:scene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16BBEC-70AC-A3EC-0DB7-910E8FEC28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59324">
            <a:off x="-430865" y="1704774"/>
            <a:ext cx="6631639" cy="34484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2278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707">
        <p15:prstTrans prst="curtains"/>
      </p:transition>
    </mc:Choice>
    <mc:Fallback xmlns="">
      <p:transition spd="slow" advTm="6707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id="{6BF6483E-D989-6606-31A3-9E6067417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0779" y="1274127"/>
            <a:ext cx="4881701" cy="181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বহুনির্বাচনী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MCQ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মাদারবোর্ড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ইনপুট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ডিভাইস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বোর্ড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স্টোরেজ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আউটপুট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ডিভাইস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1ED023C-79AF-6F39-4CBD-1EB3CE940708}"/>
              </a:ext>
            </a:extLst>
          </p:cNvPr>
          <p:cNvSpPr txBox="1">
            <a:spLocks/>
          </p:cNvSpPr>
          <p:nvPr/>
        </p:nvSpPr>
        <p:spPr>
          <a:xfrm>
            <a:off x="1855479" y="622854"/>
            <a:ext cx="8294002" cy="457200"/>
          </a:xfrm>
          <a:prstGeom prst="rect">
            <a:avLst/>
          </a:prstGeom>
          <a:noFill/>
          <a:scene3d>
            <a:camera prst="perspectiveRelaxed"/>
            <a:lightRig rig="threePt" dir="t"/>
          </a:scene3d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0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</a:t>
            </a:r>
            <a:r>
              <a:rPr lang="en-GB" sz="2400" b="1" kern="1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মূল্যায়ণ</a:t>
            </a:r>
            <a:r>
              <a:rPr lang="en-GB" sz="2000" b="1" kern="1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0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0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413376DE-FA49-6752-7569-BCE5C5E28B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0779" y="3294309"/>
            <a:ext cx="4881701" cy="1533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পাওয়ার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সাপ্লাইয়ের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বিদ্যু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সরবরাহ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দেখানো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E96D8631-E2BD-9C58-FA6D-C79AC43E6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3983" y="1446299"/>
            <a:ext cx="4881701" cy="1533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RAM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কোথায়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বসানো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CPU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পাওয়ার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সাপ্লাই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RAM Slot 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হার্ডডিস্ক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L-Shape 11">
            <a:extLst>
              <a:ext uri="{FF2B5EF4-FFF2-40B4-BE49-F238E27FC236}">
                <a16:creationId xmlns:a16="http://schemas.microsoft.com/office/drawing/2014/main" id="{324B0C73-7DBE-419C-1976-E57D6C294114}"/>
              </a:ext>
            </a:extLst>
          </p:cNvPr>
          <p:cNvSpPr/>
          <p:nvPr/>
        </p:nvSpPr>
        <p:spPr>
          <a:xfrm rot="18814315">
            <a:off x="2782550" y="2141442"/>
            <a:ext cx="309231" cy="129395"/>
          </a:xfrm>
          <a:prstGeom prst="corner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92D050"/>
              </a:solidFill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43A7A0F1-B790-6A8D-2C79-E40C86FB3FBA}"/>
              </a:ext>
            </a:extLst>
          </p:cNvPr>
          <p:cNvSpPr/>
          <p:nvPr/>
        </p:nvSpPr>
        <p:spPr>
          <a:xfrm rot="18814315">
            <a:off x="2884039" y="3891814"/>
            <a:ext cx="309231" cy="129395"/>
          </a:xfrm>
          <a:prstGeom prst="corner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92D050"/>
              </a:solidFill>
            </a:endParaRPr>
          </a:p>
        </p:txBody>
      </p:sp>
      <p:sp>
        <p:nvSpPr>
          <p:cNvPr id="14" name="L-Shape 13">
            <a:extLst>
              <a:ext uri="{FF2B5EF4-FFF2-40B4-BE49-F238E27FC236}">
                <a16:creationId xmlns:a16="http://schemas.microsoft.com/office/drawing/2014/main" id="{1D9ECE65-B7DF-02FD-DF8D-B47F87A370D1}"/>
              </a:ext>
            </a:extLst>
          </p:cNvPr>
          <p:cNvSpPr/>
          <p:nvPr/>
        </p:nvSpPr>
        <p:spPr>
          <a:xfrm rot="18814315">
            <a:off x="6679269" y="2433890"/>
            <a:ext cx="309231" cy="129395"/>
          </a:xfrm>
          <a:prstGeom prst="corner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92D05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889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8810">
        <p14:switch dir="r"/>
      </p:transition>
    </mc:Choice>
    <mc:Fallback xmlns="">
      <p:transition spd="slow" advTm="88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10" grpId="0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90C1CDE-56C5-1816-03B1-85F67D098963}"/>
              </a:ext>
            </a:extLst>
          </p:cNvPr>
          <p:cNvSpPr txBox="1">
            <a:spLocks/>
          </p:cNvSpPr>
          <p:nvPr/>
        </p:nvSpPr>
        <p:spPr>
          <a:xfrm>
            <a:off x="1855480" y="1088516"/>
            <a:ext cx="8169311" cy="457200"/>
          </a:xfrm>
          <a:prstGeom prst="rect">
            <a:avLst/>
          </a:prstGeom>
          <a:noFill/>
          <a:scene3d>
            <a:camera prst="perspectiveRelaxed"/>
            <a:lightRig rig="threePt" dir="t"/>
          </a:scene3d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4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</a:t>
            </a:r>
            <a:r>
              <a:rPr lang="en-GB" sz="2400" b="1" kern="1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GB" sz="2400" b="1" kern="1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400" b="1" kern="1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GB" sz="2400" b="1" kern="1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D0D55F25-F55C-6915-EC21-2D708CCCB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3654" y="1830227"/>
            <a:ext cx="8767491" cy="702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মাদারবোর্ডের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এঁকে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অংশগুলোর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পাওয়ার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সাপ্লাইয়ের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তিনটি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1BC0AECB-3BA5-B45A-3BBC-882247B584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3654" y="2644774"/>
            <a:ext cx="9884001" cy="1256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সারসংক্ষেপঃ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মাদারবোর্ড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বোর্ড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সব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যন্ত্রাংশকে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সংযুক্ত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আদান-প্রদান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নিশ্চিত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পাওয়ার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সাপ্লাই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বৈদ্যুতিক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শক্তিকে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উপযুক্ত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DC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বিদ্যুতে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রূপান্তর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সরবরাহ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যন্ত্রাংশ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ছাড়া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সঠিকভাবে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781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8810">
        <p14:gallery dir="l"/>
      </p:transition>
    </mc:Choice>
    <mc:Fallback xmlns="">
      <p:transition spd="slow" advTm="88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103A0C-E7AA-550A-FF8B-4228EE097E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71" y="1111395"/>
            <a:ext cx="6557458" cy="41623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840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43">
        <p14:window dir="vert"/>
      </p:transition>
    </mc:Choice>
    <mc:Fallback xmlns="">
      <p:transition spd="slow" advTm="8043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96C87C7-3811-2045-886D-0082042115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664478">
            <a:off x="1411793" y="1141027"/>
            <a:ext cx="9348317" cy="923330"/>
          </a:xfrm>
          <a:prstGeom prst="rect">
            <a:avLst/>
          </a:prstGeom>
          <a:ln/>
          <a:scene3d>
            <a:camera prst="isometricOffAxis1Right"/>
            <a:lightRig rig="threeP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6394C44-FE4E-A64E-AB30-8E6049F27B0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 rot="694988">
            <a:off x="1477074" y="2230493"/>
            <a:ext cx="4160016" cy="857105"/>
          </a:xfrm>
          <a:prstGeom prst="rect">
            <a:avLst/>
          </a:prstGeom>
          <a:noFill/>
          <a:ln w="9525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scene3d>
            <a:camera prst="isometricOffAxis1Right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C4DEBA6-AFFF-AE48-B2B1-3988F20A4F2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 rot="678201">
            <a:off x="6038081" y="2473299"/>
            <a:ext cx="4333405" cy="857104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scene3d>
            <a:camera prst="isometricOffAxis1Right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C9C460-1385-FA09-560A-5DBD38A2402F}"/>
              </a:ext>
            </a:extLst>
          </p:cNvPr>
          <p:cNvSpPr txBox="1"/>
          <p:nvPr/>
        </p:nvSpPr>
        <p:spPr>
          <a:xfrm rot="739753">
            <a:off x="1176190" y="3217114"/>
            <a:ext cx="4150697" cy="1907646"/>
          </a:xfrm>
          <a:prstGeom prst="rect">
            <a:avLst/>
          </a:prstGeom>
          <a:noFill/>
          <a:ln w="12700">
            <a:solidFill>
              <a:schemeClr val="tx1"/>
            </a:solidFill>
          </a:ln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ছায়েদ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উল্যাহ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আরিফ</a:t>
            </a:r>
            <a:endParaRPr lang="bn-IN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আইসিটি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bn-IN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আদর্শ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bn-IN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সদর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নোয়াখালী</a:t>
            </a: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ইমেইল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BD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asulymoon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84@gmail.com</a:t>
            </a:r>
            <a:endParaRPr lang="en-US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GB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B7093C-F84C-489B-0BE1-C6B6EA09B416}"/>
              </a:ext>
            </a:extLst>
          </p:cNvPr>
          <p:cNvSpPr txBox="1"/>
          <p:nvPr/>
        </p:nvSpPr>
        <p:spPr>
          <a:xfrm rot="667778">
            <a:off x="5625669" y="3509839"/>
            <a:ext cx="4380581" cy="1908215"/>
          </a:xfrm>
          <a:prstGeom prst="rect">
            <a:avLst/>
          </a:prstGeom>
          <a:noFill/>
          <a:ln w="12700">
            <a:solidFill>
              <a:schemeClr val="accent6"/>
            </a:solidFill>
          </a:ln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r>
              <a:rPr lang="bn-BD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bn-IN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তথ্য ও যোগাযোগ প্রযুক্তি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২য়</a:t>
            </a:r>
            <a:r>
              <a:rPr lang="bn-BD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মেমরি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স্টোরেজ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ডিভাইস</a:t>
            </a:r>
            <a:endParaRPr lang="en-GB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৪5 </a:t>
            </a: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মিনিট  </a:t>
            </a:r>
          </a:p>
          <a:p>
            <a:endParaRPr lang="en-GB" b="1" dirty="0"/>
          </a:p>
        </p:txBody>
      </p:sp>
      <p:pic>
        <p:nvPicPr>
          <p:cNvPr id="5" name="Picture 4" descr="A person in a suit and tie&#10;&#10;AI-generated content may be incorrect.">
            <a:extLst>
              <a:ext uri="{FF2B5EF4-FFF2-40B4-BE49-F238E27FC236}">
                <a16:creationId xmlns:a16="http://schemas.microsoft.com/office/drawing/2014/main" id="{C5B5DDE7-2DEB-BC6B-A805-6D0122F51C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8025">
            <a:off x="1618534" y="3285762"/>
            <a:ext cx="708660" cy="9220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800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69">
        <p14:ferris dir="l"/>
      </p:transition>
    </mc:Choice>
    <mc:Fallback xmlns="">
      <p:transition spd="slow" advTm="9669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3F445-C0F5-F041-9E59-D05A94CFF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3234" y="1445056"/>
            <a:ext cx="8801100" cy="1184678"/>
          </a:xfrm>
          <a:ln w="57150">
            <a:noFill/>
          </a:ln>
        </p:spPr>
        <p:txBody>
          <a:bodyPr anchor="ctr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GB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0" indent="0">
              <a:buNone/>
            </a:pPr>
            <a:r>
              <a:rPr lang="en-GB" sz="2000" b="1" dirty="0"/>
              <a:t>			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মাদারবোর্ড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Motherboard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) ও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পাওয়ার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সাপ্লাই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Power Supply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F85736A-C339-1DD9-0B05-77A854051DB3}"/>
              </a:ext>
            </a:extLst>
          </p:cNvPr>
          <p:cNvSpPr txBox="1">
            <a:spLocks/>
          </p:cNvSpPr>
          <p:nvPr/>
        </p:nvSpPr>
        <p:spPr>
          <a:xfrm>
            <a:off x="2253234" y="2974963"/>
            <a:ext cx="8801100" cy="1184678"/>
          </a:xfrm>
          <a:prstGeom prst="rect">
            <a:avLst/>
          </a:prstGeom>
          <a:ln w="5715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সম্ভাব্য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উত্তরঃ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সব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যন্ত্রাংশকে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বোর্ডের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বিদ্যু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সরবরাহ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B4EF5EB-839E-69FA-78CD-6B2800C7AF64}"/>
              </a:ext>
            </a:extLst>
          </p:cNvPr>
          <p:cNvSpPr txBox="1">
            <a:spLocks/>
          </p:cNvSpPr>
          <p:nvPr/>
        </p:nvSpPr>
        <p:spPr>
          <a:xfrm>
            <a:off x="2253234" y="2173641"/>
            <a:ext cx="8801100" cy="1184678"/>
          </a:xfrm>
          <a:prstGeom prst="rect">
            <a:avLst/>
          </a:prstGeom>
          <a:ln w="5715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প্রশ্নঃ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           👉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সব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যন্ত্রাংশ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আলাদা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আলাদা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চালু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402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03">
        <p14:prism isContent="1"/>
      </p:transition>
    </mc:Choice>
    <mc:Fallback xmlns="">
      <p:transition spd="slow" advTm="470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AA899-C227-9243-B98C-C7A5269BA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6618" y="1812246"/>
            <a:ext cx="8169311" cy="645344"/>
          </a:xfrm>
          <a:noFill/>
          <a:scene3d>
            <a:camera prst="perspectiveRelaxedModerately"/>
            <a:lightRig rig="threePt" dir="t"/>
          </a:scene3d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r>
              <a:rPr lang="en-US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bn-IN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পাঠ শেষে শিক্ষার্থীরা---  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953C8-13F1-E646-AF07-C17B08046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0122" y="2340345"/>
            <a:ext cx="5936159" cy="1963883"/>
          </a:xfrm>
          <a:noFill/>
          <a:ln w="57150">
            <a:noFill/>
          </a:ln>
          <a:scene3d>
            <a:camera prst="perspectiveRelaxedModerately"/>
            <a:lightRig rig="threePt" dir="t"/>
          </a:scene3d>
        </p:spPr>
        <p:txBody>
          <a:bodyPr anchor="ctr"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মাদারবোর্ড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মাদারবোর্ডের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অংশগুলো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পাওয়ার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সাপ্লাই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মাদারবোর্ড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পাওয়ার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সাপ্লাইয়ের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8D742F-EC42-69D1-A1AB-8BD5CCABC348}"/>
              </a:ext>
            </a:extLst>
          </p:cNvPr>
          <p:cNvSpPr txBox="1"/>
          <p:nvPr/>
        </p:nvSpPr>
        <p:spPr>
          <a:xfrm>
            <a:off x="997755" y="1040928"/>
            <a:ext cx="143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শিখনফলঃ</a:t>
            </a:r>
            <a:endParaRPr lang="en-GB" sz="28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059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9808">
        <p15:prstTrans prst="airplane"/>
      </p:transition>
    </mc:Choice>
    <mc:Fallback xmlns="">
      <p:transition spd="slow" advTm="98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30E3B15-744E-873D-5665-456CADE5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9A5F240-FE20-BA5D-03C8-DB0042568DCC}"/>
              </a:ext>
            </a:extLst>
          </p:cNvPr>
          <p:cNvSpPr txBox="1">
            <a:spLocks/>
          </p:cNvSpPr>
          <p:nvPr/>
        </p:nvSpPr>
        <p:spPr>
          <a:xfrm>
            <a:off x="1599419" y="436667"/>
            <a:ext cx="8169311" cy="535383"/>
          </a:xfrm>
          <a:prstGeom prst="rect">
            <a:avLst/>
          </a:prstGeom>
          <a:noFill/>
          <a:scene3d>
            <a:camera prst="perspectiveRelaxedModerately"/>
            <a:lightRig rig="threePt" dir="t"/>
          </a:scene3d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4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r>
              <a:rPr lang="as-IN" sz="2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মাদারবোর্ড</a:t>
            </a:r>
            <a:r>
              <a:rPr lang="en-GB" sz="2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GB" sz="22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Motherboard</a:t>
            </a:r>
            <a:r>
              <a:rPr lang="en-GB" sz="2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GB" sz="2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sz="2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IN" sz="24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400" dirty="0">
              <a:solidFill>
                <a:schemeClr val="accent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78C014-DACC-205B-E893-B237DEC5B83F}"/>
              </a:ext>
            </a:extLst>
          </p:cNvPr>
          <p:cNvSpPr txBox="1"/>
          <p:nvPr/>
        </p:nvSpPr>
        <p:spPr>
          <a:xfrm>
            <a:off x="1437572" y="972050"/>
            <a:ext cx="9660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মাদারবোর্ড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সার্কিট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বোর্ড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যেখানে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গুরুত্বপূর্ণ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যন্ত্রাংশ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সংযুক্ত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মেরুদণ্ড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848BAD5E-E833-0F0C-D723-F28295A09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58733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049" name="Picture 10" descr="Image">
            <a:extLst>
              <a:ext uri="{FF2B5EF4-FFF2-40B4-BE49-F238E27FC236}">
                <a16:creationId xmlns:a16="http://schemas.microsoft.com/office/drawing/2014/main" id="{0DE281DA-1D30-C7C9-27B1-00BD5EA89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809" y="1692269"/>
            <a:ext cx="6441113" cy="424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825C8602-2E5B-D891-4F56-105DD258C2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629" y="2081795"/>
            <a:ext cx="482718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মাদারবোর্ডের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প্রধান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অংশসমূহ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১.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CPU Socket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এখানে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প্রসেসর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বসানো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হয়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।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২.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RAM Slot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এখানে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RAM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সংযুক্ত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করা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হয়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।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৩.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Power Connector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পাওয়ার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সাপ্লাই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থেকে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বিদ্যু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ৎ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গ্রহণ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করে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।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৪.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SATA Port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হার্ডডিস্ক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ও SSD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সংযুক্ত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করা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হয়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।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৫.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PCI/PCIe Slot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গ্রাফিক্স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কার্ড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,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নেটওয়ার্ক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কার্ড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ইত্যাদি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বসানো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হয়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।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৬.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BIOS/UEFI Chip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কম্পিউটার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চালুর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প্রাথমিক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নির্দেশনা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সংরক্ষণ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করে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।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78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9460">
        <p14:switch dir="r"/>
      </p:transition>
    </mc:Choice>
    <mc:Fallback xmlns="">
      <p:transition spd="slow" advTm="94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30E3B15-744E-873D-5665-456CADE5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0521CB-4698-E192-C4BB-17D95EA1E1F5}"/>
              </a:ext>
            </a:extLst>
          </p:cNvPr>
          <p:cNvSpPr txBox="1"/>
          <p:nvPr/>
        </p:nvSpPr>
        <p:spPr>
          <a:xfrm>
            <a:off x="646672" y="2940693"/>
            <a:ext cx="5171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সব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হার্ডওয়্যারকে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সংযুক্ত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যন্ত্রাংশের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আদান-প্রদান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করানো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প্রসেসর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RAM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স্টোরেজকে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সমন্বয়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সচল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D09DACF-4021-9A7B-37F1-581D1CA3A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3226" y="763546"/>
            <a:ext cx="8169311" cy="535383"/>
          </a:xfrm>
          <a:noFill/>
          <a:scene3d>
            <a:camera prst="perspectiveRelaxedModerately"/>
            <a:lightRig rig="threePt" dir="t"/>
          </a:scene3d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মাদারবোর্ডের</a:t>
            </a:r>
            <a:r>
              <a:rPr lang="en-GB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bn-IN" sz="24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400" dirty="0">
              <a:solidFill>
                <a:schemeClr val="accent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DF8E39-02FE-11AA-0EFA-33021C3FC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557" y="1475508"/>
            <a:ext cx="7038434" cy="4818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962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9460">
        <p14:gallery dir="l"/>
      </p:transition>
    </mc:Choice>
    <mc:Fallback xmlns="">
      <p:transition spd="slow" advTm="94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30E3B15-744E-873D-5665-456CADE5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989680A-3193-E2FF-3311-4EA1ECAFD805}"/>
              </a:ext>
            </a:extLst>
          </p:cNvPr>
          <p:cNvSpPr txBox="1"/>
          <p:nvPr/>
        </p:nvSpPr>
        <p:spPr>
          <a:xfrm>
            <a:off x="1638140" y="1446283"/>
            <a:ext cx="54696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পাওয়ার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সাপ্লাইয়ের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কাজঃ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বিদ্যু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সরবরাহ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ভোল্টেজ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যন্ত্রাংশকে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নিরাপদ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মাদারবোর্ড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হার্ডডিস্ক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, SSD,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ফ্যান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ইত্যাদিতে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বিদ্যু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পৌঁছে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দেওয়া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F37D0DC-B2EA-F83A-B820-3E61A742FBFD}"/>
              </a:ext>
            </a:extLst>
          </p:cNvPr>
          <p:cNvSpPr txBox="1">
            <a:spLocks/>
          </p:cNvSpPr>
          <p:nvPr/>
        </p:nvSpPr>
        <p:spPr>
          <a:xfrm>
            <a:off x="1537855" y="234661"/>
            <a:ext cx="8169311" cy="535383"/>
          </a:xfrm>
          <a:prstGeom prst="rect">
            <a:avLst/>
          </a:prstGeom>
          <a:noFill/>
          <a:scene3d>
            <a:camera prst="perspectiveRelaxedModerately"/>
            <a:lightRig rig="threePt" dir="t"/>
          </a:scene3d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ctr" defTabSz="914400" eaLnBrk="0" fontAlgn="base" hangingPunct="0">
              <a:spcAft>
                <a:spcPct val="0"/>
              </a:spcAft>
            </a:pPr>
            <a:r>
              <a:rPr lang="en-US" sz="24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altLang="en-US" sz="1800" b="1" dirty="0" err="1">
                <a:solidFill>
                  <a:schemeClr val="tx1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পাওয়ার</a:t>
            </a:r>
            <a:r>
              <a:rPr lang="en-GB" altLang="en-US" sz="1800" b="1" dirty="0">
                <a:solidFill>
                  <a:schemeClr val="tx1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lang="en-GB" altLang="en-US" sz="1800" b="1" dirty="0" err="1">
                <a:solidFill>
                  <a:schemeClr val="tx1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সাপ্লাই</a:t>
            </a:r>
            <a:r>
              <a:rPr lang="en-GB" altLang="en-US" sz="1800" b="1" dirty="0">
                <a:solidFill>
                  <a:schemeClr val="tx1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(</a:t>
            </a:r>
            <a:r>
              <a:rPr lang="en-GB" altLang="en-US" sz="1600" b="1" dirty="0">
                <a:solidFill>
                  <a:schemeClr val="tx1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Power Supply)</a:t>
            </a:r>
            <a:r>
              <a:rPr lang="en-GB" altLang="en-US" sz="1800" b="1" dirty="0">
                <a:solidFill>
                  <a:schemeClr val="tx1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lang="en-GB" altLang="en-US" sz="1800" b="1" dirty="0" err="1">
                <a:solidFill>
                  <a:schemeClr val="tx1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কী</a:t>
            </a:r>
            <a:r>
              <a:rPr lang="en-GB" altLang="en-US" sz="1800" b="1" dirty="0">
                <a:solidFill>
                  <a:schemeClr val="tx1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?</a:t>
            </a:r>
            <a:r>
              <a:rPr lang="en-GB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400" dirty="0">
              <a:solidFill>
                <a:schemeClr val="accent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DA5B33-AB34-150D-999D-2FC8758F02AF}"/>
              </a:ext>
            </a:extLst>
          </p:cNvPr>
          <p:cNvSpPr txBox="1"/>
          <p:nvPr/>
        </p:nvSpPr>
        <p:spPr>
          <a:xfrm>
            <a:off x="1638140" y="3043109"/>
            <a:ext cx="54696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পাওয়ার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সাপ্লাই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থাকলে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চালু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যন্ত্রাংশ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স্ক্রিনে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076" name="Picture 12" descr="Image">
            <a:extLst>
              <a:ext uri="{FF2B5EF4-FFF2-40B4-BE49-F238E27FC236}">
                <a16:creationId xmlns:a16="http://schemas.microsoft.com/office/drawing/2014/main" id="{EA866FE8-DA6A-1F37-8499-EBDDA7922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805" y="1446283"/>
            <a:ext cx="3446055" cy="304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7BC36C5-CB2A-2A45-698D-57A9C7BBC6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7855" y="64645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পাওয়ার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সাপ্লাই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এমন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একটি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যন্ত্র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যা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বৈদ্যুতিক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লাইনের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AC </a:t>
            </a:r>
            <a:r>
              <a:rPr kumimoji="0" lang="en-GB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বিদ্যুৎকে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DC </a:t>
            </a:r>
            <a:r>
              <a:rPr kumimoji="0" lang="en-GB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বিদ্যুতে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রূপান্তর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করে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কম্পিউটারের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বিভিন্ন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অংশে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সরবরাহ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kumimoji="0" lang="en-GB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করে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।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107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60">
        <p14:ferris dir="l"/>
      </p:transition>
    </mc:Choice>
    <mc:Fallback xmlns="">
      <p:transition spd="slow" advTm="94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386F407-035C-C95B-8A62-B1EB374953CC}"/>
              </a:ext>
            </a:extLst>
          </p:cNvPr>
          <p:cNvSpPr txBox="1"/>
          <p:nvPr/>
        </p:nvSpPr>
        <p:spPr>
          <a:xfrm>
            <a:off x="3931480" y="1102897"/>
            <a:ext cx="3525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মাদারবোর্ড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পাওয়ার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সাপ্লাইয়ের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পার্থক্য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E852B95-6C7F-9557-9FC4-0215627433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298522"/>
              </p:ext>
            </p:extLst>
          </p:nvPr>
        </p:nvGraphicFramePr>
        <p:xfrm>
          <a:off x="904347" y="1573768"/>
          <a:ext cx="9580080" cy="1559814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4488384">
                  <a:extLst>
                    <a:ext uri="{9D8B030D-6E8A-4147-A177-3AD203B41FA5}">
                      <a16:colId xmlns:a16="http://schemas.microsoft.com/office/drawing/2014/main" val="618633344"/>
                    </a:ext>
                  </a:extLst>
                </a:gridCol>
                <a:gridCol w="5091696">
                  <a:extLst>
                    <a:ext uri="{9D8B030D-6E8A-4147-A177-3AD203B41FA5}">
                      <a16:colId xmlns:a16="http://schemas.microsoft.com/office/drawing/2014/main" val="3864759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20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মাদারবোর্ড</a:t>
                      </a:r>
                      <a:endParaRPr lang="en-GB" sz="2000" kern="100" dirty="0">
                        <a:solidFill>
                          <a:srgbClr val="BF4E14"/>
                        </a:solidFill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20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পাওয়ার</a:t>
                      </a:r>
                      <a:r>
                        <a:rPr lang="en-GB" sz="20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সাপ্লাই</a:t>
                      </a:r>
                      <a:endParaRPr lang="en-GB" sz="2000" kern="100" dirty="0">
                        <a:solidFill>
                          <a:srgbClr val="BF4E14"/>
                        </a:solidFill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4215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প্রধান</a:t>
                      </a:r>
                      <a:r>
                        <a:rPr lang="en-GB" sz="18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সার্কিট</a:t>
                      </a:r>
                      <a:r>
                        <a:rPr lang="en-GB" sz="18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বোর্ড</a:t>
                      </a:r>
                      <a:endParaRPr lang="en-GB" sz="1800" kern="100" dirty="0">
                        <a:solidFill>
                          <a:srgbClr val="BF4E14"/>
                        </a:solidFill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বিদ্যুৎ সরবরাহকারী যন্ত্র</a:t>
                      </a:r>
                      <a:endParaRPr lang="en-GB" sz="1800" kern="100">
                        <a:solidFill>
                          <a:srgbClr val="BF4E14"/>
                        </a:solidFill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772621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সব</a:t>
                      </a:r>
                      <a:r>
                        <a:rPr lang="en-GB" sz="18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যন্ত্রাংশকে</a:t>
                      </a:r>
                      <a:r>
                        <a:rPr lang="en-GB" sz="18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সংযুক্ত</a:t>
                      </a:r>
                      <a:r>
                        <a:rPr lang="en-GB" sz="18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করে</a:t>
                      </a:r>
                      <a:endParaRPr lang="en-GB" sz="1800" kern="100" dirty="0">
                        <a:solidFill>
                          <a:srgbClr val="BF4E14"/>
                        </a:solidFill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সব যন্ত্রাংশে বিদ্যুৎ দেয়</a:t>
                      </a:r>
                      <a:endParaRPr lang="en-GB" sz="1800" kern="100">
                        <a:solidFill>
                          <a:srgbClr val="BF4E14"/>
                        </a:solidFill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05400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তথ্য</a:t>
                      </a:r>
                      <a:r>
                        <a:rPr lang="en-GB" sz="18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আদান-প্রদান</a:t>
                      </a:r>
                      <a:r>
                        <a:rPr lang="en-GB" sz="18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করায়</a:t>
                      </a:r>
                      <a:endParaRPr lang="en-GB" sz="1800" kern="100" dirty="0">
                        <a:solidFill>
                          <a:srgbClr val="BF4E14"/>
                        </a:solidFill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বিদ্যু</a:t>
                      </a:r>
                      <a:r>
                        <a:rPr lang="en-GB" sz="18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ৎ </a:t>
                      </a:r>
                      <a:r>
                        <a:rPr lang="en-GB" sz="18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সরবরাহ</a:t>
                      </a:r>
                      <a:r>
                        <a:rPr lang="en-GB" sz="18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নিশ্চিত</a:t>
                      </a:r>
                      <a:r>
                        <a:rPr lang="en-GB" sz="18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করে</a:t>
                      </a:r>
                      <a:endParaRPr lang="en-GB" sz="1800" kern="100" dirty="0">
                        <a:solidFill>
                          <a:srgbClr val="BF4E14"/>
                        </a:solidFill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2047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কম্পিউটারের</a:t>
                      </a:r>
                      <a:r>
                        <a:rPr lang="en-GB" sz="18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মেরুদণ্ড</a:t>
                      </a:r>
                      <a:endParaRPr lang="en-GB" sz="1800" kern="100" dirty="0">
                        <a:solidFill>
                          <a:srgbClr val="BF4E14"/>
                        </a:solidFill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কম্পিউটারের</a:t>
                      </a:r>
                      <a:r>
                        <a:rPr lang="en-GB" sz="18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শক্তির</a:t>
                      </a:r>
                      <a:r>
                        <a:rPr lang="en-GB" sz="18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8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উৎস</a:t>
                      </a:r>
                      <a:endParaRPr lang="en-GB" sz="1800" kern="100" dirty="0">
                        <a:solidFill>
                          <a:srgbClr val="BF4E14"/>
                        </a:solidFill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762082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EE46591-371E-11E3-901E-4E27F26408CA}"/>
              </a:ext>
            </a:extLst>
          </p:cNvPr>
          <p:cNvSpPr txBox="1"/>
          <p:nvPr/>
        </p:nvSpPr>
        <p:spPr>
          <a:xfrm>
            <a:off x="3429676" y="3336660"/>
            <a:ext cx="4841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বাস্তব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উদাহরণঃ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মানবদেহের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তুলনা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—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/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মাদারবোর্ড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স্নায়ুতন্ত্র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সব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অঙ্গকে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/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পাওয়ার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সাপ্লাই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হৃদপিণ্ড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শক্তি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সরবরাহ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482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9808">
        <p14:prism/>
      </p:transition>
    </mc:Choice>
    <mc:Fallback xmlns="">
      <p:transition spd="slow" advTm="98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7025A5-5917-E4CE-4658-1697C008D4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655" y="387574"/>
            <a:ext cx="7682345" cy="5140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B27ACE-0883-07B4-E225-8767AEB15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93" y="146834"/>
            <a:ext cx="3797175" cy="457200"/>
          </a:xfrm>
          <a:noFill/>
          <a:scene3d>
            <a:camera prst="perspectiveRelaxed"/>
            <a:lightRig rig="threePt" dir="t"/>
          </a:scene3d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</a:t>
            </a:r>
            <a:r>
              <a:rPr lang="en-GB" sz="2400" b="1" kern="1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GB" sz="2400" b="1" kern="1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400" b="1" kern="1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GB" sz="2400" b="1" kern="1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4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6BF6483E-D989-6606-31A3-9E6067417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45" y="3643771"/>
            <a:ext cx="4881701" cy="1533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সংক্ষিপ্ত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প্রশ্নঃ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মাদারবোর্ড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পাওয়ার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সাপ্লাই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মাদারবোর্ডের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পাওয়ার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সাপ্লাই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প্রয়োজন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1ED023C-79AF-6F39-4CBD-1EB3CE940708}"/>
              </a:ext>
            </a:extLst>
          </p:cNvPr>
          <p:cNvSpPr txBox="1">
            <a:spLocks/>
          </p:cNvSpPr>
          <p:nvPr/>
        </p:nvSpPr>
        <p:spPr>
          <a:xfrm>
            <a:off x="95693" y="3017656"/>
            <a:ext cx="3797174" cy="457200"/>
          </a:xfrm>
          <a:prstGeom prst="rect">
            <a:avLst/>
          </a:prstGeom>
          <a:noFill/>
          <a:scene3d>
            <a:camera prst="perspectiveRelaxed"/>
            <a:lightRig rig="threePt" dir="t"/>
          </a:scene3d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0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</a:t>
            </a:r>
            <a:r>
              <a:rPr lang="en-GB" sz="2000" b="1" kern="1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মূল্যায়ণ</a:t>
            </a:r>
            <a:r>
              <a:rPr lang="en-GB" sz="2000" b="1" kern="1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0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0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DE863A9-EF47-D5E8-FF28-F6B07CD6A8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45" y="755426"/>
            <a:ext cx="6041610" cy="702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–১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CPU Socket, RAM Slot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Power Connector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6E779A6-0A5A-C867-1C12-5B6DC4CF0C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45" y="1609542"/>
            <a:ext cx="6581937" cy="1256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–২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ডেস্কটপ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পর্যবেক্ষণ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—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মাদারবোর্ড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কোথায়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পাওয়ার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সাপ্লাই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কোথায়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952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8810">
        <p14:flip dir="r"/>
      </p:transition>
    </mc:Choice>
    <mc:Fallback xmlns="">
      <p:transition spd="slow" advTm="88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7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5|1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5|1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2.9|1.1|1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6|2.3|2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2|2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2|2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2|2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6|2.3|2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5|1.6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2324</TotalTime>
  <Words>649</Words>
  <Application>Microsoft Office PowerPoint</Application>
  <PresentationFormat>Widescreen</PresentationFormat>
  <Paragraphs>122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NikoshBAN</vt:lpstr>
      <vt:lpstr>Wingdings</vt:lpstr>
      <vt:lpstr>Wingdings 3</vt:lpstr>
      <vt:lpstr>Wisp</vt:lpstr>
      <vt:lpstr>PowerPoint Presentation</vt:lpstr>
      <vt:lpstr>পরিচিতি</vt:lpstr>
      <vt:lpstr>PowerPoint Presentation</vt:lpstr>
      <vt:lpstr>---এই পাঠ শেষে শিক্ষার্থীরা---  </vt:lpstr>
      <vt:lpstr>PowerPoint Presentation</vt:lpstr>
      <vt:lpstr>--- মাদারবোর্ডের কাজ---  </vt:lpstr>
      <vt:lpstr>PowerPoint Presentation</vt:lpstr>
      <vt:lpstr>PowerPoint Presentation</vt:lpstr>
      <vt:lpstr>--- শ্রেণি কার্যক্রম --- 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Md. Latfur Rahman Rubel</dc:creator>
  <cp:lastModifiedBy>MD. Sayed Arif</cp:lastModifiedBy>
  <cp:revision>435</cp:revision>
  <dcterms:created xsi:type="dcterms:W3CDTF">2025-11-16T12:57:25Z</dcterms:created>
  <dcterms:modified xsi:type="dcterms:W3CDTF">2026-07-23T17:58:11Z</dcterms:modified>
</cp:coreProperties>
</file>