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10"/>
  </p:notes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71D"/>
    <a:srgbClr val="336600"/>
    <a:srgbClr val="33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740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82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1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99473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74612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7215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571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399827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01931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349878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77551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28530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922526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32499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76917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39186" y="6415648"/>
            <a:ext cx="620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</a:t>
            </a:r>
            <a:r>
              <a:rPr lang="en-US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8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60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502920"/>
            <a:ext cx="1737360" cy="173736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3" name="Shape 1"/>
          <p:cNvSpPr/>
          <p:nvPr/>
        </p:nvSpPr>
        <p:spPr>
          <a:xfrm>
            <a:off x="10378440" y="365760"/>
            <a:ext cx="1737360" cy="1737360"/>
          </a:xfrm>
          <a:prstGeom prst="ellipse">
            <a:avLst/>
          </a:prstGeom>
          <a:solidFill>
            <a:srgbClr val="0E4D3C"/>
          </a:solidFill>
          <a:ln/>
        </p:spPr>
      </p:sp>
      <p:sp>
        <p:nvSpPr>
          <p:cNvPr id="4" name="Text 2"/>
          <p:cNvSpPr/>
          <p:nvPr/>
        </p:nvSpPr>
        <p:spPr>
          <a:xfrm>
            <a:off x="9646920" y="14173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dirty="0">
                <a:solidFill>
                  <a:srgbClr val="D4A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565913" y="3971303"/>
            <a:ext cx="613840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6511236" y="2500257"/>
            <a:ext cx="526295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5800" dirty="0">
              <a:solidFill>
                <a:srgbClr val="00B0F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9330193" y="6476437"/>
            <a:ext cx="2652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৫ম অধ্যায়  |  পাঠ ০৫  |  ইমাম আবু হানিফা (রহ.)</a:t>
            </a:r>
            <a:endParaRPr lang="en-US" sz="8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04856" y="5473544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>
                    <a:lumMod val="75000"/>
                  </a:srgb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বিশ্বাস ও সচ্চরিত্রের সম্পর্ক</a:t>
            </a:r>
            <a:endParaRPr lang="en-US" dirty="0">
              <a:solidFill>
                <a:srgbClr val="FFC000">
                  <a:lumMod val="75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71" y="138319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70522" y="3193332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2761" y="3657011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074" y="4324570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13066" y="1595110"/>
            <a:ext cx="5022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</a:t>
            </a:r>
            <a:r>
              <a:rPr lang="en-US" sz="6000" dirty="0" smtClean="0">
                <a:solidFill>
                  <a:srgbClr val="92D050"/>
                </a:solidFill>
              </a:rPr>
              <a:t>আজকের পাঠ</a:t>
            </a:r>
            <a:endParaRPr lang="en-US" sz="6000" dirty="0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99114" y="2610773"/>
            <a:ext cx="553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F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ইমাম আবু হানিফা (রহ.)</a:t>
            </a:r>
            <a:endParaRPr lang="en-US" sz="4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6288714" y="3328098"/>
            <a:ext cx="4191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মহান ফিকহবিদ ও </a:t>
            </a:r>
            <a:r>
              <a:rPr lang="en-US" sz="2000" i="1" dirty="0" smtClean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ইমাম-ই </a:t>
            </a:r>
            <a:r>
              <a:rPr lang="en-US" sz="2000" i="1" smtClean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আজম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22" name="Text 6"/>
          <p:cNvSpPr/>
          <p:nvPr/>
        </p:nvSpPr>
        <p:spPr>
          <a:xfrm>
            <a:off x="5323841" y="4042727"/>
            <a:ext cx="638047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শিক্ষা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2400" dirty="0" smtClean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</a:t>
            </a:r>
            <a:r>
              <a:rPr lang="en-US" sz="24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শ্রেণি </a:t>
            </a:r>
            <a:r>
              <a:rPr lang="en-US" sz="2400" dirty="0" smtClean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,৫ম </a:t>
            </a:r>
            <a:r>
              <a:rPr lang="en-US" sz="24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</a:t>
            </a:r>
            <a:r>
              <a:rPr lang="en-US" sz="2400" dirty="0" smtClean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,পাঠ ০৫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261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4023360" cy="4023360"/>
          </a:xfrm>
          <a:prstGeom prst="ellipse">
            <a:avLst/>
          </a:prstGeom>
          <a:solidFill>
            <a:srgbClr val="E4D6A6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 ও পরিচয়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9784080" y="502920"/>
            <a:ext cx="1554480" cy="1554480"/>
          </a:xfrm>
          <a:prstGeom prst="ellipse">
            <a:avLst/>
          </a:prstGeom>
          <a:solidFill>
            <a:srgbClr val="0B4F3A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book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4" y="832104"/>
            <a:ext cx="896112" cy="89611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554480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914400" y="1627632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পুরো নাম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01168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3366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নুমান ইবনে সাবিত — যিনি পরবর্তীতে ইমাম আবু হানিফা নামে পরিচিতি লাভ করেন।</a:t>
            </a:r>
            <a:endParaRPr lang="en-US" sz="2000" dirty="0">
              <a:solidFill>
                <a:srgbClr val="33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flipH="1" flipV="1">
            <a:off x="-225287" y="6858000"/>
            <a:ext cx="225287" cy="60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640080" y="2761488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914400" y="283464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জন্মস্থান ও সময়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914400" y="321868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৮০ হিজরি (৬৯৯ খ্রিষ্টাব্দ) সালে ইরাকের কুফা নগরীতে জন্মগ্রহণ করেন।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640080" y="3968496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914400" y="4041648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পারিবারিক পরিচয়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914400" y="442569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3366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তাঁর পিতা সাবিত একজন সম্মানিত ও ধর্মপ্রাণ ব্যবসায়ী ছিলেন।</a:t>
            </a:r>
            <a:endParaRPr lang="en-US" sz="2000" dirty="0">
              <a:solidFill>
                <a:srgbClr val="336600"/>
              </a:solidFill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40080" y="5175504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914400" y="5248656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উপাধি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914400" y="5632704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জ্ঞানের গভীরতা ও প্রজ্ঞার জন্য তিনি 'ইমাম-ই-আজম' (মহান ইমাম) উপাধিতে ভূষিত হন।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8" name="Text 15"/>
          <p:cNvSpPr/>
          <p:nvPr/>
        </p:nvSpPr>
        <p:spPr>
          <a:xfrm>
            <a:off x="8175133" y="6510528"/>
            <a:ext cx="3570799" cy="2623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৫ম অধ্যায়  |  পাঠ ০৫  |  ইমাম আবু হানিফা (রহ.)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4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3999" y="-323221"/>
            <a:ext cx="3753015" cy="3714451"/>
          </a:xfrm>
          <a:prstGeom prst="ellipse">
            <a:avLst/>
          </a:prstGeom>
          <a:solidFill>
            <a:srgbClr val="093B2B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640080"/>
            <a:ext cx="1371600" cy="1371600"/>
          </a:xfrm>
          <a:prstGeom prst="ellipse">
            <a:avLst/>
          </a:prstGeom>
          <a:solidFill>
            <a:srgbClr val="F2E9CE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4" name="Image 0" descr="grad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932688"/>
            <a:ext cx="786384" cy="7863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77440" y="82296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শিক্ষাজীবন</a:t>
            </a:r>
            <a:endParaRPr lang="en-US" sz="3600" dirty="0"/>
          </a:p>
        </p:txBody>
      </p:sp>
      <p:sp>
        <p:nvSpPr>
          <p:cNvPr id="6" name="Shape 3"/>
          <p:cNvSpPr/>
          <p:nvPr/>
        </p:nvSpPr>
        <p:spPr>
          <a:xfrm>
            <a:off x="822960" y="2011680"/>
            <a:ext cx="502920" cy="50292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2011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93B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554480" y="192024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শুরুতে পারিবারিক ব্যবসা অনুযায়ী কাপড়ের ব্যবসায় নিয়োজিত ছিলেন।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822960" y="3063240"/>
            <a:ext cx="502920" cy="50292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3063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93B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554480" y="297180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জ্ঞানের প্রতি গভীর অনুরাগে ধীরে ধীরে ইলম অর্জনে মনোনিবেশ করেন।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822960" y="4114800"/>
            <a:ext cx="502920" cy="50292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4114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93B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554480" y="4023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প্রধান শিক্ষক হাম্মাদ ইবনে আবি সুলাইমানের কাছে প্রায় আঠারো বছর শিক্ষালাভ করেন।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822960" y="5166360"/>
            <a:ext cx="502920" cy="502920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5166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93B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554480" y="507492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অসংখ্য তাবেয়ী ও বিশিষ্ট মনীষীর কাছ থেকে হাদিস ও ফিকহ শাস্ত্রে গভীর জ্ঞান অর্জন করেন।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8103704" y="6489987"/>
            <a:ext cx="391601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৫ম অধ্যায়  |  পাঠ ০৫  |  ইমাম আবু হানিফা (রহ.)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840480" cy="3840480"/>
          </a:xfrm>
          <a:prstGeom prst="ellipse">
            <a:avLst/>
          </a:prstGeom>
          <a:solidFill>
            <a:srgbClr val="E4D6A6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ফিকহ শাস্ত্রে অবদান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966960" y="457200"/>
            <a:ext cx="1463040" cy="1463040"/>
          </a:xfrm>
          <a:prstGeom prst="ellipse">
            <a:avLst/>
          </a:prstGeom>
          <a:solidFill>
            <a:srgbClr val="0B4F3A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balance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7856" y="768096"/>
            <a:ext cx="841248" cy="84124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691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60120" y="1965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0B4F3A"/>
          </a:solidFill>
          <a:ln/>
        </p:spPr>
      </p:sp>
      <p:sp>
        <p:nvSpPr>
          <p:cNvPr id="8" name="Text 5"/>
          <p:cNvSpPr/>
          <p:nvPr/>
        </p:nvSpPr>
        <p:spPr>
          <a:xfrm>
            <a:off x="960120" y="1965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783080" y="1947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হানাফি মাযহাব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60120" y="2697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ইসলামি ফিকহের অন্যতম প্রধান মাযহাব 'হানাফি মাযহাব' তাঁর নামানুসারে প্রতিষ্ঠিত হয়।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6263640" y="1691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1965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0B4F3A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1965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7406640" y="1947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ইজতিহাদ ও কিয়াস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583680" y="2697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যুক্তিনির্ভর বিশ্লেষণ ও কিয়াসের মাধ্যমে ইসলামি আইনশাস্ত্রকে পদ্ধতিগতভাবে সাজান।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640080" y="3977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960120" y="4251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0B4F3A"/>
          </a:solidFill>
          <a:ln/>
        </p:spPr>
      </p:sp>
      <p:sp>
        <p:nvSpPr>
          <p:cNvPr id="18" name="Text 15"/>
          <p:cNvSpPr/>
          <p:nvPr/>
        </p:nvSpPr>
        <p:spPr>
          <a:xfrm>
            <a:off x="960120" y="4251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783080" y="4233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গ্রন্থ রচনা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960120" y="4983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'কিতাবুল আছার' সহ একাধিক গুরুত্বপূর্ণ গ্রন্থ ও ফিকহি সংকলন রচনা করেন।</a:t>
            </a:r>
            <a:endParaRPr lang="en-US" dirty="0"/>
          </a:p>
        </p:txBody>
      </p:sp>
      <p:sp>
        <p:nvSpPr>
          <p:cNvPr id="21" name="Shape 18"/>
          <p:cNvSpPr/>
          <p:nvPr/>
        </p:nvSpPr>
        <p:spPr>
          <a:xfrm>
            <a:off x="6263640" y="3977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6583680" y="4251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0B4F3A"/>
          </a:solidFill>
          <a:ln/>
        </p:spPr>
      </p:sp>
      <p:sp>
        <p:nvSpPr>
          <p:cNvPr id="23" name="Text 20"/>
          <p:cNvSpPr/>
          <p:nvPr/>
        </p:nvSpPr>
        <p:spPr>
          <a:xfrm>
            <a:off x="6583680" y="4251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4AF3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7406640" y="4233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B4F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বিশ্বব্যাপী প্রভাব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6583680" y="4983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আজও বিশ্বের কোটি কোটি মুসলিম তাঁর প্রবর্তিত মাযহাব অনুসরণ করে থাকেন।</a:t>
            </a: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8116957" y="6586927"/>
            <a:ext cx="377024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৫ম অধ্যায়  |  পাঠ ০৫  |  ইমাম আবু হানিফা (রহ.)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4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32720" y="-1463040"/>
            <a:ext cx="3840480" cy="3840480"/>
          </a:xfrm>
          <a:prstGeom prst="ellipse">
            <a:avLst/>
          </a:prstGeom>
          <a:solidFill>
            <a:srgbClr val="093B2B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594360"/>
            <a:ext cx="1371600" cy="1371600"/>
          </a:xfrm>
          <a:prstGeom prst="ellipse">
            <a:avLst/>
          </a:prstGeom>
          <a:solidFill>
            <a:srgbClr val="F2E9CE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4" name="Image 0" descr="pray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886968"/>
            <a:ext cx="786384" cy="7863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77440" y="77724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চারিত্রিক বৈশিষ্ট্য</a:t>
            </a:r>
            <a:endParaRPr lang="en-US" sz="3600" dirty="0"/>
          </a:p>
        </p:txBody>
      </p:sp>
      <p:sp>
        <p:nvSpPr>
          <p:cNvPr id="6" name="Shape 3"/>
          <p:cNvSpPr/>
          <p:nvPr/>
        </p:nvSpPr>
        <p:spPr>
          <a:xfrm>
            <a:off x="640080" y="18745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093B2B"/>
          </a:solidFill>
          <a:ln w="9525">
            <a:solidFill>
              <a:srgbClr val="D4AF3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20574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ন্যায়পরায়ণতা ও সততার এক উজ্জ্বল দৃষ্টান্ত ছিলেন তিনি।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6263640" y="18745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093B2B"/>
          </a:solidFill>
          <a:ln w="9525">
            <a:solidFill>
              <a:srgbClr val="D4AF3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0" y="20574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সত্য কথা বলার কারণে আব্বাসীয় খলিফার বিচারক (কাজি) পদ গ্রহণে অস্বীকৃতি জানান।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0080" y="39319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093B2B"/>
          </a:solidFill>
          <a:ln w="9525">
            <a:solidFill>
              <a:srgbClr val="D4AF3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41148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দানশীলতা ও গরিব-দুঃখীদের প্রতি সহানুভূতির জন্য সুপরিচিত ছিলেন।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63640" y="39319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093B2B"/>
          </a:solidFill>
          <a:ln w="9525">
            <a:solidFill>
              <a:srgbClr val="D4AF3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0" y="41148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C0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ইবাদতে একনিষ্ঠ ছিলেন এবং রাতের বেলা দীর্ঘ সময় নামাজে কাটাতেন।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7941365" y="6510528"/>
            <a:ext cx="371723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৫ম অধ্যায়  |  পাঠ ০৫  |  ইমাম আবু হানিফা (রহ.)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3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206240" cy="4206240"/>
          </a:xfrm>
          <a:prstGeom prst="ellipse">
            <a:avLst/>
          </a:prstGeom>
          <a:solidFill>
            <a:srgbClr val="0B4F3A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389120"/>
            <a:ext cx="4023360" cy="4023360"/>
          </a:xfrm>
          <a:prstGeom prst="ellipse">
            <a:avLst/>
          </a:prstGeom>
          <a:solidFill>
            <a:srgbClr val="0B4F3A"/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502920"/>
            <a:ext cx="1463040" cy="1463040"/>
          </a:xfrm>
          <a:prstGeom prst="ellipse">
            <a:avLst/>
          </a:prstGeom>
          <a:solidFill>
            <a:srgbClr val="F2E9CE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star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560" y="77724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2148840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মৃত্যু ও উত্তরাধিকার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1188720" y="3136392"/>
            <a:ext cx="201168" cy="20116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8" name="Text 5"/>
          <p:cNvSpPr/>
          <p:nvPr/>
        </p:nvSpPr>
        <p:spPr>
          <a:xfrm>
            <a:off x="1600200" y="2944368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বিচারক পদ গ্রহণে অস্বীকৃতির কারণে তাঁকে কারাবরণ করতে হয়।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188720" y="3703320"/>
            <a:ext cx="201168" cy="20116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0" name="Text 7"/>
          <p:cNvSpPr/>
          <p:nvPr/>
        </p:nvSpPr>
        <p:spPr>
          <a:xfrm>
            <a:off x="1600200" y="3511296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১৫০ হিজরি (৭৬৭ খ্রিষ্টাব্দ) বাগদাদের কারাগারে তিনি ইন্তেকাল করেন।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188720" y="4270248"/>
            <a:ext cx="201168" cy="20116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2" name="Text 9"/>
          <p:cNvSpPr/>
          <p:nvPr/>
        </p:nvSpPr>
        <p:spPr>
          <a:xfrm>
            <a:off x="1600200" y="4078224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ইমাম আবু ইউসুফ ও ইমাম মুহাম্মদের মতো বিখ্যাত ছাত্র রেখে যান।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1188720" y="4837176"/>
            <a:ext cx="201168" cy="201168"/>
          </a:xfrm>
          <a:prstGeom prst="ellipse">
            <a:avLst/>
          </a:prstGeom>
          <a:solidFill>
            <a:srgbClr val="D4AF37"/>
          </a:solidFill>
          <a:ln/>
        </p:spPr>
      </p:sp>
      <p:sp>
        <p:nvSpPr>
          <p:cNvPr id="14" name="Text 11"/>
          <p:cNvSpPr/>
          <p:nvPr/>
        </p:nvSpPr>
        <p:spPr>
          <a:xfrm>
            <a:off x="1600200" y="4645152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F2E9C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তাঁর জ্ঞান ও শিক্ষা আজও ইসলামি আইনশাস্ত্রের অন্যতম মূল ভিত্তি হিসেবে বিবেচিত।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8196470" y="6510528"/>
            <a:ext cx="369073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B9C7B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৫ম অধ্যায়  |  পাঠ ০৫  |  ইমাম আবু হানিফা (রহ.)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9C7B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4504" y="40643"/>
            <a:ext cx="12296503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FFFF00"/>
                </a:solidFill>
              </a:rPr>
              <a:t>নং</a:t>
            </a:r>
            <a:r>
              <a:rPr lang="en-US" sz="3600" dirty="0" smtClean="0">
                <a:solidFill>
                  <a:srgbClr val="FFFF00"/>
                </a:solidFill>
              </a:rPr>
              <a:t> 0172-943407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https</a:t>
            </a:r>
            <a:r>
              <a:rPr lang="en-US" sz="2000" dirty="0">
                <a:solidFill>
                  <a:srgbClr val="FFFF0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57502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64</TotalTime>
  <Words>504</Words>
  <Application>Microsoft Office PowerPoint</Application>
  <PresentationFormat>Widescreen</PresentationFormat>
  <Paragraphs>95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Nikosh</vt:lpstr>
      <vt:lpstr>Nirmala UI</vt:lpstr>
      <vt:lpstr>SutonnyMJ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28</cp:revision>
  <dcterms:created xsi:type="dcterms:W3CDTF">2026-07-23T15:24:45Z</dcterms:created>
  <dcterms:modified xsi:type="dcterms:W3CDTF">2026-07-24T05:14:02Z</dcterms:modified>
</cp:coreProperties>
</file>